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81.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82.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2"/>
  </p:notesMasterIdLst>
  <p:sldIdLst>
    <p:sldId id="256" r:id="rId2"/>
    <p:sldId id="343" r:id="rId3"/>
    <p:sldId id="267" r:id="rId4"/>
    <p:sldId id="437" r:id="rId5"/>
    <p:sldId id="410" r:id="rId6"/>
    <p:sldId id="269" r:id="rId7"/>
    <p:sldId id="272" r:id="rId8"/>
    <p:sldId id="392" r:id="rId9"/>
    <p:sldId id="377" r:id="rId10"/>
    <p:sldId id="438" r:id="rId11"/>
    <p:sldId id="439" r:id="rId12"/>
    <p:sldId id="365" r:id="rId13"/>
    <p:sldId id="288" r:id="rId14"/>
    <p:sldId id="440" r:id="rId15"/>
    <p:sldId id="289" r:id="rId16"/>
    <p:sldId id="266" r:id="rId17"/>
    <p:sldId id="387" r:id="rId18"/>
    <p:sldId id="403" r:id="rId19"/>
    <p:sldId id="393" r:id="rId20"/>
    <p:sldId id="345" r:id="rId21"/>
    <p:sldId id="274" r:id="rId22"/>
    <p:sldId id="275" r:id="rId23"/>
    <p:sldId id="351" r:id="rId24"/>
    <p:sldId id="441" r:id="rId25"/>
    <p:sldId id="304" r:id="rId26"/>
    <p:sldId id="307" r:id="rId27"/>
    <p:sldId id="481" r:id="rId28"/>
    <p:sldId id="482" r:id="rId29"/>
    <p:sldId id="394" r:id="rId30"/>
    <p:sldId id="396" r:id="rId31"/>
    <p:sldId id="398" r:id="rId32"/>
    <p:sldId id="399" r:id="rId33"/>
    <p:sldId id="400" r:id="rId34"/>
    <p:sldId id="388" r:id="rId35"/>
    <p:sldId id="390" r:id="rId36"/>
    <p:sldId id="391" r:id="rId37"/>
    <p:sldId id="449" r:id="rId38"/>
    <p:sldId id="443" r:id="rId39"/>
    <p:sldId id="412" r:id="rId40"/>
    <p:sldId id="411" r:id="rId41"/>
    <p:sldId id="395" r:id="rId42"/>
    <p:sldId id="442" r:id="rId43"/>
    <p:sldId id="444" r:id="rId44"/>
    <p:sldId id="419" r:id="rId45"/>
    <p:sldId id="336" r:id="rId46"/>
    <p:sldId id="458" r:id="rId47"/>
    <p:sldId id="459" r:id="rId48"/>
    <p:sldId id="337" r:id="rId49"/>
    <p:sldId id="446" r:id="rId50"/>
    <p:sldId id="319" r:id="rId51"/>
    <p:sldId id="320" r:id="rId52"/>
    <p:sldId id="321" r:id="rId53"/>
    <p:sldId id="322" r:id="rId54"/>
    <p:sldId id="323" r:id="rId55"/>
    <p:sldId id="341" r:id="rId56"/>
    <p:sldId id="432" r:id="rId57"/>
    <p:sldId id="434" r:id="rId58"/>
    <p:sldId id="447" r:id="rId59"/>
    <p:sldId id="325" r:id="rId60"/>
    <p:sldId id="326" r:id="rId61"/>
    <p:sldId id="327" r:id="rId62"/>
    <p:sldId id="471" r:id="rId63"/>
    <p:sldId id="328" r:id="rId64"/>
    <p:sldId id="329" r:id="rId65"/>
    <p:sldId id="407" r:id="rId66"/>
    <p:sldId id="450" r:id="rId67"/>
    <p:sldId id="448" r:id="rId68"/>
    <p:sldId id="313" r:id="rId69"/>
    <p:sldId id="314" r:id="rId70"/>
    <p:sldId id="315" r:id="rId71"/>
    <p:sldId id="397" r:id="rId72"/>
    <p:sldId id="445" r:id="rId73"/>
    <p:sldId id="334" r:id="rId74"/>
    <p:sldId id="353" r:id="rId75"/>
    <p:sldId id="332" r:id="rId76"/>
    <p:sldId id="333" r:id="rId77"/>
    <p:sldId id="417" r:id="rId78"/>
    <p:sldId id="451" r:id="rId79"/>
    <p:sldId id="262" r:id="rId80"/>
    <p:sldId id="472" r:id="rId81"/>
    <p:sldId id="455" r:id="rId82"/>
    <p:sldId id="454" r:id="rId83"/>
    <p:sldId id="409" r:id="rId84"/>
    <p:sldId id="425" r:id="rId85"/>
    <p:sldId id="426" r:id="rId86"/>
    <p:sldId id="368" r:id="rId87"/>
    <p:sldId id="456" r:id="rId88"/>
    <p:sldId id="276" r:id="rId89"/>
    <p:sldId id="370" r:id="rId90"/>
    <p:sldId id="453" r:id="rId91"/>
    <p:sldId id="264" r:id="rId92"/>
    <p:sldId id="284" r:id="rId93"/>
    <p:sldId id="467" r:id="rId94"/>
    <p:sldId id="463" r:id="rId95"/>
    <p:sldId id="469" r:id="rId96"/>
    <p:sldId id="470" r:id="rId97"/>
    <p:sldId id="466" r:id="rId98"/>
    <p:sldId id="464" r:id="rId99"/>
    <p:sldId id="460" r:id="rId100"/>
    <p:sldId id="363" r:id="rId101"/>
    <p:sldId id="473" r:id="rId102"/>
    <p:sldId id="477" r:id="rId103"/>
    <p:sldId id="285" r:id="rId104"/>
    <p:sldId id="483" r:id="rId105"/>
    <p:sldId id="476" r:id="rId106"/>
    <p:sldId id="478" r:id="rId107"/>
    <p:sldId id="257" r:id="rId108"/>
    <p:sldId id="420" r:id="rId109"/>
    <p:sldId id="406" r:id="rId110"/>
    <p:sldId id="340" r:id="rId111"/>
    <p:sldId id="422" r:id="rId112"/>
    <p:sldId id="423" r:id="rId113"/>
    <p:sldId id="424" r:id="rId114"/>
    <p:sldId id="367" r:id="rId115"/>
    <p:sldId id="436" r:id="rId116"/>
    <p:sldId id="435" r:id="rId117"/>
    <p:sldId id="258" r:id="rId118"/>
    <p:sldId id="286" r:id="rId119"/>
    <p:sldId id="278" r:id="rId120"/>
    <p:sldId id="290" r:id="rId121"/>
    <p:sldId id="291" r:id="rId122"/>
    <p:sldId id="292" r:id="rId123"/>
    <p:sldId id="279" r:id="rId124"/>
    <p:sldId id="260" r:id="rId125"/>
    <p:sldId id="369" r:id="rId126"/>
    <p:sldId id="294" r:id="rId127"/>
    <p:sldId id="277" r:id="rId128"/>
    <p:sldId id="371" r:id="rId129"/>
    <p:sldId id="372" r:id="rId130"/>
    <p:sldId id="280" r:id="rId131"/>
    <p:sldId id="281" r:id="rId132"/>
    <p:sldId id="282" r:id="rId133"/>
    <p:sldId id="283" r:id="rId134"/>
    <p:sldId id="300" r:id="rId135"/>
    <p:sldId id="375" r:id="rId136"/>
    <p:sldId id="302" r:id="rId137"/>
    <p:sldId id="303" r:id="rId138"/>
    <p:sldId id="380" r:id="rId139"/>
    <p:sldId id="379" r:id="rId140"/>
    <p:sldId id="299" r:id="rId141"/>
    <p:sldId id="301" r:id="rId142"/>
    <p:sldId id="386" r:id="rId143"/>
    <p:sldId id="382" r:id="rId144"/>
    <p:sldId id="381" r:id="rId145"/>
    <p:sldId id="430" r:id="rId146"/>
    <p:sldId id="384" r:id="rId147"/>
    <p:sldId id="385" r:id="rId148"/>
    <p:sldId id="358" r:id="rId149"/>
    <p:sldId id="359" r:id="rId150"/>
    <p:sldId id="480" r:id="rId151"/>
    <p:sldId id="373" r:id="rId152"/>
    <p:sldId id="374" r:id="rId153"/>
    <p:sldId id="296" r:id="rId154"/>
    <p:sldId id="295" r:id="rId155"/>
    <p:sldId id="413" r:id="rId156"/>
    <p:sldId id="376" r:id="rId157"/>
    <p:sldId id="431" r:id="rId158"/>
    <p:sldId id="479" r:id="rId159"/>
    <p:sldId id="414" r:id="rId160"/>
    <p:sldId id="350" r:id="rId16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968" autoAdjust="0"/>
    <p:restoredTop sz="73920" autoAdjust="0"/>
  </p:normalViewPr>
  <p:slideViewPr>
    <p:cSldViewPr snapToGrid="0">
      <p:cViewPr varScale="1">
        <p:scale>
          <a:sx n="53" d="100"/>
          <a:sy n="53" d="100"/>
        </p:scale>
        <p:origin x="1050" y="78"/>
      </p:cViewPr>
      <p:guideLst>
        <p:guide orient="horz" pos="2160"/>
        <p:guide pos="3840"/>
      </p:guideLst>
    </p:cSldViewPr>
  </p:slideViewPr>
  <p:outlineViewPr>
    <p:cViewPr>
      <p:scale>
        <a:sx n="33" d="100"/>
        <a:sy n="33" d="100"/>
      </p:scale>
      <p:origin x="0" y="-4176"/>
    </p:cViewPr>
  </p:outlineViewPr>
  <p:notesTextViewPr>
    <p:cViewPr>
      <p:scale>
        <a:sx n="150" d="100"/>
        <a:sy n="15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slide" Target="slides/slide158.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theme" Target="theme/theme1.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slide" Target="slides/slide147.xml"/><Relationship Id="rId151" Type="http://schemas.openxmlformats.org/officeDocument/2006/relationships/slide" Target="slides/slide150.xml"/><Relationship Id="rId156" Type="http://schemas.openxmlformats.org/officeDocument/2006/relationships/slide" Target="slides/slide155.xml"/><Relationship Id="rId16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microsoft.com/office/2015/10/relationships/revisionInfo" Target="revisionInfo.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notesMaster" Target="notesMasters/notesMaster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presProps" Target="presProps.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6979EA7-40C1-47C9-81BA-8C4026893E50}" type="doc">
      <dgm:prSet loTypeId="urn:microsoft.com/office/officeart/2005/8/layout/chart3" loCatId="relationship" qsTypeId="urn:microsoft.com/office/officeart/2005/8/quickstyle/simple1" qsCatId="simple" csTypeId="urn:microsoft.com/office/officeart/2005/8/colors/accent1_2" csCatId="accent1" phldr="1"/>
      <dgm:spPr/>
    </dgm:pt>
    <dgm:pt modelId="{AD54B0F7-F2D2-402B-BCB2-33569688B59F}">
      <dgm:prSet phldrT="[Text]"/>
      <dgm:spPr/>
      <dgm:t>
        <a:bodyPr/>
        <a:lstStyle/>
        <a:p>
          <a:r>
            <a:rPr lang="en-US" dirty="0"/>
            <a:t>Personal Experience</a:t>
          </a:r>
        </a:p>
      </dgm:t>
    </dgm:pt>
    <dgm:pt modelId="{55DA0066-0D67-47F6-A4CA-7E0C12CD7332}" type="parTrans" cxnId="{72BECF32-D730-4060-BF3F-0422F20972C9}">
      <dgm:prSet/>
      <dgm:spPr/>
      <dgm:t>
        <a:bodyPr/>
        <a:lstStyle/>
        <a:p>
          <a:endParaRPr lang="en-US"/>
        </a:p>
      </dgm:t>
    </dgm:pt>
    <dgm:pt modelId="{BA170A4D-24A4-4780-82AD-7F02311091DF}" type="sibTrans" cxnId="{72BECF32-D730-4060-BF3F-0422F20972C9}">
      <dgm:prSet/>
      <dgm:spPr/>
      <dgm:t>
        <a:bodyPr/>
        <a:lstStyle/>
        <a:p>
          <a:endParaRPr lang="en-US"/>
        </a:p>
      </dgm:t>
    </dgm:pt>
    <dgm:pt modelId="{BB1BF586-C0E9-4AE0-8FFF-13FA918CB1CF}">
      <dgm:prSet phldrT="[Text]"/>
      <dgm:spPr/>
      <dgm:t>
        <a:bodyPr/>
        <a:lstStyle/>
        <a:p>
          <a:r>
            <a:rPr lang="en-US" dirty="0"/>
            <a:t>Prior Training/Academic</a:t>
          </a:r>
        </a:p>
      </dgm:t>
    </dgm:pt>
    <dgm:pt modelId="{8A6795FF-73AA-4188-9B3D-302C7258D699}" type="parTrans" cxnId="{4FCE291F-80C9-40BD-87EF-ADF0B4734BC7}">
      <dgm:prSet/>
      <dgm:spPr/>
      <dgm:t>
        <a:bodyPr/>
        <a:lstStyle/>
        <a:p>
          <a:endParaRPr lang="en-US"/>
        </a:p>
      </dgm:t>
    </dgm:pt>
    <dgm:pt modelId="{9C1EC468-93FC-4F8B-9B71-154C63400C93}" type="sibTrans" cxnId="{4FCE291F-80C9-40BD-87EF-ADF0B4734BC7}">
      <dgm:prSet/>
      <dgm:spPr/>
      <dgm:t>
        <a:bodyPr/>
        <a:lstStyle/>
        <a:p>
          <a:endParaRPr lang="en-US"/>
        </a:p>
      </dgm:t>
    </dgm:pt>
    <dgm:pt modelId="{70E173D0-B6C6-4399-A391-F97DA6F185DD}">
      <dgm:prSet phldrT="[Text]"/>
      <dgm:spPr/>
      <dgm:t>
        <a:bodyPr/>
        <a:lstStyle/>
        <a:p>
          <a:r>
            <a:rPr lang="en-US" dirty="0"/>
            <a:t>Work Experience</a:t>
          </a:r>
        </a:p>
      </dgm:t>
    </dgm:pt>
    <dgm:pt modelId="{91E658EB-ED9B-43A4-BD4F-281E6FECC572}" type="parTrans" cxnId="{942CE42F-6E53-4570-83B0-8893216C262E}">
      <dgm:prSet/>
      <dgm:spPr/>
      <dgm:t>
        <a:bodyPr/>
        <a:lstStyle/>
        <a:p>
          <a:endParaRPr lang="en-US"/>
        </a:p>
      </dgm:t>
    </dgm:pt>
    <dgm:pt modelId="{7A5B237B-50BF-4559-B795-31F62B492231}" type="sibTrans" cxnId="{942CE42F-6E53-4570-83B0-8893216C262E}">
      <dgm:prSet/>
      <dgm:spPr/>
      <dgm:t>
        <a:bodyPr/>
        <a:lstStyle/>
        <a:p>
          <a:endParaRPr lang="en-US"/>
        </a:p>
      </dgm:t>
    </dgm:pt>
    <dgm:pt modelId="{143F6932-D6A4-4272-9AF2-10B21403C23F}" type="pres">
      <dgm:prSet presAssocID="{A6979EA7-40C1-47C9-81BA-8C4026893E50}" presName="compositeShape" presStyleCnt="0">
        <dgm:presLayoutVars>
          <dgm:chMax val="7"/>
          <dgm:dir/>
          <dgm:resizeHandles val="exact"/>
        </dgm:presLayoutVars>
      </dgm:prSet>
      <dgm:spPr/>
    </dgm:pt>
    <dgm:pt modelId="{266CB65E-9F55-4E0A-88FF-39028D37F837}" type="pres">
      <dgm:prSet presAssocID="{A6979EA7-40C1-47C9-81BA-8C4026893E50}" presName="wedge1" presStyleLbl="node1" presStyleIdx="0" presStyleCnt="3"/>
      <dgm:spPr/>
    </dgm:pt>
    <dgm:pt modelId="{7B848934-16D7-4568-AA3D-CBDADA8E0B52}" type="pres">
      <dgm:prSet presAssocID="{A6979EA7-40C1-47C9-81BA-8C4026893E50}" presName="wedge1Tx" presStyleLbl="node1" presStyleIdx="0" presStyleCnt="3">
        <dgm:presLayoutVars>
          <dgm:chMax val="0"/>
          <dgm:chPref val="0"/>
          <dgm:bulletEnabled val="1"/>
        </dgm:presLayoutVars>
      </dgm:prSet>
      <dgm:spPr/>
    </dgm:pt>
    <dgm:pt modelId="{BDB8BE71-CCF8-4C99-AD96-A5B0ED4BF6F2}" type="pres">
      <dgm:prSet presAssocID="{A6979EA7-40C1-47C9-81BA-8C4026893E50}" presName="wedge2" presStyleLbl="node1" presStyleIdx="1" presStyleCnt="3"/>
      <dgm:spPr/>
    </dgm:pt>
    <dgm:pt modelId="{38E38C69-E130-4C9E-9FD2-261A46FB5C30}" type="pres">
      <dgm:prSet presAssocID="{A6979EA7-40C1-47C9-81BA-8C4026893E50}" presName="wedge2Tx" presStyleLbl="node1" presStyleIdx="1" presStyleCnt="3">
        <dgm:presLayoutVars>
          <dgm:chMax val="0"/>
          <dgm:chPref val="0"/>
          <dgm:bulletEnabled val="1"/>
        </dgm:presLayoutVars>
      </dgm:prSet>
      <dgm:spPr/>
    </dgm:pt>
    <dgm:pt modelId="{26CB57A2-581F-47AD-ADB7-78DBB169B637}" type="pres">
      <dgm:prSet presAssocID="{A6979EA7-40C1-47C9-81BA-8C4026893E50}" presName="wedge3" presStyleLbl="node1" presStyleIdx="2" presStyleCnt="3"/>
      <dgm:spPr/>
    </dgm:pt>
    <dgm:pt modelId="{557252C1-3129-4C67-B71E-CACE79322BC7}" type="pres">
      <dgm:prSet presAssocID="{A6979EA7-40C1-47C9-81BA-8C4026893E50}" presName="wedge3Tx" presStyleLbl="node1" presStyleIdx="2" presStyleCnt="3">
        <dgm:presLayoutVars>
          <dgm:chMax val="0"/>
          <dgm:chPref val="0"/>
          <dgm:bulletEnabled val="1"/>
        </dgm:presLayoutVars>
      </dgm:prSet>
      <dgm:spPr/>
    </dgm:pt>
  </dgm:ptLst>
  <dgm:cxnLst>
    <dgm:cxn modelId="{4FCE291F-80C9-40BD-87EF-ADF0B4734BC7}" srcId="{A6979EA7-40C1-47C9-81BA-8C4026893E50}" destId="{BB1BF586-C0E9-4AE0-8FFF-13FA918CB1CF}" srcOrd="1" destOrd="0" parTransId="{8A6795FF-73AA-4188-9B3D-302C7258D699}" sibTransId="{9C1EC468-93FC-4F8B-9B71-154C63400C93}"/>
    <dgm:cxn modelId="{942CE42F-6E53-4570-83B0-8893216C262E}" srcId="{A6979EA7-40C1-47C9-81BA-8C4026893E50}" destId="{70E173D0-B6C6-4399-A391-F97DA6F185DD}" srcOrd="2" destOrd="0" parTransId="{91E658EB-ED9B-43A4-BD4F-281E6FECC572}" sibTransId="{7A5B237B-50BF-4559-B795-31F62B492231}"/>
    <dgm:cxn modelId="{72BECF32-D730-4060-BF3F-0422F20972C9}" srcId="{A6979EA7-40C1-47C9-81BA-8C4026893E50}" destId="{AD54B0F7-F2D2-402B-BCB2-33569688B59F}" srcOrd="0" destOrd="0" parTransId="{55DA0066-0D67-47F6-A4CA-7E0C12CD7332}" sibTransId="{BA170A4D-24A4-4780-82AD-7F02311091DF}"/>
    <dgm:cxn modelId="{48DA6739-A4D7-47D8-B89D-4BD85811AC12}" type="presOf" srcId="{70E173D0-B6C6-4399-A391-F97DA6F185DD}" destId="{26CB57A2-581F-47AD-ADB7-78DBB169B637}" srcOrd="0" destOrd="0" presId="urn:microsoft.com/office/officeart/2005/8/layout/chart3"/>
    <dgm:cxn modelId="{978E7854-B9A9-4DD0-B60D-B195EA426227}" type="presOf" srcId="{BB1BF586-C0E9-4AE0-8FFF-13FA918CB1CF}" destId="{BDB8BE71-CCF8-4C99-AD96-A5B0ED4BF6F2}" srcOrd="0" destOrd="0" presId="urn:microsoft.com/office/officeart/2005/8/layout/chart3"/>
    <dgm:cxn modelId="{216D927A-32CF-44A9-9EA5-B0ED46504874}" type="presOf" srcId="{AD54B0F7-F2D2-402B-BCB2-33569688B59F}" destId="{266CB65E-9F55-4E0A-88FF-39028D37F837}" srcOrd="0" destOrd="0" presId="urn:microsoft.com/office/officeart/2005/8/layout/chart3"/>
    <dgm:cxn modelId="{86A670B1-7732-4BE8-A328-563676382BCD}" type="presOf" srcId="{AD54B0F7-F2D2-402B-BCB2-33569688B59F}" destId="{7B848934-16D7-4568-AA3D-CBDADA8E0B52}" srcOrd="1" destOrd="0" presId="urn:microsoft.com/office/officeart/2005/8/layout/chart3"/>
    <dgm:cxn modelId="{E628D9D1-F64C-4320-903B-48357F2C674B}" type="presOf" srcId="{BB1BF586-C0E9-4AE0-8FFF-13FA918CB1CF}" destId="{38E38C69-E130-4C9E-9FD2-261A46FB5C30}" srcOrd="1" destOrd="0" presId="urn:microsoft.com/office/officeart/2005/8/layout/chart3"/>
    <dgm:cxn modelId="{1FD580E3-AC1D-4B66-B2BD-34646C09497D}" type="presOf" srcId="{A6979EA7-40C1-47C9-81BA-8C4026893E50}" destId="{143F6932-D6A4-4272-9AF2-10B21403C23F}" srcOrd="0" destOrd="0" presId="urn:microsoft.com/office/officeart/2005/8/layout/chart3"/>
    <dgm:cxn modelId="{16C165F2-CB06-4823-848A-0B725BD58212}" type="presOf" srcId="{70E173D0-B6C6-4399-A391-F97DA6F185DD}" destId="{557252C1-3129-4C67-B71E-CACE79322BC7}" srcOrd="1" destOrd="0" presId="urn:microsoft.com/office/officeart/2005/8/layout/chart3"/>
    <dgm:cxn modelId="{E5C3939E-2DCC-488B-9BC6-2269DC68C62E}" type="presParOf" srcId="{143F6932-D6A4-4272-9AF2-10B21403C23F}" destId="{266CB65E-9F55-4E0A-88FF-39028D37F837}" srcOrd="0" destOrd="0" presId="urn:microsoft.com/office/officeart/2005/8/layout/chart3"/>
    <dgm:cxn modelId="{051B4D93-6283-4F25-B074-AC7D4836ED72}" type="presParOf" srcId="{143F6932-D6A4-4272-9AF2-10B21403C23F}" destId="{7B848934-16D7-4568-AA3D-CBDADA8E0B52}" srcOrd="1" destOrd="0" presId="urn:microsoft.com/office/officeart/2005/8/layout/chart3"/>
    <dgm:cxn modelId="{2AB52027-CD7C-430E-8975-09DCF01B30D2}" type="presParOf" srcId="{143F6932-D6A4-4272-9AF2-10B21403C23F}" destId="{BDB8BE71-CCF8-4C99-AD96-A5B0ED4BF6F2}" srcOrd="2" destOrd="0" presId="urn:microsoft.com/office/officeart/2005/8/layout/chart3"/>
    <dgm:cxn modelId="{CB40FE83-4FCC-4196-92DA-C9D680C87B1A}" type="presParOf" srcId="{143F6932-D6A4-4272-9AF2-10B21403C23F}" destId="{38E38C69-E130-4C9E-9FD2-261A46FB5C30}" srcOrd="3" destOrd="0" presId="urn:microsoft.com/office/officeart/2005/8/layout/chart3"/>
    <dgm:cxn modelId="{B1347581-3990-4BF0-83EF-680C2B365B13}" type="presParOf" srcId="{143F6932-D6A4-4272-9AF2-10B21403C23F}" destId="{26CB57A2-581F-47AD-ADB7-78DBB169B637}" srcOrd="4" destOrd="0" presId="urn:microsoft.com/office/officeart/2005/8/layout/chart3"/>
    <dgm:cxn modelId="{A34A3912-10B4-48A0-8C8B-575E4118777B}" type="presParOf" srcId="{143F6932-D6A4-4272-9AF2-10B21403C23F}" destId="{557252C1-3129-4C67-B71E-CACE79322BC7}" srcOrd="5" destOrd="0" presId="urn:microsoft.com/office/officeart/2005/8/layout/char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F9DDB9D-1318-48D7-B34E-109FA7E39AAE}"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FC9F40B4-4CB4-44B9-8364-96F1A213D947}">
      <dgm:prSet phldrT="[Text]" custT="1"/>
      <dgm:spPr/>
      <dgm:t>
        <a:bodyPr/>
        <a:lstStyle/>
        <a:p>
          <a:r>
            <a:rPr lang="en-US" sz="2500" baseline="0" dirty="0"/>
            <a:t>Enhance home visiting through focus on social and emotional well-being</a:t>
          </a:r>
        </a:p>
      </dgm:t>
    </dgm:pt>
    <dgm:pt modelId="{BE131926-7D33-47CE-9C2E-8E1CE617D794}" type="parTrans" cxnId="{46EBA7EB-5417-492C-BB1F-4DEE9C5C035C}">
      <dgm:prSet/>
      <dgm:spPr/>
      <dgm:t>
        <a:bodyPr/>
        <a:lstStyle/>
        <a:p>
          <a:endParaRPr lang="en-US"/>
        </a:p>
      </dgm:t>
    </dgm:pt>
    <dgm:pt modelId="{C6898556-0A3A-419C-B1F5-D441729119BC}" type="sibTrans" cxnId="{46EBA7EB-5417-492C-BB1F-4DEE9C5C035C}">
      <dgm:prSet/>
      <dgm:spPr/>
      <dgm:t>
        <a:bodyPr/>
        <a:lstStyle/>
        <a:p>
          <a:endParaRPr lang="en-US"/>
        </a:p>
      </dgm:t>
    </dgm:pt>
    <dgm:pt modelId="{488D07C1-480C-4964-981F-8FCE49CC9EFE}">
      <dgm:prSet phldrT="[Text]"/>
      <dgm:spPr>
        <a:solidFill>
          <a:schemeClr val="accent1"/>
        </a:solidFill>
      </dgm:spPr>
      <dgm:t>
        <a:bodyPr/>
        <a:lstStyle/>
        <a:p>
          <a:r>
            <a:rPr lang="en-US" dirty="0">
              <a:solidFill>
                <a:schemeClr val="bg1"/>
              </a:solidFill>
            </a:rPr>
            <a:t>Screening and assessment in a range of child-serving settings</a:t>
          </a:r>
        </a:p>
      </dgm:t>
    </dgm:pt>
    <dgm:pt modelId="{95679BFB-5F34-4EC2-ACA9-DDFC7CBBD1A6}" type="parTrans" cxnId="{FB9FF38B-5B9A-47BC-8B3C-7FFFD024F9A3}">
      <dgm:prSet/>
      <dgm:spPr/>
      <dgm:t>
        <a:bodyPr/>
        <a:lstStyle/>
        <a:p>
          <a:endParaRPr lang="en-US"/>
        </a:p>
      </dgm:t>
    </dgm:pt>
    <dgm:pt modelId="{19E200BC-0F2F-4DEB-9617-F6674361E94F}" type="sibTrans" cxnId="{FB9FF38B-5B9A-47BC-8B3C-7FFFD024F9A3}">
      <dgm:prSet/>
      <dgm:spPr/>
      <dgm:t>
        <a:bodyPr/>
        <a:lstStyle/>
        <a:p>
          <a:endParaRPr lang="en-US"/>
        </a:p>
      </dgm:t>
    </dgm:pt>
    <dgm:pt modelId="{4805442D-C25D-468A-9A9E-66AB180395D3}">
      <dgm:prSet phldrT="[Text]"/>
      <dgm:spPr/>
      <dgm:t>
        <a:bodyPr/>
        <a:lstStyle/>
        <a:p>
          <a:r>
            <a:rPr lang="en-US" dirty="0"/>
            <a:t>Integration of behavioral health into primary care </a:t>
          </a:r>
        </a:p>
      </dgm:t>
    </dgm:pt>
    <dgm:pt modelId="{E0098071-12D6-4C0A-BE40-C1A9196FCC24}" type="parTrans" cxnId="{D248C155-B9A8-41F7-B2A5-DD75631EE357}">
      <dgm:prSet/>
      <dgm:spPr/>
      <dgm:t>
        <a:bodyPr/>
        <a:lstStyle/>
        <a:p>
          <a:endParaRPr lang="en-US"/>
        </a:p>
      </dgm:t>
    </dgm:pt>
    <dgm:pt modelId="{9BE7FA00-B943-4E2E-AEF7-688350AC16C7}" type="sibTrans" cxnId="{D248C155-B9A8-41F7-B2A5-DD75631EE357}">
      <dgm:prSet/>
      <dgm:spPr/>
      <dgm:t>
        <a:bodyPr/>
        <a:lstStyle/>
        <a:p>
          <a:endParaRPr lang="en-US"/>
        </a:p>
      </dgm:t>
    </dgm:pt>
    <dgm:pt modelId="{AC82FB97-62B8-45C1-9CC8-E014ED8684BB}">
      <dgm:prSet phldrT="[Text]"/>
      <dgm:spPr/>
      <dgm:t>
        <a:bodyPr/>
        <a:lstStyle/>
        <a:p>
          <a:r>
            <a:rPr lang="en-US" dirty="0"/>
            <a:t>Mental health consultation in early care and education</a:t>
          </a:r>
        </a:p>
      </dgm:t>
    </dgm:pt>
    <dgm:pt modelId="{EFCD953B-36DD-452E-8109-37004F8AA5C5}" type="parTrans" cxnId="{67CD3983-9E28-45F8-BD6C-52436D4EE522}">
      <dgm:prSet/>
      <dgm:spPr/>
      <dgm:t>
        <a:bodyPr/>
        <a:lstStyle/>
        <a:p>
          <a:endParaRPr lang="en-US"/>
        </a:p>
      </dgm:t>
    </dgm:pt>
    <dgm:pt modelId="{5CA07620-E0A4-4E0D-91D1-7A201EE53511}" type="sibTrans" cxnId="{67CD3983-9E28-45F8-BD6C-52436D4EE522}">
      <dgm:prSet/>
      <dgm:spPr/>
      <dgm:t>
        <a:bodyPr/>
        <a:lstStyle/>
        <a:p>
          <a:endParaRPr lang="en-US"/>
        </a:p>
      </dgm:t>
    </dgm:pt>
    <dgm:pt modelId="{D273E25F-0688-4132-88D8-CA0BAD932BBA}">
      <dgm:prSet phldrT="[Text]"/>
      <dgm:spPr/>
      <dgm:t>
        <a:bodyPr/>
        <a:lstStyle/>
        <a:p>
          <a:r>
            <a:rPr lang="en-US" dirty="0"/>
            <a:t>Family strengthening and parent skills training</a:t>
          </a:r>
        </a:p>
      </dgm:t>
    </dgm:pt>
    <dgm:pt modelId="{1009BD5C-CCD3-4470-A62A-4F1C5F9945B0}" type="parTrans" cxnId="{304B486B-1EDA-47C9-BE7D-BC2EC9A46896}">
      <dgm:prSet/>
      <dgm:spPr/>
      <dgm:t>
        <a:bodyPr/>
        <a:lstStyle/>
        <a:p>
          <a:endParaRPr lang="en-US"/>
        </a:p>
      </dgm:t>
    </dgm:pt>
    <dgm:pt modelId="{E0F30085-C549-4573-A123-9AD3F28CB34A}" type="sibTrans" cxnId="{304B486B-1EDA-47C9-BE7D-BC2EC9A46896}">
      <dgm:prSet/>
      <dgm:spPr/>
      <dgm:t>
        <a:bodyPr/>
        <a:lstStyle/>
        <a:p>
          <a:endParaRPr lang="en-US"/>
        </a:p>
      </dgm:t>
    </dgm:pt>
    <dgm:pt modelId="{B7CE2D22-7A86-4A83-AE15-902EC3318480}" type="pres">
      <dgm:prSet presAssocID="{3F9DDB9D-1318-48D7-B34E-109FA7E39AAE}" presName="diagram" presStyleCnt="0">
        <dgm:presLayoutVars>
          <dgm:dir/>
          <dgm:resizeHandles val="exact"/>
        </dgm:presLayoutVars>
      </dgm:prSet>
      <dgm:spPr/>
    </dgm:pt>
    <dgm:pt modelId="{FFEC6542-3CA4-4419-BF96-4A6245D2BC88}" type="pres">
      <dgm:prSet presAssocID="{FC9F40B4-4CB4-44B9-8364-96F1A213D947}" presName="node" presStyleLbl="node1" presStyleIdx="0" presStyleCnt="5" custLinFactX="61280" custLinFactY="16290" custLinFactNeighborX="100000" custLinFactNeighborY="100000">
        <dgm:presLayoutVars>
          <dgm:bulletEnabled val="1"/>
        </dgm:presLayoutVars>
      </dgm:prSet>
      <dgm:spPr/>
    </dgm:pt>
    <dgm:pt modelId="{7FE278D3-FA92-4DB9-BFE3-CFA44326DD69}" type="pres">
      <dgm:prSet presAssocID="{C6898556-0A3A-419C-B1F5-D441729119BC}" presName="sibTrans" presStyleCnt="0"/>
      <dgm:spPr/>
    </dgm:pt>
    <dgm:pt modelId="{ECA606EF-763E-47A5-A3EC-E2757EBEB9C4}" type="pres">
      <dgm:prSet presAssocID="{488D07C1-480C-4964-981F-8FCE49CC9EFE}" presName="node" presStyleLbl="node1" presStyleIdx="1" presStyleCnt="5" custLinFactY="15919" custLinFactNeighborX="-59628" custLinFactNeighborY="100000">
        <dgm:presLayoutVars>
          <dgm:bulletEnabled val="1"/>
        </dgm:presLayoutVars>
      </dgm:prSet>
      <dgm:spPr/>
    </dgm:pt>
    <dgm:pt modelId="{1CFB6298-8CE0-4699-BEFF-771A2FD27C47}" type="pres">
      <dgm:prSet presAssocID="{19E200BC-0F2F-4DEB-9617-F6674361E94F}" presName="sibTrans" presStyleCnt="0"/>
      <dgm:spPr/>
    </dgm:pt>
    <dgm:pt modelId="{D60660EF-D5B4-4BE8-B5D8-90612C7F363E}" type="pres">
      <dgm:prSet presAssocID="{4805442D-C25D-468A-9A9E-66AB180395D3}" presName="node" presStyleLbl="node1" presStyleIdx="2" presStyleCnt="5" custLinFactX="-100000" custLinFactNeighborX="-116812" custLinFactNeighborY="4183">
        <dgm:presLayoutVars>
          <dgm:bulletEnabled val="1"/>
        </dgm:presLayoutVars>
      </dgm:prSet>
      <dgm:spPr/>
    </dgm:pt>
    <dgm:pt modelId="{D5283E4D-D702-4223-BBA9-8CABD2E055D8}" type="pres">
      <dgm:prSet presAssocID="{9BE7FA00-B943-4E2E-AEF7-688350AC16C7}" presName="sibTrans" presStyleCnt="0"/>
      <dgm:spPr/>
    </dgm:pt>
    <dgm:pt modelId="{54D303DE-A580-405C-BF72-74A1BB2FBA01}" type="pres">
      <dgm:prSet presAssocID="{AC82FB97-62B8-45C1-9CC8-E014ED8684BB}" presName="node" presStyleLbl="node1" presStyleIdx="3" presStyleCnt="5" custLinFactY="-11341" custLinFactNeighborX="53002" custLinFactNeighborY="-100000">
        <dgm:presLayoutVars>
          <dgm:bulletEnabled val="1"/>
        </dgm:presLayoutVars>
      </dgm:prSet>
      <dgm:spPr/>
    </dgm:pt>
    <dgm:pt modelId="{B79976C1-8EC4-4F1D-8549-2E0B31251BCC}" type="pres">
      <dgm:prSet presAssocID="{5CA07620-E0A4-4E0D-91D1-7A201EE53511}" presName="sibTrans" presStyleCnt="0"/>
      <dgm:spPr/>
    </dgm:pt>
    <dgm:pt modelId="{6B6E4E86-E4FB-4E01-BBD0-6BD42FA06688}" type="pres">
      <dgm:prSet presAssocID="{D273E25F-0688-4132-88D8-CA0BAD932BBA}" presName="node" presStyleLbl="node1" presStyleIdx="4" presStyleCnt="5" custLinFactY="-11271" custLinFactNeighborX="51192" custLinFactNeighborY="-100000">
        <dgm:presLayoutVars>
          <dgm:bulletEnabled val="1"/>
        </dgm:presLayoutVars>
      </dgm:prSet>
      <dgm:spPr/>
    </dgm:pt>
  </dgm:ptLst>
  <dgm:cxnLst>
    <dgm:cxn modelId="{4538AF3E-5B18-4184-84CC-DD0D1321B1E0}" type="presOf" srcId="{488D07C1-480C-4964-981F-8FCE49CC9EFE}" destId="{ECA606EF-763E-47A5-A3EC-E2757EBEB9C4}" srcOrd="0" destOrd="0" presId="urn:microsoft.com/office/officeart/2005/8/layout/default"/>
    <dgm:cxn modelId="{02AF2A60-A968-4463-BDE8-73EF62083AE6}" type="presOf" srcId="{D273E25F-0688-4132-88D8-CA0BAD932BBA}" destId="{6B6E4E86-E4FB-4E01-BBD0-6BD42FA06688}" srcOrd="0" destOrd="0" presId="urn:microsoft.com/office/officeart/2005/8/layout/default"/>
    <dgm:cxn modelId="{304B486B-1EDA-47C9-BE7D-BC2EC9A46896}" srcId="{3F9DDB9D-1318-48D7-B34E-109FA7E39AAE}" destId="{D273E25F-0688-4132-88D8-CA0BAD932BBA}" srcOrd="4" destOrd="0" parTransId="{1009BD5C-CCD3-4470-A62A-4F1C5F9945B0}" sibTransId="{E0F30085-C549-4573-A123-9AD3F28CB34A}"/>
    <dgm:cxn modelId="{E6D06455-C51D-43A7-95D5-EE41FC4BD68D}" type="presOf" srcId="{3F9DDB9D-1318-48D7-B34E-109FA7E39AAE}" destId="{B7CE2D22-7A86-4A83-AE15-902EC3318480}" srcOrd="0" destOrd="0" presId="urn:microsoft.com/office/officeart/2005/8/layout/default"/>
    <dgm:cxn modelId="{D248C155-B9A8-41F7-B2A5-DD75631EE357}" srcId="{3F9DDB9D-1318-48D7-B34E-109FA7E39AAE}" destId="{4805442D-C25D-468A-9A9E-66AB180395D3}" srcOrd="2" destOrd="0" parTransId="{E0098071-12D6-4C0A-BE40-C1A9196FCC24}" sibTransId="{9BE7FA00-B943-4E2E-AEF7-688350AC16C7}"/>
    <dgm:cxn modelId="{67CD3983-9E28-45F8-BD6C-52436D4EE522}" srcId="{3F9DDB9D-1318-48D7-B34E-109FA7E39AAE}" destId="{AC82FB97-62B8-45C1-9CC8-E014ED8684BB}" srcOrd="3" destOrd="0" parTransId="{EFCD953B-36DD-452E-8109-37004F8AA5C5}" sibTransId="{5CA07620-E0A4-4E0D-91D1-7A201EE53511}"/>
    <dgm:cxn modelId="{FB9FF38B-5B9A-47BC-8B3C-7FFFD024F9A3}" srcId="{3F9DDB9D-1318-48D7-B34E-109FA7E39AAE}" destId="{488D07C1-480C-4964-981F-8FCE49CC9EFE}" srcOrd="1" destOrd="0" parTransId="{95679BFB-5F34-4EC2-ACA9-DDFC7CBBD1A6}" sibTransId="{19E200BC-0F2F-4DEB-9617-F6674361E94F}"/>
    <dgm:cxn modelId="{106FE89A-4AE1-428C-B364-9FAB52C807F3}" type="presOf" srcId="{FC9F40B4-4CB4-44B9-8364-96F1A213D947}" destId="{FFEC6542-3CA4-4419-BF96-4A6245D2BC88}" srcOrd="0" destOrd="0" presId="urn:microsoft.com/office/officeart/2005/8/layout/default"/>
    <dgm:cxn modelId="{8310A4AE-1D36-46A6-8AE3-9C181F48C578}" type="presOf" srcId="{AC82FB97-62B8-45C1-9CC8-E014ED8684BB}" destId="{54D303DE-A580-405C-BF72-74A1BB2FBA01}" srcOrd="0" destOrd="0" presId="urn:microsoft.com/office/officeart/2005/8/layout/default"/>
    <dgm:cxn modelId="{6E5BDBCC-54E7-44F4-9312-A9A20E4C30E0}" type="presOf" srcId="{4805442D-C25D-468A-9A9E-66AB180395D3}" destId="{D60660EF-D5B4-4BE8-B5D8-90612C7F363E}" srcOrd="0" destOrd="0" presId="urn:microsoft.com/office/officeart/2005/8/layout/default"/>
    <dgm:cxn modelId="{46EBA7EB-5417-492C-BB1F-4DEE9C5C035C}" srcId="{3F9DDB9D-1318-48D7-B34E-109FA7E39AAE}" destId="{FC9F40B4-4CB4-44B9-8364-96F1A213D947}" srcOrd="0" destOrd="0" parTransId="{BE131926-7D33-47CE-9C2E-8E1CE617D794}" sibTransId="{C6898556-0A3A-419C-B1F5-D441729119BC}"/>
    <dgm:cxn modelId="{136C1F9A-1392-4A46-A49B-DC607C234B71}" type="presParOf" srcId="{B7CE2D22-7A86-4A83-AE15-902EC3318480}" destId="{FFEC6542-3CA4-4419-BF96-4A6245D2BC88}" srcOrd="0" destOrd="0" presId="urn:microsoft.com/office/officeart/2005/8/layout/default"/>
    <dgm:cxn modelId="{E587EFA9-3F1C-4240-8642-76D6DFDB6CAE}" type="presParOf" srcId="{B7CE2D22-7A86-4A83-AE15-902EC3318480}" destId="{7FE278D3-FA92-4DB9-BFE3-CFA44326DD69}" srcOrd="1" destOrd="0" presId="urn:microsoft.com/office/officeart/2005/8/layout/default"/>
    <dgm:cxn modelId="{F4056CDF-8853-416E-941A-F5A73B0D13E7}" type="presParOf" srcId="{B7CE2D22-7A86-4A83-AE15-902EC3318480}" destId="{ECA606EF-763E-47A5-A3EC-E2757EBEB9C4}" srcOrd="2" destOrd="0" presId="urn:microsoft.com/office/officeart/2005/8/layout/default"/>
    <dgm:cxn modelId="{031F12AD-FFDB-486F-8A3F-94C2CC0FD87B}" type="presParOf" srcId="{B7CE2D22-7A86-4A83-AE15-902EC3318480}" destId="{1CFB6298-8CE0-4699-BEFF-771A2FD27C47}" srcOrd="3" destOrd="0" presId="urn:microsoft.com/office/officeart/2005/8/layout/default"/>
    <dgm:cxn modelId="{5B97D08B-DBC5-4287-A41F-7BE43E2D7611}" type="presParOf" srcId="{B7CE2D22-7A86-4A83-AE15-902EC3318480}" destId="{D60660EF-D5B4-4BE8-B5D8-90612C7F363E}" srcOrd="4" destOrd="0" presId="urn:microsoft.com/office/officeart/2005/8/layout/default"/>
    <dgm:cxn modelId="{B48F533F-3BC4-424C-82AD-67B130698916}" type="presParOf" srcId="{B7CE2D22-7A86-4A83-AE15-902EC3318480}" destId="{D5283E4D-D702-4223-BBA9-8CABD2E055D8}" srcOrd="5" destOrd="0" presId="urn:microsoft.com/office/officeart/2005/8/layout/default"/>
    <dgm:cxn modelId="{2BAEE11C-CDDD-429F-A25A-C96606C7858E}" type="presParOf" srcId="{B7CE2D22-7A86-4A83-AE15-902EC3318480}" destId="{54D303DE-A580-405C-BF72-74A1BB2FBA01}" srcOrd="6" destOrd="0" presId="urn:microsoft.com/office/officeart/2005/8/layout/default"/>
    <dgm:cxn modelId="{DD17F3C5-5689-4C17-89DE-D597234CC176}" type="presParOf" srcId="{B7CE2D22-7A86-4A83-AE15-902EC3318480}" destId="{B79976C1-8EC4-4F1D-8549-2E0B31251BCC}" srcOrd="7" destOrd="0" presId="urn:microsoft.com/office/officeart/2005/8/layout/default"/>
    <dgm:cxn modelId="{32CBF905-E29C-4F59-B522-DF0DCEEF204F}" type="presParOf" srcId="{B7CE2D22-7A86-4A83-AE15-902EC3318480}" destId="{6B6E4E86-E4FB-4E01-BBD0-6BD42FA06688}" srcOrd="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12B305A-79D3-FD46-BDAC-6188E6EA9B16}" type="doc">
      <dgm:prSet loTypeId="urn:microsoft.com/office/officeart/2005/8/layout/pyramid1" loCatId="" qsTypeId="urn:microsoft.com/office/officeart/2005/8/quickstyle/simple4" qsCatId="simple" csTypeId="urn:microsoft.com/office/officeart/2005/8/colors/accent1_2" csCatId="accent1" phldr="1"/>
      <dgm:spPr/>
    </dgm:pt>
    <dgm:pt modelId="{B125D4C4-796E-8B4D-8BE5-0149375C7E86}">
      <dgm:prSet phldrT="[Text]" custT="1">
        <dgm:style>
          <a:lnRef idx="2">
            <a:schemeClr val="accent2">
              <a:shade val="50000"/>
            </a:schemeClr>
          </a:lnRef>
          <a:fillRef idx="1">
            <a:schemeClr val="accent2"/>
          </a:fillRef>
          <a:effectRef idx="0">
            <a:schemeClr val="accent2"/>
          </a:effectRef>
          <a:fontRef idx="minor">
            <a:schemeClr val="lt1"/>
          </a:fontRef>
        </dgm:style>
      </dgm:prSet>
      <dgm:spPr/>
      <dgm:t>
        <a:bodyPr/>
        <a:lstStyle/>
        <a:p>
          <a:endParaRPr lang="en-US" sz="2000" dirty="0"/>
        </a:p>
        <a:p>
          <a:endParaRPr lang="en-US" sz="2000" dirty="0"/>
        </a:p>
        <a:p>
          <a:endParaRPr lang="en-US" sz="2000" dirty="0"/>
        </a:p>
        <a:p>
          <a:r>
            <a:rPr lang="en-US" sz="2000" dirty="0"/>
            <a:t>Intervention</a:t>
          </a:r>
        </a:p>
      </dgm:t>
    </dgm:pt>
    <dgm:pt modelId="{49CF9D55-1D59-994D-9FFD-03A5291DA2E0}" type="parTrans" cxnId="{C890BBC5-E5AD-5D4A-BD84-C206D20A3704}">
      <dgm:prSet/>
      <dgm:spPr/>
      <dgm:t>
        <a:bodyPr/>
        <a:lstStyle/>
        <a:p>
          <a:endParaRPr lang="en-US"/>
        </a:p>
      </dgm:t>
    </dgm:pt>
    <dgm:pt modelId="{A09A5A0E-E077-C54E-BB45-8BCFE2EBFFB6}" type="sibTrans" cxnId="{C890BBC5-E5AD-5D4A-BD84-C206D20A3704}">
      <dgm:prSet/>
      <dgm:spPr/>
      <dgm:t>
        <a:bodyPr/>
        <a:lstStyle/>
        <a:p>
          <a:endParaRPr lang="en-US"/>
        </a:p>
      </dgm:t>
    </dgm:pt>
    <dgm:pt modelId="{FA8D2D2F-9824-5446-BBF7-89BAA8B102A7}">
      <dgm:prSet phldrT="[Text]">
        <dgm:style>
          <a:lnRef idx="2">
            <a:schemeClr val="accent6">
              <a:shade val="50000"/>
            </a:schemeClr>
          </a:lnRef>
          <a:fillRef idx="1">
            <a:schemeClr val="accent6"/>
          </a:fillRef>
          <a:effectRef idx="0">
            <a:schemeClr val="accent6"/>
          </a:effectRef>
          <a:fontRef idx="minor">
            <a:schemeClr val="lt1"/>
          </a:fontRef>
        </dgm:style>
      </dgm:prSet>
      <dgm:spPr/>
      <dgm:t>
        <a:bodyPr/>
        <a:lstStyle/>
        <a:p>
          <a:endParaRPr lang="en-US" dirty="0"/>
        </a:p>
        <a:p>
          <a:r>
            <a:rPr lang="en-US" dirty="0"/>
            <a:t>Prevention</a:t>
          </a:r>
        </a:p>
      </dgm:t>
    </dgm:pt>
    <dgm:pt modelId="{A4BDAEEE-6F2A-1B4A-8D2B-CAE190817399}" type="parTrans" cxnId="{305AA10D-D141-1949-9D22-20E9C2E73BBF}">
      <dgm:prSet/>
      <dgm:spPr/>
      <dgm:t>
        <a:bodyPr/>
        <a:lstStyle/>
        <a:p>
          <a:endParaRPr lang="en-US"/>
        </a:p>
      </dgm:t>
    </dgm:pt>
    <dgm:pt modelId="{69AEBF75-08B2-934F-8C76-752D60952C77}" type="sibTrans" cxnId="{305AA10D-D141-1949-9D22-20E9C2E73BBF}">
      <dgm:prSet/>
      <dgm:spPr/>
      <dgm:t>
        <a:bodyPr/>
        <a:lstStyle/>
        <a:p>
          <a:endParaRPr lang="en-US"/>
        </a:p>
      </dgm:t>
    </dgm:pt>
    <dgm:pt modelId="{BA67C34A-F6C3-5F4F-A030-52B201AE8756}">
      <dgm:prSet phldrT="[Text]">
        <dgm:style>
          <a:lnRef idx="0">
            <a:schemeClr val="accent5"/>
          </a:lnRef>
          <a:fillRef idx="3">
            <a:schemeClr val="accent5"/>
          </a:fillRef>
          <a:effectRef idx="3">
            <a:schemeClr val="accent5"/>
          </a:effectRef>
          <a:fontRef idx="minor">
            <a:schemeClr val="lt1"/>
          </a:fontRef>
        </dgm:style>
      </dgm:prSet>
      <dgm:spPr/>
      <dgm:t>
        <a:bodyPr/>
        <a:lstStyle/>
        <a:p>
          <a:endParaRPr lang="en-US" dirty="0"/>
        </a:p>
        <a:p>
          <a:r>
            <a:rPr lang="en-US" dirty="0"/>
            <a:t>Promotion</a:t>
          </a:r>
        </a:p>
      </dgm:t>
    </dgm:pt>
    <dgm:pt modelId="{3E7FABF1-BB50-3148-8116-115CFD6B67A4}" type="parTrans" cxnId="{3AC5F89C-33D9-7A42-9E0C-72319F7DBB2E}">
      <dgm:prSet/>
      <dgm:spPr/>
      <dgm:t>
        <a:bodyPr/>
        <a:lstStyle/>
        <a:p>
          <a:endParaRPr lang="en-US"/>
        </a:p>
      </dgm:t>
    </dgm:pt>
    <dgm:pt modelId="{C8E0C8BD-ECBB-E04B-B018-B7256B124E5B}" type="sibTrans" cxnId="{3AC5F89C-33D9-7A42-9E0C-72319F7DBB2E}">
      <dgm:prSet/>
      <dgm:spPr/>
      <dgm:t>
        <a:bodyPr/>
        <a:lstStyle/>
        <a:p>
          <a:endParaRPr lang="en-US"/>
        </a:p>
      </dgm:t>
    </dgm:pt>
    <dgm:pt modelId="{B1C9BDFA-28B1-764B-96F7-C5559DE0212F}" type="pres">
      <dgm:prSet presAssocID="{412B305A-79D3-FD46-BDAC-6188E6EA9B16}" presName="Name0" presStyleCnt="0">
        <dgm:presLayoutVars>
          <dgm:dir/>
          <dgm:animLvl val="lvl"/>
          <dgm:resizeHandles val="exact"/>
        </dgm:presLayoutVars>
      </dgm:prSet>
      <dgm:spPr/>
    </dgm:pt>
    <dgm:pt modelId="{8AC33660-9C41-4B48-B2C3-7F6DC599B77B}" type="pres">
      <dgm:prSet presAssocID="{B125D4C4-796E-8B4D-8BE5-0149375C7E86}" presName="Name8" presStyleCnt="0"/>
      <dgm:spPr/>
    </dgm:pt>
    <dgm:pt modelId="{FDD8605C-5D80-A44A-B540-7917EEDC5E4C}" type="pres">
      <dgm:prSet presAssocID="{B125D4C4-796E-8B4D-8BE5-0149375C7E86}" presName="level" presStyleLbl="node1" presStyleIdx="0" presStyleCnt="3">
        <dgm:presLayoutVars>
          <dgm:chMax val="1"/>
          <dgm:bulletEnabled val="1"/>
        </dgm:presLayoutVars>
      </dgm:prSet>
      <dgm:spPr/>
    </dgm:pt>
    <dgm:pt modelId="{D9D5A176-4E7D-7043-B443-9C1A48C8B281}" type="pres">
      <dgm:prSet presAssocID="{B125D4C4-796E-8B4D-8BE5-0149375C7E86}" presName="levelTx" presStyleLbl="revTx" presStyleIdx="0" presStyleCnt="0">
        <dgm:presLayoutVars>
          <dgm:chMax val="1"/>
          <dgm:bulletEnabled val="1"/>
        </dgm:presLayoutVars>
      </dgm:prSet>
      <dgm:spPr/>
    </dgm:pt>
    <dgm:pt modelId="{86A2A928-09E2-CF4B-A134-02352A9498B4}" type="pres">
      <dgm:prSet presAssocID="{FA8D2D2F-9824-5446-BBF7-89BAA8B102A7}" presName="Name8" presStyleCnt="0"/>
      <dgm:spPr/>
    </dgm:pt>
    <dgm:pt modelId="{0B5A7ECF-6E2D-A745-8BCE-27293B8789C3}" type="pres">
      <dgm:prSet presAssocID="{FA8D2D2F-9824-5446-BBF7-89BAA8B102A7}" presName="level" presStyleLbl="node1" presStyleIdx="1" presStyleCnt="3">
        <dgm:presLayoutVars>
          <dgm:chMax val="1"/>
          <dgm:bulletEnabled val="1"/>
        </dgm:presLayoutVars>
      </dgm:prSet>
      <dgm:spPr/>
    </dgm:pt>
    <dgm:pt modelId="{C8254011-AE1E-604C-96C2-6311F0A8CA76}" type="pres">
      <dgm:prSet presAssocID="{FA8D2D2F-9824-5446-BBF7-89BAA8B102A7}" presName="levelTx" presStyleLbl="revTx" presStyleIdx="0" presStyleCnt="0">
        <dgm:presLayoutVars>
          <dgm:chMax val="1"/>
          <dgm:bulletEnabled val="1"/>
        </dgm:presLayoutVars>
      </dgm:prSet>
      <dgm:spPr/>
    </dgm:pt>
    <dgm:pt modelId="{7AFFDC8F-EC2E-3B4E-AAD2-CE3F2C3EEBC1}" type="pres">
      <dgm:prSet presAssocID="{BA67C34A-F6C3-5F4F-A030-52B201AE8756}" presName="Name8" presStyleCnt="0"/>
      <dgm:spPr/>
    </dgm:pt>
    <dgm:pt modelId="{3101665C-E941-124B-9770-80EE4975D4A5}" type="pres">
      <dgm:prSet presAssocID="{BA67C34A-F6C3-5F4F-A030-52B201AE8756}" presName="level" presStyleLbl="node1" presStyleIdx="2" presStyleCnt="3">
        <dgm:presLayoutVars>
          <dgm:chMax val="1"/>
          <dgm:bulletEnabled val="1"/>
        </dgm:presLayoutVars>
      </dgm:prSet>
      <dgm:spPr/>
    </dgm:pt>
    <dgm:pt modelId="{C28C62AD-3C47-2049-9DA5-163C9A7CBE06}" type="pres">
      <dgm:prSet presAssocID="{BA67C34A-F6C3-5F4F-A030-52B201AE8756}" presName="levelTx" presStyleLbl="revTx" presStyleIdx="0" presStyleCnt="0">
        <dgm:presLayoutVars>
          <dgm:chMax val="1"/>
          <dgm:bulletEnabled val="1"/>
        </dgm:presLayoutVars>
      </dgm:prSet>
      <dgm:spPr/>
    </dgm:pt>
  </dgm:ptLst>
  <dgm:cxnLst>
    <dgm:cxn modelId="{D1E37B00-54D5-E34F-BD5A-FF8768DB5810}" type="presOf" srcId="{412B305A-79D3-FD46-BDAC-6188E6EA9B16}" destId="{B1C9BDFA-28B1-764B-96F7-C5559DE0212F}" srcOrd="0" destOrd="0" presId="urn:microsoft.com/office/officeart/2005/8/layout/pyramid1"/>
    <dgm:cxn modelId="{305AA10D-D141-1949-9D22-20E9C2E73BBF}" srcId="{412B305A-79D3-FD46-BDAC-6188E6EA9B16}" destId="{FA8D2D2F-9824-5446-BBF7-89BAA8B102A7}" srcOrd="1" destOrd="0" parTransId="{A4BDAEEE-6F2A-1B4A-8D2B-CAE190817399}" sibTransId="{69AEBF75-08B2-934F-8C76-752D60952C77}"/>
    <dgm:cxn modelId="{EE5C7428-893A-7F45-A6B3-5A8D035DE7ED}" type="presOf" srcId="{B125D4C4-796E-8B4D-8BE5-0149375C7E86}" destId="{FDD8605C-5D80-A44A-B540-7917EEDC5E4C}" srcOrd="0" destOrd="0" presId="urn:microsoft.com/office/officeart/2005/8/layout/pyramid1"/>
    <dgm:cxn modelId="{AE992233-3870-844D-8FC3-A99AC1544270}" type="presOf" srcId="{B125D4C4-796E-8B4D-8BE5-0149375C7E86}" destId="{D9D5A176-4E7D-7043-B443-9C1A48C8B281}" srcOrd="1" destOrd="0" presId="urn:microsoft.com/office/officeart/2005/8/layout/pyramid1"/>
    <dgm:cxn modelId="{AE4B9182-7858-E244-8916-8DF4509ED1B0}" type="presOf" srcId="{FA8D2D2F-9824-5446-BBF7-89BAA8B102A7}" destId="{0B5A7ECF-6E2D-A745-8BCE-27293B8789C3}" srcOrd="0" destOrd="0" presId="urn:microsoft.com/office/officeart/2005/8/layout/pyramid1"/>
    <dgm:cxn modelId="{3AC5F89C-33D9-7A42-9E0C-72319F7DBB2E}" srcId="{412B305A-79D3-FD46-BDAC-6188E6EA9B16}" destId="{BA67C34A-F6C3-5F4F-A030-52B201AE8756}" srcOrd="2" destOrd="0" parTransId="{3E7FABF1-BB50-3148-8116-115CFD6B67A4}" sibTransId="{C8E0C8BD-ECBB-E04B-B018-B7256B124E5B}"/>
    <dgm:cxn modelId="{7D0C17B0-B3DA-974F-A42A-DCB28ED4164A}" type="presOf" srcId="{BA67C34A-F6C3-5F4F-A030-52B201AE8756}" destId="{C28C62AD-3C47-2049-9DA5-163C9A7CBE06}" srcOrd="1" destOrd="0" presId="urn:microsoft.com/office/officeart/2005/8/layout/pyramid1"/>
    <dgm:cxn modelId="{54ED58BD-5883-524B-8CB1-38F4FE702EDC}" type="presOf" srcId="{FA8D2D2F-9824-5446-BBF7-89BAA8B102A7}" destId="{C8254011-AE1E-604C-96C2-6311F0A8CA76}" srcOrd="1" destOrd="0" presId="urn:microsoft.com/office/officeart/2005/8/layout/pyramid1"/>
    <dgm:cxn modelId="{C890BBC5-E5AD-5D4A-BD84-C206D20A3704}" srcId="{412B305A-79D3-FD46-BDAC-6188E6EA9B16}" destId="{B125D4C4-796E-8B4D-8BE5-0149375C7E86}" srcOrd="0" destOrd="0" parTransId="{49CF9D55-1D59-994D-9FFD-03A5291DA2E0}" sibTransId="{A09A5A0E-E077-C54E-BB45-8BCFE2EBFFB6}"/>
    <dgm:cxn modelId="{85FECFD1-15AE-DE4D-9796-C532F5472FE0}" type="presOf" srcId="{BA67C34A-F6C3-5F4F-A030-52B201AE8756}" destId="{3101665C-E941-124B-9770-80EE4975D4A5}" srcOrd="0" destOrd="0" presId="urn:microsoft.com/office/officeart/2005/8/layout/pyramid1"/>
    <dgm:cxn modelId="{96321A84-8EF2-E649-B255-086904CC96EB}" type="presParOf" srcId="{B1C9BDFA-28B1-764B-96F7-C5559DE0212F}" destId="{8AC33660-9C41-4B48-B2C3-7F6DC599B77B}" srcOrd="0" destOrd="0" presId="urn:microsoft.com/office/officeart/2005/8/layout/pyramid1"/>
    <dgm:cxn modelId="{82F3BF4F-C002-1642-B5B4-901179B31A93}" type="presParOf" srcId="{8AC33660-9C41-4B48-B2C3-7F6DC599B77B}" destId="{FDD8605C-5D80-A44A-B540-7917EEDC5E4C}" srcOrd="0" destOrd="0" presId="urn:microsoft.com/office/officeart/2005/8/layout/pyramid1"/>
    <dgm:cxn modelId="{0843D669-BBF9-A741-829D-E857C3CD3CF0}" type="presParOf" srcId="{8AC33660-9C41-4B48-B2C3-7F6DC599B77B}" destId="{D9D5A176-4E7D-7043-B443-9C1A48C8B281}" srcOrd="1" destOrd="0" presId="urn:microsoft.com/office/officeart/2005/8/layout/pyramid1"/>
    <dgm:cxn modelId="{F39E4F46-5730-FF49-89FD-BF528364DD98}" type="presParOf" srcId="{B1C9BDFA-28B1-764B-96F7-C5559DE0212F}" destId="{86A2A928-09E2-CF4B-A134-02352A9498B4}" srcOrd="1" destOrd="0" presId="urn:microsoft.com/office/officeart/2005/8/layout/pyramid1"/>
    <dgm:cxn modelId="{CDAED79F-5E6E-5E4F-B81B-06AF9066390D}" type="presParOf" srcId="{86A2A928-09E2-CF4B-A134-02352A9498B4}" destId="{0B5A7ECF-6E2D-A745-8BCE-27293B8789C3}" srcOrd="0" destOrd="0" presId="urn:microsoft.com/office/officeart/2005/8/layout/pyramid1"/>
    <dgm:cxn modelId="{F92AC9BC-A70A-3740-8989-44A3227A9728}" type="presParOf" srcId="{86A2A928-09E2-CF4B-A134-02352A9498B4}" destId="{C8254011-AE1E-604C-96C2-6311F0A8CA76}" srcOrd="1" destOrd="0" presId="urn:microsoft.com/office/officeart/2005/8/layout/pyramid1"/>
    <dgm:cxn modelId="{B0CD2EE6-8D92-4449-98FF-39918F3356A4}" type="presParOf" srcId="{B1C9BDFA-28B1-764B-96F7-C5559DE0212F}" destId="{7AFFDC8F-EC2E-3B4E-AAD2-CE3F2C3EEBC1}" srcOrd="2" destOrd="0" presId="urn:microsoft.com/office/officeart/2005/8/layout/pyramid1"/>
    <dgm:cxn modelId="{BCE6CDAC-FB27-7F43-9B1E-334849518B1B}" type="presParOf" srcId="{7AFFDC8F-EC2E-3B4E-AAD2-CE3F2C3EEBC1}" destId="{3101665C-E941-124B-9770-80EE4975D4A5}" srcOrd="0" destOrd="0" presId="urn:microsoft.com/office/officeart/2005/8/layout/pyramid1"/>
    <dgm:cxn modelId="{E68A324A-45DA-7049-902A-C6DA706382B5}" type="presParOf" srcId="{7AFFDC8F-EC2E-3B4E-AAD2-CE3F2C3EEBC1}" destId="{C28C62AD-3C47-2049-9DA5-163C9A7CBE06}" srcOrd="1" destOrd="0" presId="urn:microsoft.com/office/officeart/2005/8/layout/pyramid1"/>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12B305A-79D3-FD46-BDAC-6188E6EA9B16}" type="doc">
      <dgm:prSet loTypeId="urn:microsoft.com/office/officeart/2005/8/layout/pyramid1" loCatId="" qsTypeId="urn:microsoft.com/office/officeart/2005/8/quickstyle/simple4" qsCatId="simple" csTypeId="urn:microsoft.com/office/officeart/2005/8/colors/accent1_2" csCatId="accent1" phldr="1"/>
      <dgm:spPr/>
    </dgm:pt>
    <dgm:pt modelId="{B125D4C4-796E-8B4D-8BE5-0149375C7E86}">
      <dgm:prSet phldrT="[Text]" custT="1">
        <dgm:style>
          <a:lnRef idx="2">
            <a:schemeClr val="accent2">
              <a:shade val="50000"/>
            </a:schemeClr>
          </a:lnRef>
          <a:fillRef idx="1">
            <a:schemeClr val="accent2"/>
          </a:fillRef>
          <a:effectRef idx="0">
            <a:schemeClr val="accent2"/>
          </a:effectRef>
          <a:fontRef idx="minor">
            <a:schemeClr val="lt1"/>
          </a:fontRef>
        </dgm:style>
      </dgm:prSet>
      <dgm:spPr/>
      <dgm:t>
        <a:bodyPr/>
        <a:lstStyle/>
        <a:p>
          <a:endParaRPr lang="en-US" sz="2000" dirty="0"/>
        </a:p>
        <a:p>
          <a:endParaRPr lang="en-US" sz="2000" dirty="0"/>
        </a:p>
        <a:p>
          <a:endParaRPr lang="en-US" sz="2000" dirty="0"/>
        </a:p>
        <a:p>
          <a:r>
            <a:rPr lang="en-US" sz="2000" dirty="0"/>
            <a:t>Intervention</a:t>
          </a:r>
        </a:p>
      </dgm:t>
    </dgm:pt>
    <dgm:pt modelId="{49CF9D55-1D59-994D-9FFD-03A5291DA2E0}" type="parTrans" cxnId="{C890BBC5-E5AD-5D4A-BD84-C206D20A3704}">
      <dgm:prSet/>
      <dgm:spPr/>
      <dgm:t>
        <a:bodyPr/>
        <a:lstStyle/>
        <a:p>
          <a:endParaRPr lang="en-US"/>
        </a:p>
      </dgm:t>
    </dgm:pt>
    <dgm:pt modelId="{A09A5A0E-E077-C54E-BB45-8BCFE2EBFFB6}" type="sibTrans" cxnId="{C890BBC5-E5AD-5D4A-BD84-C206D20A3704}">
      <dgm:prSet/>
      <dgm:spPr/>
      <dgm:t>
        <a:bodyPr/>
        <a:lstStyle/>
        <a:p>
          <a:endParaRPr lang="en-US"/>
        </a:p>
      </dgm:t>
    </dgm:pt>
    <dgm:pt modelId="{FA8D2D2F-9824-5446-BBF7-89BAA8B102A7}">
      <dgm:prSet phldrT="[Text]">
        <dgm:style>
          <a:lnRef idx="2">
            <a:schemeClr val="accent6">
              <a:shade val="50000"/>
            </a:schemeClr>
          </a:lnRef>
          <a:fillRef idx="1">
            <a:schemeClr val="accent6"/>
          </a:fillRef>
          <a:effectRef idx="0">
            <a:schemeClr val="accent6"/>
          </a:effectRef>
          <a:fontRef idx="minor">
            <a:schemeClr val="lt1"/>
          </a:fontRef>
        </dgm:style>
      </dgm:prSet>
      <dgm:spPr/>
      <dgm:t>
        <a:bodyPr/>
        <a:lstStyle/>
        <a:p>
          <a:endParaRPr lang="en-US" dirty="0"/>
        </a:p>
        <a:p>
          <a:r>
            <a:rPr lang="en-US" dirty="0"/>
            <a:t>Prevention</a:t>
          </a:r>
        </a:p>
      </dgm:t>
    </dgm:pt>
    <dgm:pt modelId="{A4BDAEEE-6F2A-1B4A-8D2B-CAE190817399}" type="parTrans" cxnId="{305AA10D-D141-1949-9D22-20E9C2E73BBF}">
      <dgm:prSet/>
      <dgm:spPr/>
      <dgm:t>
        <a:bodyPr/>
        <a:lstStyle/>
        <a:p>
          <a:endParaRPr lang="en-US"/>
        </a:p>
      </dgm:t>
    </dgm:pt>
    <dgm:pt modelId="{69AEBF75-08B2-934F-8C76-752D60952C77}" type="sibTrans" cxnId="{305AA10D-D141-1949-9D22-20E9C2E73BBF}">
      <dgm:prSet/>
      <dgm:spPr/>
      <dgm:t>
        <a:bodyPr/>
        <a:lstStyle/>
        <a:p>
          <a:endParaRPr lang="en-US"/>
        </a:p>
      </dgm:t>
    </dgm:pt>
    <dgm:pt modelId="{BA67C34A-F6C3-5F4F-A030-52B201AE8756}">
      <dgm:prSet phldrT="[Text]">
        <dgm:style>
          <a:lnRef idx="0">
            <a:schemeClr val="accent5"/>
          </a:lnRef>
          <a:fillRef idx="3">
            <a:schemeClr val="accent5"/>
          </a:fillRef>
          <a:effectRef idx="3">
            <a:schemeClr val="accent5"/>
          </a:effectRef>
          <a:fontRef idx="minor">
            <a:schemeClr val="lt1"/>
          </a:fontRef>
        </dgm:style>
      </dgm:prSet>
      <dgm:spPr/>
      <dgm:t>
        <a:bodyPr/>
        <a:lstStyle/>
        <a:p>
          <a:endParaRPr lang="en-US" dirty="0"/>
        </a:p>
        <a:p>
          <a:r>
            <a:rPr lang="en-US" dirty="0"/>
            <a:t>Promotion</a:t>
          </a:r>
        </a:p>
      </dgm:t>
    </dgm:pt>
    <dgm:pt modelId="{3E7FABF1-BB50-3148-8116-115CFD6B67A4}" type="parTrans" cxnId="{3AC5F89C-33D9-7A42-9E0C-72319F7DBB2E}">
      <dgm:prSet/>
      <dgm:spPr/>
      <dgm:t>
        <a:bodyPr/>
        <a:lstStyle/>
        <a:p>
          <a:endParaRPr lang="en-US"/>
        </a:p>
      </dgm:t>
    </dgm:pt>
    <dgm:pt modelId="{C8E0C8BD-ECBB-E04B-B018-B7256B124E5B}" type="sibTrans" cxnId="{3AC5F89C-33D9-7A42-9E0C-72319F7DBB2E}">
      <dgm:prSet/>
      <dgm:spPr/>
      <dgm:t>
        <a:bodyPr/>
        <a:lstStyle/>
        <a:p>
          <a:endParaRPr lang="en-US"/>
        </a:p>
      </dgm:t>
    </dgm:pt>
    <dgm:pt modelId="{B1C9BDFA-28B1-764B-96F7-C5559DE0212F}" type="pres">
      <dgm:prSet presAssocID="{412B305A-79D3-FD46-BDAC-6188E6EA9B16}" presName="Name0" presStyleCnt="0">
        <dgm:presLayoutVars>
          <dgm:dir/>
          <dgm:animLvl val="lvl"/>
          <dgm:resizeHandles val="exact"/>
        </dgm:presLayoutVars>
      </dgm:prSet>
      <dgm:spPr/>
    </dgm:pt>
    <dgm:pt modelId="{8AC33660-9C41-4B48-B2C3-7F6DC599B77B}" type="pres">
      <dgm:prSet presAssocID="{B125D4C4-796E-8B4D-8BE5-0149375C7E86}" presName="Name8" presStyleCnt="0"/>
      <dgm:spPr/>
    </dgm:pt>
    <dgm:pt modelId="{FDD8605C-5D80-A44A-B540-7917EEDC5E4C}" type="pres">
      <dgm:prSet presAssocID="{B125D4C4-796E-8B4D-8BE5-0149375C7E86}" presName="level" presStyleLbl="node1" presStyleIdx="0" presStyleCnt="3">
        <dgm:presLayoutVars>
          <dgm:chMax val="1"/>
          <dgm:bulletEnabled val="1"/>
        </dgm:presLayoutVars>
      </dgm:prSet>
      <dgm:spPr/>
    </dgm:pt>
    <dgm:pt modelId="{D9D5A176-4E7D-7043-B443-9C1A48C8B281}" type="pres">
      <dgm:prSet presAssocID="{B125D4C4-796E-8B4D-8BE5-0149375C7E86}" presName="levelTx" presStyleLbl="revTx" presStyleIdx="0" presStyleCnt="0">
        <dgm:presLayoutVars>
          <dgm:chMax val="1"/>
          <dgm:bulletEnabled val="1"/>
        </dgm:presLayoutVars>
      </dgm:prSet>
      <dgm:spPr/>
    </dgm:pt>
    <dgm:pt modelId="{86A2A928-09E2-CF4B-A134-02352A9498B4}" type="pres">
      <dgm:prSet presAssocID="{FA8D2D2F-9824-5446-BBF7-89BAA8B102A7}" presName="Name8" presStyleCnt="0"/>
      <dgm:spPr/>
    </dgm:pt>
    <dgm:pt modelId="{0B5A7ECF-6E2D-A745-8BCE-27293B8789C3}" type="pres">
      <dgm:prSet presAssocID="{FA8D2D2F-9824-5446-BBF7-89BAA8B102A7}" presName="level" presStyleLbl="node1" presStyleIdx="1" presStyleCnt="3">
        <dgm:presLayoutVars>
          <dgm:chMax val="1"/>
          <dgm:bulletEnabled val="1"/>
        </dgm:presLayoutVars>
      </dgm:prSet>
      <dgm:spPr/>
    </dgm:pt>
    <dgm:pt modelId="{C8254011-AE1E-604C-96C2-6311F0A8CA76}" type="pres">
      <dgm:prSet presAssocID="{FA8D2D2F-9824-5446-BBF7-89BAA8B102A7}" presName="levelTx" presStyleLbl="revTx" presStyleIdx="0" presStyleCnt="0">
        <dgm:presLayoutVars>
          <dgm:chMax val="1"/>
          <dgm:bulletEnabled val="1"/>
        </dgm:presLayoutVars>
      </dgm:prSet>
      <dgm:spPr/>
    </dgm:pt>
    <dgm:pt modelId="{7AFFDC8F-EC2E-3B4E-AAD2-CE3F2C3EEBC1}" type="pres">
      <dgm:prSet presAssocID="{BA67C34A-F6C3-5F4F-A030-52B201AE8756}" presName="Name8" presStyleCnt="0"/>
      <dgm:spPr/>
    </dgm:pt>
    <dgm:pt modelId="{3101665C-E941-124B-9770-80EE4975D4A5}" type="pres">
      <dgm:prSet presAssocID="{BA67C34A-F6C3-5F4F-A030-52B201AE8756}" presName="level" presStyleLbl="node1" presStyleIdx="2" presStyleCnt="3">
        <dgm:presLayoutVars>
          <dgm:chMax val="1"/>
          <dgm:bulletEnabled val="1"/>
        </dgm:presLayoutVars>
      </dgm:prSet>
      <dgm:spPr/>
    </dgm:pt>
    <dgm:pt modelId="{C28C62AD-3C47-2049-9DA5-163C9A7CBE06}" type="pres">
      <dgm:prSet presAssocID="{BA67C34A-F6C3-5F4F-A030-52B201AE8756}" presName="levelTx" presStyleLbl="revTx" presStyleIdx="0" presStyleCnt="0">
        <dgm:presLayoutVars>
          <dgm:chMax val="1"/>
          <dgm:bulletEnabled val="1"/>
        </dgm:presLayoutVars>
      </dgm:prSet>
      <dgm:spPr/>
    </dgm:pt>
  </dgm:ptLst>
  <dgm:cxnLst>
    <dgm:cxn modelId="{305AA10D-D141-1949-9D22-20E9C2E73BBF}" srcId="{412B305A-79D3-FD46-BDAC-6188E6EA9B16}" destId="{FA8D2D2F-9824-5446-BBF7-89BAA8B102A7}" srcOrd="1" destOrd="0" parTransId="{A4BDAEEE-6F2A-1B4A-8D2B-CAE190817399}" sibTransId="{69AEBF75-08B2-934F-8C76-752D60952C77}"/>
    <dgm:cxn modelId="{6770570F-A03D-2E43-B47B-E25AD5C9A884}" type="presOf" srcId="{BA67C34A-F6C3-5F4F-A030-52B201AE8756}" destId="{C28C62AD-3C47-2049-9DA5-163C9A7CBE06}" srcOrd="1" destOrd="0" presId="urn:microsoft.com/office/officeart/2005/8/layout/pyramid1"/>
    <dgm:cxn modelId="{2603F112-AD30-F049-A8F2-AECB35A5E6CE}" type="presOf" srcId="{BA67C34A-F6C3-5F4F-A030-52B201AE8756}" destId="{3101665C-E941-124B-9770-80EE4975D4A5}" srcOrd="0" destOrd="0" presId="urn:microsoft.com/office/officeart/2005/8/layout/pyramid1"/>
    <dgm:cxn modelId="{3AC5F89C-33D9-7A42-9E0C-72319F7DBB2E}" srcId="{412B305A-79D3-FD46-BDAC-6188E6EA9B16}" destId="{BA67C34A-F6C3-5F4F-A030-52B201AE8756}" srcOrd="2" destOrd="0" parTransId="{3E7FABF1-BB50-3148-8116-115CFD6B67A4}" sibTransId="{C8E0C8BD-ECBB-E04B-B018-B7256B124E5B}"/>
    <dgm:cxn modelId="{E4A527AC-6956-434B-A9D4-5E628EF45469}" type="presOf" srcId="{FA8D2D2F-9824-5446-BBF7-89BAA8B102A7}" destId="{0B5A7ECF-6E2D-A745-8BCE-27293B8789C3}" srcOrd="0" destOrd="0" presId="urn:microsoft.com/office/officeart/2005/8/layout/pyramid1"/>
    <dgm:cxn modelId="{EB50A5B9-5092-654C-BAA6-A72870C5FF39}" type="presOf" srcId="{B125D4C4-796E-8B4D-8BE5-0149375C7E86}" destId="{D9D5A176-4E7D-7043-B443-9C1A48C8B281}" srcOrd="1" destOrd="0" presId="urn:microsoft.com/office/officeart/2005/8/layout/pyramid1"/>
    <dgm:cxn modelId="{C890BBC5-E5AD-5D4A-BD84-C206D20A3704}" srcId="{412B305A-79D3-FD46-BDAC-6188E6EA9B16}" destId="{B125D4C4-796E-8B4D-8BE5-0149375C7E86}" srcOrd="0" destOrd="0" parTransId="{49CF9D55-1D59-994D-9FFD-03A5291DA2E0}" sibTransId="{A09A5A0E-E077-C54E-BB45-8BCFE2EBFFB6}"/>
    <dgm:cxn modelId="{91BFAED0-D606-AE46-A186-C8F942CF3AAE}" type="presOf" srcId="{412B305A-79D3-FD46-BDAC-6188E6EA9B16}" destId="{B1C9BDFA-28B1-764B-96F7-C5559DE0212F}" srcOrd="0" destOrd="0" presId="urn:microsoft.com/office/officeart/2005/8/layout/pyramid1"/>
    <dgm:cxn modelId="{3A8FA3D7-CE4D-424C-BB84-D32D8CCEFE4F}" type="presOf" srcId="{FA8D2D2F-9824-5446-BBF7-89BAA8B102A7}" destId="{C8254011-AE1E-604C-96C2-6311F0A8CA76}" srcOrd="1" destOrd="0" presId="urn:microsoft.com/office/officeart/2005/8/layout/pyramid1"/>
    <dgm:cxn modelId="{3E2339F2-F586-1443-89C2-261E78AC3B51}" type="presOf" srcId="{B125D4C4-796E-8B4D-8BE5-0149375C7E86}" destId="{FDD8605C-5D80-A44A-B540-7917EEDC5E4C}" srcOrd="0" destOrd="0" presId="urn:microsoft.com/office/officeart/2005/8/layout/pyramid1"/>
    <dgm:cxn modelId="{F9A429E1-2FDC-5F44-AA21-90A809F16238}" type="presParOf" srcId="{B1C9BDFA-28B1-764B-96F7-C5559DE0212F}" destId="{8AC33660-9C41-4B48-B2C3-7F6DC599B77B}" srcOrd="0" destOrd="0" presId="urn:microsoft.com/office/officeart/2005/8/layout/pyramid1"/>
    <dgm:cxn modelId="{8D86273D-2D92-6D45-A6E6-EC23A9C7B86B}" type="presParOf" srcId="{8AC33660-9C41-4B48-B2C3-7F6DC599B77B}" destId="{FDD8605C-5D80-A44A-B540-7917EEDC5E4C}" srcOrd="0" destOrd="0" presId="urn:microsoft.com/office/officeart/2005/8/layout/pyramid1"/>
    <dgm:cxn modelId="{66C180ED-B7CB-D741-8E64-4AF576E89056}" type="presParOf" srcId="{8AC33660-9C41-4B48-B2C3-7F6DC599B77B}" destId="{D9D5A176-4E7D-7043-B443-9C1A48C8B281}" srcOrd="1" destOrd="0" presId="urn:microsoft.com/office/officeart/2005/8/layout/pyramid1"/>
    <dgm:cxn modelId="{6AF88CCE-2DA8-C040-BC37-F23E85B5BBCC}" type="presParOf" srcId="{B1C9BDFA-28B1-764B-96F7-C5559DE0212F}" destId="{86A2A928-09E2-CF4B-A134-02352A9498B4}" srcOrd="1" destOrd="0" presId="urn:microsoft.com/office/officeart/2005/8/layout/pyramid1"/>
    <dgm:cxn modelId="{E08B16F1-3B62-8943-A3AC-F517178F1ABD}" type="presParOf" srcId="{86A2A928-09E2-CF4B-A134-02352A9498B4}" destId="{0B5A7ECF-6E2D-A745-8BCE-27293B8789C3}" srcOrd="0" destOrd="0" presId="urn:microsoft.com/office/officeart/2005/8/layout/pyramid1"/>
    <dgm:cxn modelId="{40CFBC36-0B13-BF4B-87B8-997276660406}" type="presParOf" srcId="{86A2A928-09E2-CF4B-A134-02352A9498B4}" destId="{C8254011-AE1E-604C-96C2-6311F0A8CA76}" srcOrd="1" destOrd="0" presId="urn:microsoft.com/office/officeart/2005/8/layout/pyramid1"/>
    <dgm:cxn modelId="{567B6C5D-DBDA-174C-AAAD-C71C7C49355C}" type="presParOf" srcId="{B1C9BDFA-28B1-764B-96F7-C5559DE0212F}" destId="{7AFFDC8F-EC2E-3B4E-AAD2-CE3F2C3EEBC1}" srcOrd="2" destOrd="0" presId="urn:microsoft.com/office/officeart/2005/8/layout/pyramid1"/>
    <dgm:cxn modelId="{F15F3F0D-3BA0-F349-B90C-E94C199ED472}" type="presParOf" srcId="{7AFFDC8F-EC2E-3B4E-AAD2-CE3F2C3EEBC1}" destId="{3101665C-E941-124B-9770-80EE4975D4A5}" srcOrd="0" destOrd="0" presId="urn:microsoft.com/office/officeart/2005/8/layout/pyramid1"/>
    <dgm:cxn modelId="{0863D47A-C3E5-544B-945D-50880BEC9D2F}" type="presParOf" srcId="{7AFFDC8F-EC2E-3B4E-AAD2-CE3F2C3EEBC1}" destId="{C28C62AD-3C47-2049-9DA5-163C9A7CBE06}" srcOrd="1" destOrd="0" presId="urn:microsoft.com/office/officeart/2005/8/layout/pyramid1"/>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12B305A-79D3-FD46-BDAC-6188E6EA9B16}" type="doc">
      <dgm:prSet loTypeId="urn:microsoft.com/office/officeart/2005/8/layout/pyramid1" loCatId="" qsTypeId="urn:microsoft.com/office/officeart/2005/8/quickstyle/simple4" qsCatId="simple" csTypeId="urn:microsoft.com/office/officeart/2005/8/colors/accent1_2" csCatId="accent1" phldr="1"/>
      <dgm:spPr/>
    </dgm:pt>
    <dgm:pt modelId="{B125D4C4-796E-8B4D-8BE5-0149375C7E86}">
      <dgm:prSet phldrT="[Text]" custT="1">
        <dgm:style>
          <a:lnRef idx="2">
            <a:schemeClr val="accent2">
              <a:shade val="50000"/>
            </a:schemeClr>
          </a:lnRef>
          <a:fillRef idx="1">
            <a:schemeClr val="accent2"/>
          </a:fillRef>
          <a:effectRef idx="0">
            <a:schemeClr val="accent2"/>
          </a:effectRef>
          <a:fontRef idx="minor">
            <a:schemeClr val="lt1"/>
          </a:fontRef>
        </dgm:style>
      </dgm:prSet>
      <dgm:spPr/>
      <dgm:t>
        <a:bodyPr/>
        <a:lstStyle/>
        <a:p>
          <a:endParaRPr lang="en-US" sz="2000" dirty="0"/>
        </a:p>
        <a:p>
          <a:endParaRPr lang="en-US" sz="2000" dirty="0"/>
        </a:p>
        <a:p>
          <a:endParaRPr lang="en-US" sz="2000" dirty="0"/>
        </a:p>
        <a:p>
          <a:r>
            <a:rPr lang="en-US" sz="2000" dirty="0"/>
            <a:t>Intervention</a:t>
          </a:r>
        </a:p>
      </dgm:t>
    </dgm:pt>
    <dgm:pt modelId="{49CF9D55-1D59-994D-9FFD-03A5291DA2E0}" type="parTrans" cxnId="{C890BBC5-E5AD-5D4A-BD84-C206D20A3704}">
      <dgm:prSet/>
      <dgm:spPr/>
      <dgm:t>
        <a:bodyPr/>
        <a:lstStyle/>
        <a:p>
          <a:endParaRPr lang="en-US"/>
        </a:p>
      </dgm:t>
    </dgm:pt>
    <dgm:pt modelId="{A09A5A0E-E077-C54E-BB45-8BCFE2EBFFB6}" type="sibTrans" cxnId="{C890BBC5-E5AD-5D4A-BD84-C206D20A3704}">
      <dgm:prSet/>
      <dgm:spPr/>
      <dgm:t>
        <a:bodyPr/>
        <a:lstStyle/>
        <a:p>
          <a:endParaRPr lang="en-US"/>
        </a:p>
      </dgm:t>
    </dgm:pt>
    <dgm:pt modelId="{FA8D2D2F-9824-5446-BBF7-89BAA8B102A7}">
      <dgm:prSet phldrT="[Text]">
        <dgm:style>
          <a:lnRef idx="2">
            <a:schemeClr val="accent6">
              <a:shade val="50000"/>
            </a:schemeClr>
          </a:lnRef>
          <a:fillRef idx="1">
            <a:schemeClr val="accent6"/>
          </a:fillRef>
          <a:effectRef idx="0">
            <a:schemeClr val="accent6"/>
          </a:effectRef>
          <a:fontRef idx="minor">
            <a:schemeClr val="lt1"/>
          </a:fontRef>
        </dgm:style>
      </dgm:prSet>
      <dgm:spPr/>
      <dgm:t>
        <a:bodyPr/>
        <a:lstStyle/>
        <a:p>
          <a:endParaRPr lang="en-US" dirty="0"/>
        </a:p>
        <a:p>
          <a:r>
            <a:rPr lang="en-US" dirty="0"/>
            <a:t>Prevention</a:t>
          </a:r>
        </a:p>
      </dgm:t>
    </dgm:pt>
    <dgm:pt modelId="{A4BDAEEE-6F2A-1B4A-8D2B-CAE190817399}" type="parTrans" cxnId="{305AA10D-D141-1949-9D22-20E9C2E73BBF}">
      <dgm:prSet/>
      <dgm:spPr/>
      <dgm:t>
        <a:bodyPr/>
        <a:lstStyle/>
        <a:p>
          <a:endParaRPr lang="en-US"/>
        </a:p>
      </dgm:t>
    </dgm:pt>
    <dgm:pt modelId="{69AEBF75-08B2-934F-8C76-752D60952C77}" type="sibTrans" cxnId="{305AA10D-D141-1949-9D22-20E9C2E73BBF}">
      <dgm:prSet/>
      <dgm:spPr/>
      <dgm:t>
        <a:bodyPr/>
        <a:lstStyle/>
        <a:p>
          <a:endParaRPr lang="en-US"/>
        </a:p>
      </dgm:t>
    </dgm:pt>
    <dgm:pt modelId="{BA67C34A-F6C3-5F4F-A030-52B201AE8756}">
      <dgm:prSet phldrT="[Text]">
        <dgm:style>
          <a:lnRef idx="0">
            <a:schemeClr val="accent5"/>
          </a:lnRef>
          <a:fillRef idx="3">
            <a:schemeClr val="accent5"/>
          </a:fillRef>
          <a:effectRef idx="3">
            <a:schemeClr val="accent5"/>
          </a:effectRef>
          <a:fontRef idx="minor">
            <a:schemeClr val="lt1"/>
          </a:fontRef>
        </dgm:style>
      </dgm:prSet>
      <dgm:spPr/>
      <dgm:t>
        <a:bodyPr/>
        <a:lstStyle/>
        <a:p>
          <a:endParaRPr lang="en-US" dirty="0"/>
        </a:p>
        <a:p>
          <a:r>
            <a:rPr lang="en-US" dirty="0"/>
            <a:t>Promotion</a:t>
          </a:r>
        </a:p>
      </dgm:t>
    </dgm:pt>
    <dgm:pt modelId="{3E7FABF1-BB50-3148-8116-115CFD6B67A4}" type="parTrans" cxnId="{3AC5F89C-33D9-7A42-9E0C-72319F7DBB2E}">
      <dgm:prSet/>
      <dgm:spPr/>
      <dgm:t>
        <a:bodyPr/>
        <a:lstStyle/>
        <a:p>
          <a:endParaRPr lang="en-US"/>
        </a:p>
      </dgm:t>
    </dgm:pt>
    <dgm:pt modelId="{C8E0C8BD-ECBB-E04B-B018-B7256B124E5B}" type="sibTrans" cxnId="{3AC5F89C-33D9-7A42-9E0C-72319F7DBB2E}">
      <dgm:prSet/>
      <dgm:spPr/>
      <dgm:t>
        <a:bodyPr/>
        <a:lstStyle/>
        <a:p>
          <a:endParaRPr lang="en-US"/>
        </a:p>
      </dgm:t>
    </dgm:pt>
    <dgm:pt modelId="{B1C9BDFA-28B1-764B-96F7-C5559DE0212F}" type="pres">
      <dgm:prSet presAssocID="{412B305A-79D3-FD46-BDAC-6188E6EA9B16}" presName="Name0" presStyleCnt="0">
        <dgm:presLayoutVars>
          <dgm:dir/>
          <dgm:animLvl val="lvl"/>
          <dgm:resizeHandles val="exact"/>
        </dgm:presLayoutVars>
      </dgm:prSet>
      <dgm:spPr/>
    </dgm:pt>
    <dgm:pt modelId="{8AC33660-9C41-4B48-B2C3-7F6DC599B77B}" type="pres">
      <dgm:prSet presAssocID="{B125D4C4-796E-8B4D-8BE5-0149375C7E86}" presName="Name8" presStyleCnt="0"/>
      <dgm:spPr/>
    </dgm:pt>
    <dgm:pt modelId="{FDD8605C-5D80-A44A-B540-7917EEDC5E4C}" type="pres">
      <dgm:prSet presAssocID="{B125D4C4-796E-8B4D-8BE5-0149375C7E86}" presName="level" presStyleLbl="node1" presStyleIdx="0" presStyleCnt="3">
        <dgm:presLayoutVars>
          <dgm:chMax val="1"/>
          <dgm:bulletEnabled val="1"/>
        </dgm:presLayoutVars>
      </dgm:prSet>
      <dgm:spPr/>
    </dgm:pt>
    <dgm:pt modelId="{D9D5A176-4E7D-7043-B443-9C1A48C8B281}" type="pres">
      <dgm:prSet presAssocID="{B125D4C4-796E-8B4D-8BE5-0149375C7E86}" presName="levelTx" presStyleLbl="revTx" presStyleIdx="0" presStyleCnt="0">
        <dgm:presLayoutVars>
          <dgm:chMax val="1"/>
          <dgm:bulletEnabled val="1"/>
        </dgm:presLayoutVars>
      </dgm:prSet>
      <dgm:spPr/>
    </dgm:pt>
    <dgm:pt modelId="{86A2A928-09E2-CF4B-A134-02352A9498B4}" type="pres">
      <dgm:prSet presAssocID="{FA8D2D2F-9824-5446-BBF7-89BAA8B102A7}" presName="Name8" presStyleCnt="0"/>
      <dgm:spPr/>
    </dgm:pt>
    <dgm:pt modelId="{0B5A7ECF-6E2D-A745-8BCE-27293B8789C3}" type="pres">
      <dgm:prSet presAssocID="{FA8D2D2F-9824-5446-BBF7-89BAA8B102A7}" presName="level" presStyleLbl="node1" presStyleIdx="1" presStyleCnt="3">
        <dgm:presLayoutVars>
          <dgm:chMax val="1"/>
          <dgm:bulletEnabled val="1"/>
        </dgm:presLayoutVars>
      </dgm:prSet>
      <dgm:spPr/>
    </dgm:pt>
    <dgm:pt modelId="{C8254011-AE1E-604C-96C2-6311F0A8CA76}" type="pres">
      <dgm:prSet presAssocID="{FA8D2D2F-9824-5446-BBF7-89BAA8B102A7}" presName="levelTx" presStyleLbl="revTx" presStyleIdx="0" presStyleCnt="0">
        <dgm:presLayoutVars>
          <dgm:chMax val="1"/>
          <dgm:bulletEnabled val="1"/>
        </dgm:presLayoutVars>
      </dgm:prSet>
      <dgm:spPr/>
    </dgm:pt>
    <dgm:pt modelId="{7AFFDC8F-EC2E-3B4E-AAD2-CE3F2C3EEBC1}" type="pres">
      <dgm:prSet presAssocID="{BA67C34A-F6C3-5F4F-A030-52B201AE8756}" presName="Name8" presStyleCnt="0"/>
      <dgm:spPr/>
    </dgm:pt>
    <dgm:pt modelId="{3101665C-E941-124B-9770-80EE4975D4A5}" type="pres">
      <dgm:prSet presAssocID="{BA67C34A-F6C3-5F4F-A030-52B201AE8756}" presName="level" presStyleLbl="node1" presStyleIdx="2" presStyleCnt="3">
        <dgm:presLayoutVars>
          <dgm:chMax val="1"/>
          <dgm:bulletEnabled val="1"/>
        </dgm:presLayoutVars>
      </dgm:prSet>
      <dgm:spPr/>
    </dgm:pt>
    <dgm:pt modelId="{C28C62AD-3C47-2049-9DA5-163C9A7CBE06}" type="pres">
      <dgm:prSet presAssocID="{BA67C34A-F6C3-5F4F-A030-52B201AE8756}" presName="levelTx" presStyleLbl="revTx" presStyleIdx="0" presStyleCnt="0">
        <dgm:presLayoutVars>
          <dgm:chMax val="1"/>
          <dgm:bulletEnabled val="1"/>
        </dgm:presLayoutVars>
      </dgm:prSet>
      <dgm:spPr/>
    </dgm:pt>
  </dgm:ptLst>
  <dgm:cxnLst>
    <dgm:cxn modelId="{305AA10D-D141-1949-9D22-20E9C2E73BBF}" srcId="{412B305A-79D3-FD46-BDAC-6188E6EA9B16}" destId="{FA8D2D2F-9824-5446-BBF7-89BAA8B102A7}" srcOrd="1" destOrd="0" parTransId="{A4BDAEEE-6F2A-1B4A-8D2B-CAE190817399}" sibTransId="{69AEBF75-08B2-934F-8C76-752D60952C77}"/>
    <dgm:cxn modelId="{8818C910-174E-6E47-A5F5-636D1BE38C7C}" type="presOf" srcId="{412B305A-79D3-FD46-BDAC-6188E6EA9B16}" destId="{B1C9BDFA-28B1-764B-96F7-C5559DE0212F}" srcOrd="0" destOrd="0" presId="urn:microsoft.com/office/officeart/2005/8/layout/pyramid1"/>
    <dgm:cxn modelId="{7FE1271C-D988-D64C-9D4F-B602560FC844}" type="presOf" srcId="{BA67C34A-F6C3-5F4F-A030-52B201AE8756}" destId="{C28C62AD-3C47-2049-9DA5-163C9A7CBE06}" srcOrd="1" destOrd="0" presId="urn:microsoft.com/office/officeart/2005/8/layout/pyramid1"/>
    <dgm:cxn modelId="{B7A2A45D-B62D-344E-B19D-AE563EBB7068}" type="presOf" srcId="{B125D4C4-796E-8B4D-8BE5-0149375C7E86}" destId="{FDD8605C-5D80-A44A-B540-7917EEDC5E4C}" srcOrd="0" destOrd="0" presId="urn:microsoft.com/office/officeart/2005/8/layout/pyramid1"/>
    <dgm:cxn modelId="{8FBF0846-0FEF-F34A-9965-5A0A3B361BA1}" type="presOf" srcId="{FA8D2D2F-9824-5446-BBF7-89BAA8B102A7}" destId="{0B5A7ECF-6E2D-A745-8BCE-27293B8789C3}" srcOrd="0" destOrd="0" presId="urn:microsoft.com/office/officeart/2005/8/layout/pyramid1"/>
    <dgm:cxn modelId="{4D7B1555-39AC-BD40-8A2A-8D787D2FC5CF}" type="presOf" srcId="{B125D4C4-796E-8B4D-8BE5-0149375C7E86}" destId="{D9D5A176-4E7D-7043-B443-9C1A48C8B281}" srcOrd="1" destOrd="0" presId="urn:microsoft.com/office/officeart/2005/8/layout/pyramid1"/>
    <dgm:cxn modelId="{3AC5F89C-33D9-7A42-9E0C-72319F7DBB2E}" srcId="{412B305A-79D3-FD46-BDAC-6188E6EA9B16}" destId="{BA67C34A-F6C3-5F4F-A030-52B201AE8756}" srcOrd="2" destOrd="0" parTransId="{3E7FABF1-BB50-3148-8116-115CFD6B67A4}" sibTransId="{C8E0C8BD-ECBB-E04B-B018-B7256B124E5B}"/>
    <dgm:cxn modelId="{C890BBC5-E5AD-5D4A-BD84-C206D20A3704}" srcId="{412B305A-79D3-FD46-BDAC-6188E6EA9B16}" destId="{B125D4C4-796E-8B4D-8BE5-0149375C7E86}" srcOrd="0" destOrd="0" parTransId="{49CF9D55-1D59-994D-9FFD-03A5291DA2E0}" sibTransId="{A09A5A0E-E077-C54E-BB45-8BCFE2EBFFB6}"/>
    <dgm:cxn modelId="{45606CE1-45C9-1A47-B235-5B08F0BC7C85}" type="presOf" srcId="{FA8D2D2F-9824-5446-BBF7-89BAA8B102A7}" destId="{C8254011-AE1E-604C-96C2-6311F0A8CA76}" srcOrd="1" destOrd="0" presId="urn:microsoft.com/office/officeart/2005/8/layout/pyramid1"/>
    <dgm:cxn modelId="{8ECEF1F8-32E1-8341-97BE-1B064929C3E9}" type="presOf" srcId="{BA67C34A-F6C3-5F4F-A030-52B201AE8756}" destId="{3101665C-E941-124B-9770-80EE4975D4A5}" srcOrd="0" destOrd="0" presId="urn:microsoft.com/office/officeart/2005/8/layout/pyramid1"/>
    <dgm:cxn modelId="{CE308489-E712-4E4A-960A-72DEC9D92FCA}" type="presParOf" srcId="{B1C9BDFA-28B1-764B-96F7-C5559DE0212F}" destId="{8AC33660-9C41-4B48-B2C3-7F6DC599B77B}" srcOrd="0" destOrd="0" presId="urn:microsoft.com/office/officeart/2005/8/layout/pyramid1"/>
    <dgm:cxn modelId="{595333BC-45B1-5040-97DD-D88267448FDE}" type="presParOf" srcId="{8AC33660-9C41-4B48-B2C3-7F6DC599B77B}" destId="{FDD8605C-5D80-A44A-B540-7917EEDC5E4C}" srcOrd="0" destOrd="0" presId="urn:microsoft.com/office/officeart/2005/8/layout/pyramid1"/>
    <dgm:cxn modelId="{A9EDF22A-6C6D-F242-AAF8-AB85F021EC4D}" type="presParOf" srcId="{8AC33660-9C41-4B48-B2C3-7F6DC599B77B}" destId="{D9D5A176-4E7D-7043-B443-9C1A48C8B281}" srcOrd="1" destOrd="0" presId="urn:microsoft.com/office/officeart/2005/8/layout/pyramid1"/>
    <dgm:cxn modelId="{66DD2765-A564-9541-AD18-4D0010DB2091}" type="presParOf" srcId="{B1C9BDFA-28B1-764B-96F7-C5559DE0212F}" destId="{86A2A928-09E2-CF4B-A134-02352A9498B4}" srcOrd="1" destOrd="0" presId="urn:microsoft.com/office/officeart/2005/8/layout/pyramid1"/>
    <dgm:cxn modelId="{62BDC424-41F5-0F48-BCEB-1F360AED21A1}" type="presParOf" srcId="{86A2A928-09E2-CF4B-A134-02352A9498B4}" destId="{0B5A7ECF-6E2D-A745-8BCE-27293B8789C3}" srcOrd="0" destOrd="0" presId="urn:microsoft.com/office/officeart/2005/8/layout/pyramid1"/>
    <dgm:cxn modelId="{7303958B-29A1-784A-AEC1-D947BEF43439}" type="presParOf" srcId="{86A2A928-09E2-CF4B-A134-02352A9498B4}" destId="{C8254011-AE1E-604C-96C2-6311F0A8CA76}" srcOrd="1" destOrd="0" presId="urn:microsoft.com/office/officeart/2005/8/layout/pyramid1"/>
    <dgm:cxn modelId="{B1D0B8BC-89AA-9644-8E9B-C61D9377B8C2}" type="presParOf" srcId="{B1C9BDFA-28B1-764B-96F7-C5559DE0212F}" destId="{7AFFDC8F-EC2E-3B4E-AAD2-CE3F2C3EEBC1}" srcOrd="2" destOrd="0" presId="urn:microsoft.com/office/officeart/2005/8/layout/pyramid1"/>
    <dgm:cxn modelId="{B838F479-146E-6D48-902E-5AA3B82F53AF}" type="presParOf" srcId="{7AFFDC8F-EC2E-3B4E-AAD2-CE3F2C3EEBC1}" destId="{3101665C-E941-124B-9770-80EE4975D4A5}" srcOrd="0" destOrd="0" presId="urn:microsoft.com/office/officeart/2005/8/layout/pyramid1"/>
    <dgm:cxn modelId="{81C4CA4D-210B-3B47-9AEF-E4C14027AAB6}" type="presParOf" srcId="{7AFFDC8F-EC2E-3B4E-AAD2-CE3F2C3EEBC1}" destId="{C28C62AD-3C47-2049-9DA5-163C9A7CBE06}" srcOrd="1" destOrd="0" presId="urn:microsoft.com/office/officeart/2005/8/layout/pyramid1"/>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412B305A-79D3-FD46-BDAC-6188E6EA9B16}" type="doc">
      <dgm:prSet loTypeId="urn:microsoft.com/office/officeart/2005/8/layout/pyramid1" loCatId="" qsTypeId="urn:microsoft.com/office/officeart/2005/8/quickstyle/simple4" qsCatId="simple" csTypeId="urn:microsoft.com/office/officeart/2005/8/colors/accent1_2" csCatId="accent1" phldr="1"/>
      <dgm:spPr/>
    </dgm:pt>
    <dgm:pt modelId="{B125D4C4-796E-8B4D-8BE5-0149375C7E86}">
      <dgm:prSet phldrT="[Text]" custT="1">
        <dgm:style>
          <a:lnRef idx="2">
            <a:schemeClr val="accent2">
              <a:shade val="50000"/>
            </a:schemeClr>
          </a:lnRef>
          <a:fillRef idx="1">
            <a:schemeClr val="accent2"/>
          </a:fillRef>
          <a:effectRef idx="0">
            <a:schemeClr val="accent2"/>
          </a:effectRef>
          <a:fontRef idx="minor">
            <a:schemeClr val="lt1"/>
          </a:fontRef>
        </dgm:style>
      </dgm:prSet>
      <dgm:spPr/>
      <dgm:t>
        <a:bodyPr/>
        <a:lstStyle/>
        <a:p>
          <a:endParaRPr lang="en-US" sz="2000" dirty="0"/>
        </a:p>
        <a:p>
          <a:endParaRPr lang="en-US" sz="2000" dirty="0"/>
        </a:p>
        <a:p>
          <a:endParaRPr lang="en-US" sz="2000" dirty="0"/>
        </a:p>
        <a:p>
          <a:r>
            <a:rPr lang="en-US" sz="2000" dirty="0"/>
            <a:t>Intervention</a:t>
          </a:r>
        </a:p>
      </dgm:t>
    </dgm:pt>
    <dgm:pt modelId="{49CF9D55-1D59-994D-9FFD-03A5291DA2E0}" type="parTrans" cxnId="{C890BBC5-E5AD-5D4A-BD84-C206D20A3704}">
      <dgm:prSet/>
      <dgm:spPr/>
      <dgm:t>
        <a:bodyPr/>
        <a:lstStyle/>
        <a:p>
          <a:endParaRPr lang="en-US"/>
        </a:p>
      </dgm:t>
    </dgm:pt>
    <dgm:pt modelId="{A09A5A0E-E077-C54E-BB45-8BCFE2EBFFB6}" type="sibTrans" cxnId="{C890BBC5-E5AD-5D4A-BD84-C206D20A3704}">
      <dgm:prSet/>
      <dgm:spPr/>
      <dgm:t>
        <a:bodyPr/>
        <a:lstStyle/>
        <a:p>
          <a:endParaRPr lang="en-US"/>
        </a:p>
      </dgm:t>
    </dgm:pt>
    <dgm:pt modelId="{FA8D2D2F-9824-5446-BBF7-89BAA8B102A7}">
      <dgm:prSet phldrT="[Text]">
        <dgm:style>
          <a:lnRef idx="2">
            <a:schemeClr val="accent6">
              <a:shade val="50000"/>
            </a:schemeClr>
          </a:lnRef>
          <a:fillRef idx="1">
            <a:schemeClr val="accent6"/>
          </a:fillRef>
          <a:effectRef idx="0">
            <a:schemeClr val="accent6"/>
          </a:effectRef>
          <a:fontRef idx="minor">
            <a:schemeClr val="lt1"/>
          </a:fontRef>
        </dgm:style>
      </dgm:prSet>
      <dgm:spPr/>
      <dgm:t>
        <a:bodyPr/>
        <a:lstStyle/>
        <a:p>
          <a:endParaRPr lang="en-US" dirty="0"/>
        </a:p>
        <a:p>
          <a:r>
            <a:rPr lang="en-US" dirty="0"/>
            <a:t>Prevention</a:t>
          </a:r>
        </a:p>
      </dgm:t>
    </dgm:pt>
    <dgm:pt modelId="{A4BDAEEE-6F2A-1B4A-8D2B-CAE190817399}" type="parTrans" cxnId="{305AA10D-D141-1949-9D22-20E9C2E73BBF}">
      <dgm:prSet/>
      <dgm:spPr/>
      <dgm:t>
        <a:bodyPr/>
        <a:lstStyle/>
        <a:p>
          <a:endParaRPr lang="en-US"/>
        </a:p>
      </dgm:t>
    </dgm:pt>
    <dgm:pt modelId="{69AEBF75-08B2-934F-8C76-752D60952C77}" type="sibTrans" cxnId="{305AA10D-D141-1949-9D22-20E9C2E73BBF}">
      <dgm:prSet/>
      <dgm:spPr/>
      <dgm:t>
        <a:bodyPr/>
        <a:lstStyle/>
        <a:p>
          <a:endParaRPr lang="en-US"/>
        </a:p>
      </dgm:t>
    </dgm:pt>
    <dgm:pt modelId="{BA67C34A-F6C3-5F4F-A030-52B201AE8756}">
      <dgm:prSet phldrT="[Text]">
        <dgm:style>
          <a:lnRef idx="0">
            <a:schemeClr val="accent5"/>
          </a:lnRef>
          <a:fillRef idx="3">
            <a:schemeClr val="accent5"/>
          </a:fillRef>
          <a:effectRef idx="3">
            <a:schemeClr val="accent5"/>
          </a:effectRef>
          <a:fontRef idx="minor">
            <a:schemeClr val="lt1"/>
          </a:fontRef>
        </dgm:style>
      </dgm:prSet>
      <dgm:spPr/>
      <dgm:t>
        <a:bodyPr/>
        <a:lstStyle/>
        <a:p>
          <a:endParaRPr lang="en-US" dirty="0"/>
        </a:p>
        <a:p>
          <a:r>
            <a:rPr lang="en-US" dirty="0"/>
            <a:t>Promotion</a:t>
          </a:r>
        </a:p>
      </dgm:t>
    </dgm:pt>
    <dgm:pt modelId="{3E7FABF1-BB50-3148-8116-115CFD6B67A4}" type="parTrans" cxnId="{3AC5F89C-33D9-7A42-9E0C-72319F7DBB2E}">
      <dgm:prSet/>
      <dgm:spPr/>
      <dgm:t>
        <a:bodyPr/>
        <a:lstStyle/>
        <a:p>
          <a:endParaRPr lang="en-US"/>
        </a:p>
      </dgm:t>
    </dgm:pt>
    <dgm:pt modelId="{C8E0C8BD-ECBB-E04B-B018-B7256B124E5B}" type="sibTrans" cxnId="{3AC5F89C-33D9-7A42-9E0C-72319F7DBB2E}">
      <dgm:prSet/>
      <dgm:spPr/>
      <dgm:t>
        <a:bodyPr/>
        <a:lstStyle/>
        <a:p>
          <a:endParaRPr lang="en-US"/>
        </a:p>
      </dgm:t>
    </dgm:pt>
    <dgm:pt modelId="{B1C9BDFA-28B1-764B-96F7-C5559DE0212F}" type="pres">
      <dgm:prSet presAssocID="{412B305A-79D3-FD46-BDAC-6188E6EA9B16}" presName="Name0" presStyleCnt="0">
        <dgm:presLayoutVars>
          <dgm:dir/>
          <dgm:animLvl val="lvl"/>
          <dgm:resizeHandles val="exact"/>
        </dgm:presLayoutVars>
      </dgm:prSet>
      <dgm:spPr/>
    </dgm:pt>
    <dgm:pt modelId="{8AC33660-9C41-4B48-B2C3-7F6DC599B77B}" type="pres">
      <dgm:prSet presAssocID="{B125D4C4-796E-8B4D-8BE5-0149375C7E86}" presName="Name8" presStyleCnt="0"/>
      <dgm:spPr/>
    </dgm:pt>
    <dgm:pt modelId="{FDD8605C-5D80-A44A-B540-7917EEDC5E4C}" type="pres">
      <dgm:prSet presAssocID="{B125D4C4-796E-8B4D-8BE5-0149375C7E86}" presName="level" presStyleLbl="node1" presStyleIdx="0" presStyleCnt="3">
        <dgm:presLayoutVars>
          <dgm:chMax val="1"/>
          <dgm:bulletEnabled val="1"/>
        </dgm:presLayoutVars>
      </dgm:prSet>
      <dgm:spPr/>
    </dgm:pt>
    <dgm:pt modelId="{D9D5A176-4E7D-7043-B443-9C1A48C8B281}" type="pres">
      <dgm:prSet presAssocID="{B125D4C4-796E-8B4D-8BE5-0149375C7E86}" presName="levelTx" presStyleLbl="revTx" presStyleIdx="0" presStyleCnt="0">
        <dgm:presLayoutVars>
          <dgm:chMax val="1"/>
          <dgm:bulletEnabled val="1"/>
        </dgm:presLayoutVars>
      </dgm:prSet>
      <dgm:spPr/>
    </dgm:pt>
    <dgm:pt modelId="{86A2A928-09E2-CF4B-A134-02352A9498B4}" type="pres">
      <dgm:prSet presAssocID="{FA8D2D2F-9824-5446-BBF7-89BAA8B102A7}" presName="Name8" presStyleCnt="0"/>
      <dgm:spPr/>
    </dgm:pt>
    <dgm:pt modelId="{0B5A7ECF-6E2D-A745-8BCE-27293B8789C3}" type="pres">
      <dgm:prSet presAssocID="{FA8D2D2F-9824-5446-BBF7-89BAA8B102A7}" presName="level" presStyleLbl="node1" presStyleIdx="1" presStyleCnt="3">
        <dgm:presLayoutVars>
          <dgm:chMax val="1"/>
          <dgm:bulletEnabled val="1"/>
        </dgm:presLayoutVars>
      </dgm:prSet>
      <dgm:spPr/>
    </dgm:pt>
    <dgm:pt modelId="{C8254011-AE1E-604C-96C2-6311F0A8CA76}" type="pres">
      <dgm:prSet presAssocID="{FA8D2D2F-9824-5446-BBF7-89BAA8B102A7}" presName="levelTx" presStyleLbl="revTx" presStyleIdx="0" presStyleCnt="0">
        <dgm:presLayoutVars>
          <dgm:chMax val="1"/>
          <dgm:bulletEnabled val="1"/>
        </dgm:presLayoutVars>
      </dgm:prSet>
      <dgm:spPr/>
    </dgm:pt>
    <dgm:pt modelId="{7AFFDC8F-EC2E-3B4E-AAD2-CE3F2C3EEBC1}" type="pres">
      <dgm:prSet presAssocID="{BA67C34A-F6C3-5F4F-A030-52B201AE8756}" presName="Name8" presStyleCnt="0"/>
      <dgm:spPr/>
    </dgm:pt>
    <dgm:pt modelId="{3101665C-E941-124B-9770-80EE4975D4A5}" type="pres">
      <dgm:prSet presAssocID="{BA67C34A-F6C3-5F4F-A030-52B201AE8756}" presName="level" presStyleLbl="node1" presStyleIdx="2" presStyleCnt="3">
        <dgm:presLayoutVars>
          <dgm:chMax val="1"/>
          <dgm:bulletEnabled val="1"/>
        </dgm:presLayoutVars>
      </dgm:prSet>
      <dgm:spPr/>
    </dgm:pt>
    <dgm:pt modelId="{C28C62AD-3C47-2049-9DA5-163C9A7CBE06}" type="pres">
      <dgm:prSet presAssocID="{BA67C34A-F6C3-5F4F-A030-52B201AE8756}" presName="levelTx" presStyleLbl="revTx" presStyleIdx="0" presStyleCnt="0">
        <dgm:presLayoutVars>
          <dgm:chMax val="1"/>
          <dgm:bulletEnabled val="1"/>
        </dgm:presLayoutVars>
      </dgm:prSet>
      <dgm:spPr/>
    </dgm:pt>
  </dgm:ptLst>
  <dgm:cxnLst>
    <dgm:cxn modelId="{305AA10D-D141-1949-9D22-20E9C2E73BBF}" srcId="{412B305A-79D3-FD46-BDAC-6188E6EA9B16}" destId="{FA8D2D2F-9824-5446-BBF7-89BAA8B102A7}" srcOrd="1" destOrd="0" parTransId="{A4BDAEEE-6F2A-1B4A-8D2B-CAE190817399}" sibTransId="{69AEBF75-08B2-934F-8C76-752D60952C77}"/>
    <dgm:cxn modelId="{5EEE0E2C-C525-D549-80A4-713F9EE641BF}" type="presOf" srcId="{FA8D2D2F-9824-5446-BBF7-89BAA8B102A7}" destId="{C8254011-AE1E-604C-96C2-6311F0A8CA76}" srcOrd="1" destOrd="0" presId="urn:microsoft.com/office/officeart/2005/8/layout/pyramid1"/>
    <dgm:cxn modelId="{869E0F60-4620-644B-8E5D-33B4BB0E2EA2}" type="presOf" srcId="{412B305A-79D3-FD46-BDAC-6188E6EA9B16}" destId="{B1C9BDFA-28B1-764B-96F7-C5559DE0212F}" srcOrd="0" destOrd="0" presId="urn:microsoft.com/office/officeart/2005/8/layout/pyramid1"/>
    <dgm:cxn modelId="{E2B24E99-F4D1-2B4A-BCBF-AA712DBD94EE}" type="presOf" srcId="{B125D4C4-796E-8B4D-8BE5-0149375C7E86}" destId="{D9D5A176-4E7D-7043-B443-9C1A48C8B281}" srcOrd="1" destOrd="0" presId="urn:microsoft.com/office/officeart/2005/8/layout/pyramid1"/>
    <dgm:cxn modelId="{4630DC99-06A6-2C47-AFB8-2ACE0F19D052}" type="presOf" srcId="{B125D4C4-796E-8B4D-8BE5-0149375C7E86}" destId="{FDD8605C-5D80-A44A-B540-7917EEDC5E4C}" srcOrd="0" destOrd="0" presId="urn:microsoft.com/office/officeart/2005/8/layout/pyramid1"/>
    <dgm:cxn modelId="{3AC5F89C-33D9-7A42-9E0C-72319F7DBB2E}" srcId="{412B305A-79D3-FD46-BDAC-6188E6EA9B16}" destId="{BA67C34A-F6C3-5F4F-A030-52B201AE8756}" srcOrd="2" destOrd="0" parTransId="{3E7FABF1-BB50-3148-8116-115CFD6B67A4}" sibTransId="{C8E0C8BD-ECBB-E04B-B018-B7256B124E5B}"/>
    <dgm:cxn modelId="{C890BBC5-E5AD-5D4A-BD84-C206D20A3704}" srcId="{412B305A-79D3-FD46-BDAC-6188E6EA9B16}" destId="{B125D4C4-796E-8B4D-8BE5-0149375C7E86}" srcOrd="0" destOrd="0" parTransId="{49CF9D55-1D59-994D-9FFD-03A5291DA2E0}" sibTransId="{A09A5A0E-E077-C54E-BB45-8BCFE2EBFFB6}"/>
    <dgm:cxn modelId="{A9C789C7-E064-AF48-9121-AE83312CA6DA}" type="presOf" srcId="{BA67C34A-F6C3-5F4F-A030-52B201AE8756}" destId="{3101665C-E941-124B-9770-80EE4975D4A5}" srcOrd="0" destOrd="0" presId="urn:microsoft.com/office/officeart/2005/8/layout/pyramid1"/>
    <dgm:cxn modelId="{15D684F4-CEAA-804B-B79B-654385D8B7FB}" type="presOf" srcId="{BA67C34A-F6C3-5F4F-A030-52B201AE8756}" destId="{C28C62AD-3C47-2049-9DA5-163C9A7CBE06}" srcOrd="1" destOrd="0" presId="urn:microsoft.com/office/officeart/2005/8/layout/pyramid1"/>
    <dgm:cxn modelId="{A0B1A9F7-B9DE-334C-AC07-A92AB399B5BE}" type="presOf" srcId="{FA8D2D2F-9824-5446-BBF7-89BAA8B102A7}" destId="{0B5A7ECF-6E2D-A745-8BCE-27293B8789C3}" srcOrd="0" destOrd="0" presId="urn:microsoft.com/office/officeart/2005/8/layout/pyramid1"/>
    <dgm:cxn modelId="{A35B2D44-B980-5544-BDC3-BB5D088CB7D8}" type="presParOf" srcId="{B1C9BDFA-28B1-764B-96F7-C5559DE0212F}" destId="{8AC33660-9C41-4B48-B2C3-7F6DC599B77B}" srcOrd="0" destOrd="0" presId="urn:microsoft.com/office/officeart/2005/8/layout/pyramid1"/>
    <dgm:cxn modelId="{8E3DD495-9DC1-F046-A3AC-AA0B810C3609}" type="presParOf" srcId="{8AC33660-9C41-4B48-B2C3-7F6DC599B77B}" destId="{FDD8605C-5D80-A44A-B540-7917EEDC5E4C}" srcOrd="0" destOrd="0" presId="urn:microsoft.com/office/officeart/2005/8/layout/pyramid1"/>
    <dgm:cxn modelId="{C646F04E-8863-E444-89FD-66EF712DCFE2}" type="presParOf" srcId="{8AC33660-9C41-4B48-B2C3-7F6DC599B77B}" destId="{D9D5A176-4E7D-7043-B443-9C1A48C8B281}" srcOrd="1" destOrd="0" presId="urn:microsoft.com/office/officeart/2005/8/layout/pyramid1"/>
    <dgm:cxn modelId="{AD6E4E45-7762-9447-9BDA-3175EA0E936E}" type="presParOf" srcId="{B1C9BDFA-28B1-764B-96F7-C5559DE0212F}" destId="{86A2A928-09E2-CF4B-A134-02352A9498B4}" srcOrd="1" destOrd="0" presId="urn:microsoft.com/office/officeart/2005/8/layout/pyramid1"/>
    <dgm:cxn modelId="{2310E134-C20B-6B4A-967F-E5AB13A53195}" type="presParOf" srcId="{86A2A928-09E2-CF4B-A134-02352A9498B4}" destId="{0B5A7ECF-6E2D-A745-8BCE-27293B8789C3}" srcOrd="0" destOrd="0" presId="urn:microsoft.com/office/officeart/2005/8/layout/pyramid1"/>
    <dgm:cxn modelId="{5EE29F5C-CA26-4840-A30F-280C212CFD97}" type="presParOf" srcId="{86A2A928-09E2-CF4B-A134-02352A9498B4}" destId="{C8254011-AE1E-604C-96C2-6311F0A8CA76}" srcOrd="1" destOrd="0" presId="urn:microsoft.com/office/officeart/2005/8/layout/pyramid1"/>
    <dgm:cxn modelId="{47FB7CFB-B7FC-1E43-876A-D2AF1CBD9B9A}" type="presParOf" srcId="{B1C9BDFA-28B1-764B-96F7-C5559DE0212F}" destId="{7AFFDC8F-EC2E-3B4E-AAD2-CE3F2C3EEBC1}" srcOrd="2" destOrd="0" presId="urn:microsoft.com/office/officeart/2005/8/layout/pyramid1"/>
    <dgm:cxn modelId="{EA40008E-C943-BC4B-98A5-2C22D65806F6}" type="presParOf" srcId="{7AFFDC8F-EC2E-3B4E-AAD2-CE3F2C3EEBC1}" destId="{3101665C-E941-124B-9770-80EE4975D4A5}" srcOrd="0" destOrd="0" presId="urn:microsoft.com/office/officeart/2005/8/layout/pyramid1"/>
    <dgm:cxn modelId="{E1026272-3240-2A42-91A8-EF499973529E}" type="presParOf" srcId="{7AFFDC8F-EC2E-3B4E-AAD2-CE3F2C3EEBC1}" destId="{C28C62AD-3C47-2049-9DA5-163C9A7CBE06}" srcOrd="1" destOrd="0" presId="urn:microsoft.com/office/officeart/2005/8/layout/pyramid1"/>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6CB65E-9F55-4E0A-88FF-39028D37F837}">
      <dsp:nvSpPr>
        <dsp:cNvPr id="0" name=""/>
        <dsp:cNvSpPr/>
      </dsp:nvSpPr>
      <dsp:spPr>
        <a:xfrm>
          <a:off x="2311882" y="305502"/>
          <a:ext cx="3801808" cy="3801808"/>
        </a:xfrm>
        <a:prstGeom prst="pie">
          <a:avLst>
            <a:gd name="adj1" fmla="val 16200000"/>
            <a:gd name="adj2" fmla="val 18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kern="1200" dirty="0"/>
            <a:t>Personal Experience</a:t>
          </a:r>
        </a:p>
      </dsp:txBody>
      <dsp:txXfrm>
        <a:off x="4378889" y="1007026"/>
        <a:ext cx="1289899" cy="1267269"/>
      </dsp:txXfrm>
    </dsp:sp>
    <dsp:sp modelId="{BDB8BE71-CCF8-4C99-AD96-A5B0ED4BF6F2}">
      <dsp:nvSpPr>
        <dsp:cNvPr id="0" name=""/>
        <dsp:cNvSpPr/>
      </dsp:nvSpPr>
      <dsp:spPr>
        <a:xfrm>
          <a:off x="2115908" y="418651"/>
          <a:ext cx="3801808" cy="3801808"/>
        </a:xfrm>
        <a:prstGeom prst="pie">
          <a:avLst>
            <a:gd name="adj1" fmla="val 1800000"/>
            <a:gd name="adj2" fmla="val 90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kern="1200" dirty="0"/>
            <a:t>Prior Training/Academic</a:t>
          </a:r>
        </a:p>
      </dsp:txBody>
      <dsp:txXfrm>
        <a:off x="3156879" y="2817411"/>
        <a:ext cx="1719865" cy="1176750"/>
      </dsp:txXfrm>
    </dsp:sp>
    <dsp:sp modelId="{26CB57A2-581F-47AD-ADB7-78DBB169B637}">
      <dsp:nvSpPr>
        <dsp:cNvPr id="0" name=""/>
        <dsp:cNvSpPr/>
      </dsp:nvSpPr>
      <dsp:spPr>
        <a:xfrm>
          <a:off x="2115908" y="418651"/>
          <a:ext cx="3801808" cy="3801808"/>
        </a:xfrm>
        <a:prstGeom prst="pie">
          <a:avLst>
            <a:gd name="adj1" fmla="val 9000000"/>
            <a:gd name="adj2" fmla="val 162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kern="1200" dirty="0"/>
            <a:t>Work Experience</a:t>
          </a:r>
        </a:p>
      </dsp:txBody>
      <dsp:txXfrm>
        <a:off x="2523245" y="1165435"/>
        <a:ext cx="1289899" cy="126726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EC6542-3CA4-4419-BF96-4A6245D2BC88}">
      <dsp:nvSpPr>
        <dsp:cNvPr id="0" name=""/>
        <dsp:cNvSpPr/>
      </dsp:nvSpPr>
      <dsp:spPr>
        <a:xfrm>
          <a:off x="5299862" y="2332548"/>
          <a:ext cx="3286125" cy="197167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baseline="0" dirty="0"/>
            <a:t>Enhance home visiting through focus on social and emotional well-being</a:t>
          </a:r>
        </a:p>
      </dsp:txBody>
      <dsp:txXfrm>
        <a:off x="5299862" y="2332548"/>
        <a:ext cx="3286125" cy="1971675"/>
      </dsp:txXfrm>
    </dsp:sp>
    <dsp:sp modelId="{ECA606EF-763E-47A5-A3EC-E2757EBEB9C4}">
      <dsp:nvSpPr>
        <dsp:cNvPr id="0" name=""/>
        <dsp:cNvSpPr/>
      </dsp:nvSpPr>
      <dsp:spPr>
        <a:xfrm>
          <a:off x="1655286" y="2325233"/>
          <a:ext cx="3286125" cy="1971675"/>
        </a:xfrm>
        <a:prstGeom prst="rect">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dirty="0">
              <a:solidFill>
                <a:schemeClr val="bg1"/>
              </a:solidFill>
            </a:rPr>
            <a:t>Screening and assessment in a range of child-serving settings</a:t>
          </a:r>
        </a:p>
      </dsp:txBody>
      <dsp:txXfrm>
        <a:off x="1655286" y="2325233"/>
        <a:ext cx="3286125" cy="1971675"/>
      </dsp:txXfrm>
    </dsp:sp>
    <dsp:sp modelId="{D60660EF-D5B4-4BE8-B5D8-90612C7F363E}">
      <dsp:nvSpPr>
        <dsp:cNvPr id="0" name=""/>
        <dsp:cNvSpPr/>
      </dsp:nvSpPr>
      <dsp:spPr>
        <a:xfrm>
          <a:off x="104761" y="122162"/>
          <a:ext cx="3286125" cy="197167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dirty="0"/>
            <a:t>Integration of behavioral health into primary care </a:t>
          </a:r>
        </a:p>
      </dsp:txBody>
      <dsp:txXfrm>
        <a:off x="104761" y="122162"/>
        <a:ext cx="3286125" cy="1971675"/>
      </dsp:txXfrm>
    </dsp:sp>
    <dsp:sp modelId="{54D303DE-A580-405C-BF72-74A1BB2FBA01}">
      <dsp:nvSpPr>
        <dsp:cNvPr id="0" name=""/>
        <dsp:cNvSpPr/>
      </dsp:nvSpPr>
      <dsp:spPr>
        <a:xfrm>
          <a:off x="3549080" y="144692"/>
          <a:ext cx="3286125" cy="197167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dirty="0"/>
            <a:t>Mental health consultation in early care and education</a:t>
          </a:r>
        </a:p>
      </dsp:txBody>
      <dsp:txXfrm>
        <a:off x="3549080" y="144692"/>
        <a:ext cx="3286125" cy="1971675"/>
      </dsp:txXfrm>
    </dsp:sp>
    <dsp:sp modelId="{6B6E4E86-E4FB-4E01-BBD0-6BD42FA06688}">
      <dsp:nvSpPr>
        <dsp:cNvPr id="0" name=""/>
        <dsp:cNvSpPr/>
      </dsp:nvSpPr>
      <dsp:spPr>
        <a:xfrm>
          <a:off x="7104339" y="146072"/>
          <a:ext cx="3286125" cy="197167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dirty="0"/>
            <a:t>Family strengthening and parent skills training</a:t>
          </a:r>
        </a:p>
      </dsp:txBody>
      <dsp:txXfrm>
        <a:off x="7104339" y="146072"/>
        <a:ext cx="3286125" cy="197167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D8605C-5D80-A44A-B540-7917EEDC5E4C}">
      <dsp:nvSpPr>
        <dsp:cNvPr id="0" name=""/>
        <dsp:cNvSpPr/>
      </dsp:nvSpPr>
      <dsp:spPr>
        <a:xfrm>
          <a:off x="1727200" y="0"/>
          <a:ext cx="1727200" cy="1450446"/>
        </a:xfrm>
        <a:prstGeom prst="trapezoid">
          <a:avLst>
            <a:gd name="adj" fmla="val 59540"/>
          </a:avLst>
        </a:prstGeom>
        <a:solidFill>
          <a:schemeClr val="accent2"/>
        </a:solidFill>
        <a:ln w="12700" cap="flat" cmpd="sng" algn="ctr">
          <a:solidFill>
            <a:schemeClr val="accent2">
              <a:shade val="50000"/>
            </a:schemeClr>
          </a:solidFill>
          <a:prstDash val="solid"/>
          <a:miter lim="800000"/>
        </a:ln>
        <a:effectLst/>
      </dsp:spPr>
      <dsp:style>
        <a:lnRef idx="2">
          <a:schemeClr val="accent2">
            <a:shade val="50000"/>
          </a:schemeClr>
        </a:lnRef>
        <a:fillRef idx="1">
          <a:schemeClr val="accent2"/>
        </a:fillRef>
        <a:effectRef idx="0">
          <a:schemeClr val="accent2"/>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endParaRPr lang="en-US" sz="2000" kern="1200" dirty="0"/>
        </a:p>
        <a:p>
          <a:pPr marL="0" lvl="0" indent="0" algn="ctr" defTabSz="889000">
            <a:lnSpc>
              <a:spcPct val="90000"/>
            </a:lnSpc>
            <a:spcBef>
              <a:spcPct val="0"/>
            </a:spcBef>
            <a:spcAft>
              <a:spcPct val="35000"/>
            </a:spcAft>
            <a:buNone/>
          </a:pPr>
          <a:endParaRPr lang="en-US" sz="2000" kern="1200" dirty="0"/>
        </a:p>
        <a:p>
          <a:pPr marL="0" lvl="0" indent="0" algn="ctr" defTabSz="889000">
            <a:lnSpc>
              <a:spcPct val="90000"/>
            </a:lnSpc>
            <a:spcBef>
              <a:spcPct val="0"/>
            </a:spcBef>
            <a:spcAft>
              <a:spcPct val="35000"/>
            </a:spcAft>
            <a:buNone/>
          </a:pPr>
          <a:endParaRPr lang="en-US" sz="2000" kern="1200" dirty="0"/>
        </a:p>
        <a:p>
          <a:pPr marL="0" lvl="0" indent="0" algn="ctr" defTabSz="889000">
            <a:lnSpc>
              <a:spcPct val="90000"/>
            </a:lnSpc>
            <a:spcBef>
              <a:spcPct val="0"/>
            </a:spcBef>
            <a:spcAft>
              <a:spcPct val="35000"/>
            </a:spcAft>
            <a:buNone/>
          </a:pPr>
          <a:r>
            <a:rPr lang="en-US" sz="2000" kern="1200" dirty="0"/>
            <a:t>Intervention</a:t>
          </a:r>
        </a:p>
      </dsp:txBody>
      <dsp:txXfrm>
        <a:off x="1727200" y="0"/>
        <a:ext cx="1727200" cy="1450446"/>
      </dsp:txXfrm>
    </dsp:sp>
    <dsp:sp modelId="{0B5A7ECF-6E2D-A745-8BCE-27293B8789C3}">
      <dsp:nvSpPr>
        <dsp:cNvPr id="0" name=""/>
        <dsp:cNvSpPr/>
      </dsp:nvSpPr>
      <dsp:spPr>
        <a:xfrm>
          <a:off x="863600" y="1450446"/>
          <a:ext cx="3454400" cy="1450446"/>
        </a:xfrm>
        <a:prstGeom prst="trapezoid">
          <a:avLst>
            <a:gd name="adj" fmla="val 59540"/>
          </a:avLst>
        </a:prstGeom>
        <a:solidFill>
          <a:schemeClr val="accent6"/>
        </a:solidFill>
        <a:ln w="12700" cap="flat" cmpd="sng" algn="ctr">
          <a:solidFill>
            <a:schemeClr val="accent6">
              <a:shade val="50000"/>
            </a:schemeClr>
          </a:solidFill>
          <a:prstDash val="solid"/>
          <a:miter lim="800000"/>
        </a:ln>
        <a:effectLst/>
      </dsp:spPr>
      <dsp:style>
        <a:lnRef idx="2">
          <a:schemeClr val="accent6">
            <a:shade val="50000"/>
          </a:schemeClr>
        </a:lnRef>
        <a:fillRef idx="1">
          <a:schemeClr val="accent6"/>
        </a:fillRef>
        <a:effectRef idx="0">
          <a:schemeClr val="accent6"/>
        </a:effectRef>
        <a:fontRef idx="minor">
          <a:schemeClr val="lt1"/>
        </a:fontRef>
      </dsp:style>
      <dsp:txBody>
        <a:bodyPr spcFirstLastPara="0" vert="horz" wrap="square" lIns="48260" tIns="48260" rIns="48260" bIns="48260" numCol="1" spcCol="1270" anchor="ctr" anchorCtr="0">
          <a:noAutofit/>
        </a:bodyPr>
        <a:lstStyle/>
        <a:p>
          <a:pPr marL="0" lvl="0" indent="0" algn="ctr" defTabSz="1689100">
            <a:lnSpc>
              <a:spcPct val="90000"/>
            </a:lnSpc>
            <a:spcBef>
              <a:spcPct val="0"/>
            </a:spcBef>
            <a:spcAft>
              <a:spcPct val="35000"/>
            </a:spcAft>
            <a:buNone/>
          </a:pPr>
          <a:endParaRPr lang="en-US" sz="3800" kern="1200" dirty="0"/>
        </a:p>
        <a:p>
          <a:pPr marL="0" lvl="0" indent="0" algn="ctr" defTabSz="1689100">
            <a:lnSpc>
              <a:spcPct val="90000"/>
            </a:lnSpc>
            <a:spcBef>
              <a:spcPct val="0"/>
            </a:spcBef>
            <a:spcAft>
              <a:spcPct val="35000"/>
            </a:spcAft>
            <a:buNone/>
          </a:pPr>
          <a:r>
            <a:rPr lang="en-US" sz="3800" kern="1200" dirty="0"/>
            <a:t>Prevention</a:t>
          </a:r>
        </a:p>
      </dsp:txBody>
      <dsp:txXfrm>
        <a:off x="1468119" y="1450446"/>
        <a:ext cx="2245360" cy="1450446"/>
      </dsp:txXfrm>
    </dsp:sp>
    <dsp:sp modelId="{3101665C-E941-124B-9770-80EE4975D4A5}">
      <dsp:nvSpPr>
        <dsp:cNvPr id="0" name=""/>
        <dsp:cNvSpPr/>
      </dsp:nvSpPr>
      <dsp:spPr>
        <a:xfrm>
          <a:off x="0" y="2900892"/>
          <a:ext cx="5181600" cy="1450446"/>
        </a:xfrm>
        <a:prstGeom prst="trapezoid">
          <a:avLst>
            <a:gd name="adj" fmla="val 59540"/>
          </a:avLst>
        </a:prstGeom>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hemeClr val="accent5"/>
        </a:lnRef>
        <a:fillRef idx="3">
          <a:schemeClr val="accent5"/>
        </a:fillRef>
        <a:effectRef idx="3">
          <a:schemeClr val="accent5"/>
        </a:effectRef>
        <a:fontRef idx="minor">
          <a:schemeClr val="lt1"/>
        </a:fontRef>
      </dsp:style>
      <dsp:txBody>
        <a:bodyPr spcFirstLastPara="0" vert="horz" wrap="square" lIns="48260" tIns="48260" rIns="48260" bIns="48260" numCol="1" spcCol="1270" anchor="ctr" anchorCtr="0">
          <a:noAutofit/>
        </a:bodyPr>
        <a:lstStyle/>
        <a:p>
          <a:pPr marL="0" lvl="0" indent="0" algn="ctr" defTabSz="1689100">
            <a:lnSpc>
              <a:spcPct val="90000"/>
            </a:lnSpc>
            <a:spcBef>
              <a:spcPct val="0"/>
            </a:spcBef>
            <a:spcAft>
              <a:spcPct val="35000"/>
            </a:spcAft>
            <a:buNone/>
          </a:pPr>
          <a:endParaRPr lang="en-US" sz="3800" kern="1200" dirty="0"/>
        </a:p>
        <a:p>
          <a:pPr marL="0" lvl="0" indent="0" algn="ctr" defTabSz="1689100">
            <a:lnSpc>
              <a:spcPct val="90000"/>
            </a:lnSpc>
            <a:spcBef>
              <a:spcPct val="0"/>
            </a:spcBef>
            <a:spcAft>
              <a:spcPct val="35000"/>
            </a:spcAft>
            <a:buNone/>
          </a:pPr>
          <a:r>
            <a:rPr lang="en-US" sz="3800" kern="1200" dirty="0"/>
            <a:t>Promotion</a:t>
          </a:r>
        </a:p>
      </dsp:txBody>
      <dsp:txXfrm>
        <a:off x="906779" y="2900892"/>
        <a:ext cx="3368040" cy="145044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D8605C-5D80-A44A-B540-7917EEDC5E4C}">
      <dsp:nvSpPr>
        <dsp:cNvPr id="0" name=""/>
        <dsp:cNvSpPr/>
      </dsp:nvSpPr>
      <dsp:spPr>
        <a:xfrm>
          <a:off x="1727200" y="0"/>
          <a:ext cx="1727200" cy="1450446"/>
        </a:xfrm>
        <a:prstGeom prst="trapezoid">
          <a:avLst>
            <a:gd name="adj" fmla="val 59540"/>
          </a:avLst>
        </a:prstGeom>
        <a:solidFill>
          <a:schemeClr val="accent2"/>
        </a:solidFill>
        <a:ln w="12700" cap="flat" cmpd="sng" algn="ctr">
          <a:solidFill>
            <a:schemeClr val="accent2">
              <a:shade val="50000"/>
            </a:schemeClr>
          </a:solidFill>
          <a:prstDash val="solid"/>
          <a:miter lim="800000"/>
        </a:ln>
        <a:effectLst/>
      </dsp:spPr>
      <dsp:style>
        <a:lnRef idx="2">
          <a:schemeClr val="accent2">
            <a:shade val="50000"/>
          </a:schemeClr>
        </a:lnRef>
        <a:fillRef idx="1">
          <a:schemeClr val="accent2"/>
        </a:fillRef>
        <a:effectRef idx="0">
          <a:schemeClr val="accent2"/>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endParaRPr lang="en-US" sz="2000" kern="1200" dirty="0"/>
        </a:p>
        <a:p>
          <a:pPr marL="0" lvl="0" indent="0" algn="ctr" defTabSz="889000">
            <a:lnSpc>
              <a:spcPct val="90000"/>
            </a:lnSpc>
            <a:spcBef>
              <a:spcPct val="0"/>
            </a:spcBef>
            <a:spcAft>
              <a:spcPct val="35000"/>
            </a:spcAft>
            <a:buNone/>
          </a:pPr>
          <a:endParaRPr lang="en-US" sz="2000" kern="1200" dirty="0"/>
        </a:p>
        <a:p>
          <a:pPr marL="0" lvl="0" indent="0" algn="ctr" defTabSz="889000">
            <a:lnSpc>
              <a:spcPct val="90000"/>
            </a:lnSpc>
            <a:spcBef>
              <a:spcPct val="0"/>
            </a:spcBef>
            <a:spcAft>
              <a:spcPct val="35000"/>
            </a:spcAft>
            <a:buNone/>
          </a:pPr>
          <a:endParaRPr lang="en-US" sz="2000" kern="1200" dirty="0"/>
        </a:p>
        <a:p>
          <a:pPr marL="0" lvl="0" indent="0" algn="ctr" defTabSz="889000">
            <a:lnSpc>
              <a:spcPct val="90000"/>
            </a:lnSpc>
            <a:spcBef>
              <a:spcPct val="0"/>
            </a:spcBef>
            <a:spcAft>
              <a:spcPct val="35000"/>
            </a:spcAft>
            <a:buNone/>
          </a:pPr>
          <a:r>
            <a:rPr lang="en-US" sz="2000" kern="1200" dirty="0"/>
            <a:t>Intervention</a:t>
          </a:r>
        </a:p>
      </dsp:txBody>
      <dsp:txXfrm>
        <a:off x="1727200" y="0"/>
        <a:ext cx="1727200" cy="1450446"/>
      </dsp:txXfrm>
    </dsp:sp>
    <dsp:sp modelId="{0B5A7ECF-6E2D-A745-8BCE-27293B8789C3}">
      <dsp:nvSpPr>
        <dsp:cNvPr id="0" name=""/>
        <dsp:cNvSpPr/>
      </dsp:nvSpPr>
      <dsp:spPr>
        <a:xfrm>
          <a:off x="863600" y="1450446"/>
          <a:ext cx="3454400" cy="1450446"/>
        </a:xfrm>
        <a:prstGeom prst="trapezoid">
          <a:avLst>
            <a:gd name="adj" fmla="val 59540"/>
          </a:avLst>
        </a:prstGeom>
        <a:solidFill>
          <a:schemeClr val="accent6"/>
        </a:solidFill>
        <a:ln w="12700" cap="flat" cmpd="sng" algn="ctr">
          <a:solidFill>
            <a:schemeClr val="accent6">
              <a:shade val="50000"/>
            </a:schemeClr>
          </a:solidFill>
          <a:prstDash val="solid"/>
          <a:miter lim="800000"/>
        </a:ln>
        <a:effectLst/>
      </dsp:spPr>
      <dsp:style>
        <a:lnRef idx="2">
          <a:schemeClr val="accent6">
            <a:shade val="50000"/>
          </a:schemeClr>
        </a:lnRef>
        <a:fillRef idx="1">
          <a:schemeClr val="accent6"/>
        </a:fillRef>
        <a:effectRef idx="0">
          <a:schemeClr val="accent6"/>
        </a:effectRef>
        <a:fontRef idx="minor">
          <a:schemeClr val="lt1"/>
        </a:fontRef>
      </dsp:style>
      <dsp:txBody>
        <a:bodyPr spcFirstLastPara="0" vert="horz" wrap="square" lIns="48260" tIns="48260" rIns="48260" bIns="48260" numCol="1" spcCol="1270" anchor="ctr" anchorCtr="0">
          <a:noAutofit/>
        </a:bodyPr>
        <a:lstStyle/>
        <a:p>
          <a:pPr marL="0" lvl="0" indent="0" algn="ctr" defTabSz="1689100">
            <a:lnSpc>
              <a:spcPct val="90000"/>
            </a:lnSpc>
            <a:spcBef>
              <a:spcPct val="0"/>
            </a:spcBef>
            <a:spcAft>
              <a:spcPct val="35000"/>
            </a:spcAft>
            <a:buNone/>
          </a:pPr>
          <a:endParaRPr lang="en-US" sz="3800" kern="1200" dirty="0"/>
        </a:p>
        <a:p>
          <a:pPr marL="0" lvl="0" indent="0" algn="ctr" defTabSz="1689100">
            <a:lnSpc>
              <a:spcPct val="90000"/>
            </a:lnSpc>
            <a:spcBef>
              <a:spcPct val="0"/>
            </a:spcBef>
            <a:spcAft>
              <a:spcPct val="35000"/>
            </a:spcAft>
            <a:buNone/>
          </a:pPr>
          <a:r>
            <a:rPr lang="en-US" sz="3800" kern="1200" dirty="0"/>
            <a:t>Prevention</a:t>
          </a:r>
        </a:p>
      </dsp:txBody>
      <dsp:txXfrm>
        <a:off x="1468119" y="1450446"/>
        <a:ext cx="2245360" cy="1450446"/>
      </dsp:txXfrm>
    </dsp:sp>
    <dsp:sp modelId="{3101665C-E941-124B-9770-80EE4975D4A5}">
      <dsp:nvSpPr>
        <dsp:cNvPr id="0" name=""/>
        <dsp:cNvSpPr/>
      </dsp:nvSpPr>
      <dsp:spPr>
        <a:xfrm>
          <a:off x="0" y="2900892"/>
          <a:ext cx="5181600" cy="1450446"/>
        </a:xfrm>
        <a:prstGeom prst="trapezoid">
          <a:avLst>
            <a:gd name="adj" fmla="val 59540"/>
          </a:avLst>
        </a:prstGeom>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hemeClr val="accent5"/>
        </a:lnRef>
        <a:fillRef idx="3">
          <a:schemeClr val="accent5"/>
        </a:fillRef>
        <a:effectRef idx="3">
          <a:schemeClr val="accent5"/>
        </a:effectRef>
        <a:fontRef idx="minor">
          <a:schemeClr val="lt1"/>
        </a:fontRef>
      </dsp:style>
      <dsp:txBody>
        <a:bodyPr spcFirstLastPara="0" vert="horz" wrap="square" lIns="48260" tIns="48260" rIns="48260" bIns="48260" numCol="1" spcCol="1270" anchor="ctr" anchorCtr="0">
          <a:noAutofit/>
        </a:bodyPr>
        <a:lstStyle/>
        <a:p>
          <a:pPr marL="0" lvl="0" indent="0" algn="ctr" defTabSz="1689100">
            <a:lnSpc>
              <a:spcPct val="90000"/>
            </a:lnSpc>
            <a:spcBef>
              <a:spcPct val="0"/>
            </a:spcBef>
            <a:spcAft>
              <a:spcPct val="35000"/>
            </a:spcAft>
            <a:buNone/>
          </a:pPr>
          <a:endParaRPr lang="en-US" sz="3800" kern="1200" dirty="0"/>
        </a:p>
        <a:p>
          <a:pPr marL="0" lvl="0" indent="0" algn="ctr" defTabSz="1689100">
            <a:lnSpc>
              <a:spcPct val="90000"/>
            </a:lnSpc>
            <a:spcBef>
              <a:spcPct val="0"/>
            </a:spcBef>
            <a:spcAft>
              <a:spcPct val="35000"/>
            </a:spcAft>
            <a:buNone/>
          </a:pPr>
          <a:r>
            <a:rPr lang="en-US" sz="3800" kern="1200" dirty="0"/>
            <a:t>Promotion</a:t>
          </a:r>
        </a:p>
      </dsp:txBody>
      <dsp:txXfrm>
        <a:off x="906779" y="2900892"/>
        <a:ext cx="3368040" cy="145044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D8605C-5D80-A44A-B540-7917EEDC5E4C}">
      <dsp:nvSpPr>
        <dsp:cNvPr id="0" name=""/>
        <dsp:cNvSpPr/>
      </dsp:nvSpPr>
      <dsp:spPr>
        <a:xfrm>
          <a:off x="1727200" y="0"/>
          <a:ext cx="1727200" cy="1450446"/>
        </a:xfrm>
        <a:prstGeom prst="trapezoid">
          <a:avLst>
            <a:gd name="adj" fmla="val 59540"/>
          </a:avLst>
        </a:prstGeom>
        <a:solidFill>
          <a:schemeClr val="accent2"/>
        </a:solidFill>
        <a:ln w="12700" cap="flat" cmpd="sng" algn="ctr">
          <a:solidFill>
            <a:schemeClr val="accent2">
              <a:shade val="50000"/>
            </a:schemeClr>
          </a:solidFill>
          <a:prstDash val="solid"/>
          <a:miter lim="800000"/>
        </a:ln>
        <a:effectLst/>
      </dsp:spPr>
      <dsp:style>
        <a:lnRef idx="2">
          <a:schemeClr val="accent2">
            <a:shade val="50000"/>
          </a:schemeClr>
        </a:lnRef>
        <a:fillRef idx="1">
          <a:schemeClr val="accent2"/>
        </a:fillRef>
        <a:effectRef idx="0">
          <a:schemeClr val="accent2"/>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endParaRPr lang="en-US" sz="2000" kern="1200" dirty="0"/>
        </a:p>
        <a:p>
          <a:pPr marL="0" lvl="0" indent="0" algn="ctr" defTabSz="889000">
            <a:lnSpc>
              <a:spcPct val="90000"/>
            </a:lnSpc>
            <a:spcBef>
              <a:spcPct val="0"/>
            </a:spcBef>
            <a:spcAft>
              <a:spcPct val="35000"/>
            </a:spcAft>
            <a:buNone/>
          </a:pPr>
          <a:endParaRPr lang="en-US" sz="2000" kern="1200" dirty="0"/>
        </a:p>
        <a:p>
          <a:pPr marL="0" lvl="0" indent="0" algn="ctr" defTabSz="889000">
            <a:lnSpc>
              <a:spcPct val="90000"/>
            </a:lnSpc>
            <a:spcBef>
              <a:spcPct val="0"/>
            </a:spcBef>
            <a:spcAft>
              <a:spcPct val="35000"/>
            </a:spcAft>
            <a:buNone/>
          </a:pPr>
          <a:endParaRPr lang="en-US" sz="2000" kern="1200" dirty="0"/>
        </a:p>
        <a:p>
          <a:pPr marL="0" lvl="0" indent="0" algn="ctr" defTabSz="889000">
            <a:lnSpc>
              <a:spcPct val="90000"/>
            </a:lnSpc>
            <a:spcBef>
              <a:spcPct val="0"/>
            </a:spcBef>
            <a:spcAft>
              <a:spcPct val="35000"/>
            </a:spcAft>
            <a:buNone/>
          </a:pPr>
          <a:r>
            <a:rPr lang="en-US" sz="2000" kern="1200" dirty="0"/>
            <a:t>Intervention</a:t>
          </a:r>
        </a:p>
      </dsp:txBody>
      <dsp:txXfrm>
        <a:off x="1727200" y="0"/>
        <a:ext cx="1727200" cy="1450446"/>
      </dsp:txXfrm>
    </dsp:sp>
    <dsp:sp modelId="{0B5A7ECF-6E2D-A745-8BCE-27293B8789C3}">
      <dsp:nvSpPr>
        <dsp:cNvPr id="0" name=""/>
        <dsp:cNvSpPr/>
      </dsp:nvSpPr>
      <dsp:spPr>
        <a:xfrm>
          <a:off x="863600" y="1450446"/>
          <a:ext cx="3454400" cy="1450446"/>
        </a:xfrm>
        <a:prstGeom prst="trapezoid">
          <a:avLst>
            <a:gd name="adj" fmla="val 59540"/>
          </a:avLst>
        </a:prstGeom>
        <a:solidFill>
          <a:schemeClr val="accent6"/>
        </a:solidFill>
        <a:ln w="12700" cap="flat" cmpd="sng" algn="ctr">
          <a:solidFill>
            <a:schemeClr val="accent6">
              <a:shade val="50000"/>
            </a:schemeClr>
          </a:solidFill>
          <a:prstDash val="solid"/>
          <a:miter lim="800000"/>
        </a:ln>
        <a:effectLst/>
      </dsp:spPr>
      <dsp:style>
        <a:lnRef idx="2">
          <a:schemeClr val="accent6">
            <a:shade val="50000"/>
          </a:schemeClr>
        </a:lnRef>
        <a:fillRef idx="1">
          <a:schemeClr val="accent6"/>
        </a:fillRef>
        <a:effectRef idx="0">
          <a:schemeClr val="accent6"/>
        </a:effectRef>
        <a:fontRef idx="minor">
          <a:schemeClr val="lt1"/>
        </a:fontRef>
      </dsp:style>
      <dsp:txBody>
        <a:bodyPr spcFirstLastPara="0" vert="horz" wrap="square" lIns="48260" tIns="48260" rIns="48260" bIns="48260" numCol="1" spcCol="1270" anchor="ctr" anchorCtr="0">
          <a:noAutofit/>
        </a:bodyPr>
        <a:lstStyle/>
        <a:p>
          <a:pPr marL="0" lvl="0" indent="0" algn="ctr" defTabSz="1689100">
            <a:lnSpc>
              <a:spcPct val="90000"/>
            </a:lnSpc>
            <a:spcBef>
              <a:spcPct val="0"/>
            </a:spcBef>
            <a:spcAft>
              <a:spcPct val="35000"/>
            </a:spcAft>
            <a:buNone/>
          </a:pPr>
          <a:endParaRPr lang="en-US" sz="3800" kern="1200" dirty="0"/>
        </a:p>
        <a:p>
          <a:pPr marL="0" lvl="0" indent="0" algn="ctr" defTabSz="1689100">
            <a:lnSpc>
              <a:spcPct val="90000"/>
            </a:lnSpc>
            <a:spcBef>
              <a:spcPct val="0"/>
            </a:spcBef>
            <a:spcAft>
              <a:spcPct val="35000"/>
            </a:spcAft>
            <a:buNone/>
          </a:pPr>
          <a:r>
            <a:rPr lang="en-US" sz="3800" kern="1200" dirty="0"/>
            <a:t>Prevention</a:t>
          </a:r>
        </a:p>
      </dsp:txBody>
      <dsp:txXfrm>
        <a:off x="1468119" y="1450446"/>
        <a:ext cx="2245360" cy="1450446"/>
      </dsp:txXfrm>
    </dsp:sp>
    <dsp:sp modelId="{3101665C-E941-124B-9770-80EE4975D4A5}">
      <dsp:nvSpPr>
        <dsp:cNvPr id="0" name=""/>
        <dsp:cNvSpPr/>
      </dsp:nvSpPr>
      <dsp:spPr>
        <a:xfrm>
          <a:off x="0" y="2900892"/>
          <a:ext cx="5181600" cy="1450446"/>
        </a:xfrm>
        <a:prstGeom prst="trapezoid">
          <a:avLst>
            <a:gd name="adj" fmla="val 59540"/>
          </a:avLst>
        </a:prstGeom>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hemeClr val="accent5"/>
        </a:lnRef>
        <a:fillRef idx="3">
          <a:schemeClr val="accent5"/>
        </a:fillRef>
        <a:effectRef idx="3">
          <a:schemeClr val="accent5"/>
        </a:effectRef>
        <a:fontRef idx="minor">
          <a:schemeClr val="lt1"/>
        </a:fontRef>
      </dsp:style>
      <dsp:txBody>
        <a:bodyPr spcFirstLastPara="0" vert="horz" wrap="square" lIns="48260" tIns="48260" rIns="48260" bIns="48260" numCol="1" spcCol="1270" anchor="ctr" anchorCtr="0">
          <a:noAutofit/>
        </a:bodyPr>
        <a:lstStyle/>
        <a:p>
          <a:pPr marL="0" lvl="0" indent="0" algn="ctr" defTabSz="1689100">
            <a:lnSpc>
              <a:spcPct val="90000"/>
            </a:lnSpc>
            <a:spcBef>
              <a:spcPct val="0"/>
            </a:spcBef>
            <a:spcAft>
              <a:spcPct val="35000"/>
            </a:spcAft>
            <a:buNone/>
          </a:pPr>
          <a:endParaRPr lang="en-US" sz="3800" kern="1200" dirty="0"/>
        </a:p>
        <a:p>
          <a:pPr marL="0" lvl="0" indent="0" algn="ctr" defTabSz="1689100">
            <a:lnSpc>
              <a:spcPct val="90000"/>
            </a:lnSpc>
            <a:spcBef>
              <a:spcPct val="0"/>
            </a:spcBef>
            <a:spcAft>
              <a:spcPct val="35000"/>
            </a:spcAft>
            <a:buNone/>
          </a:pPr>
          <a:r>
            <a:rPr lang="en-US" sz="3800" kern="1200" dirty="0"/>
            <a:t>Promotion</a:t>
          </a:r>
        </a:p>
      </dsp:txBody>
      <dsp:txXfrm>
        <a:off x="906779" y="2900892"/>
        <a:ext cx="3368040" cy="145044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D8605C-5D80-A44A-B540-7917EEDC5E4C}">
      <dsp:nvSpPr>
        <dsp:cNvPr id="0" name=""/>
        <dsp:cNvSpPr/>
      </dsp:nvSpPr>
      <dsp:spPr>
        <a:xfrm>
          <a:off x="1727200" y="0"/>
          <a:ext cx="1727200" cy="1450446"/>
        </a:xfrm>
        <a:prstGeom prst="trapezoid">
          <a:avLst>
            <a:gd name="adj" fmla="val 59540"/>
          </a:avLst>
        </a:prstGeom>
        <a:solidFill>
          <a:schemeClr val="accent2"/>
        </a:solidFill>
        <a:ln w="12700" cap="flat" cmpd="sng" algn="ctr">
          <a:solidFill>
            <a:schemeClr val="accent2">
              <a:shade val="50000"/>
            </a:schemeClr>
          </a:solidFill>
          <a:prstDash val="solid"/>
          <a:miter lim="800000"/>
        </a:ln>
        <a:effectLst/>
      </dsp:spPr>
      <dsp:style>
        <a:lnRef idx="2">
          <a:schemeClr val="accent2">
            <a:shade val="50000"/>
          </a:schemeClr>
        </a:lnRef>
        <a:fillRef idx="1">
          <a:schemeClr val="accent2"/>
        </a:fillRef>
        <a:effectRef idx="0">
          <a:schemeClr val="accent2"/>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endParaRPr lang="en-US" sz="2000" kern="1200" dirty="0"/>
        </a:p>
        <a:p>
          <a:pPr marL="0" lvl="0" indent="0" algn="ctr" defTabSz="889000">
            <a:lnSpc>
              <a:spcPct val="90000"/>
            </a:lnSpc>
            <a:spcBef>
              <a:spcPct val="0"/>
            </a:spcBef>
            <a:spcAft>
              <a:spcPct val="35000"/>
            </a:spcAft>
            <a:buNone/>
          </a:pPr>
          <a:endParaRPr lang="en-US" sz="2000" kern="1200" dirty="0"/>
        </a:p>
        <a:p>
          <a:pPr marL="0" lvl="0" indent="0" algn="ctr" defTabSz="889000">
            <a:lnSpc>
              <a:spcPct val="90000"/>
            </a:lnSpc>
            <a:spcBef>
              <a:spcPct val="0"/>
            </a:spcBef>
            <a:spcAft>
              <a:spcPct val="35000"/>
            </a:spcAft>
            <a:buNone/>
          </a:pPr>
          <a:endParaRPr lang="en-US" sz="2000" kern="1200" dirty="0"/>
        </a:p>
        <a:p>
          <a:pPr marL="0" lvl="0" indent="0" algn="ctr" defTabSz="889000">
            <a:lnSpc>
              <a:spcPct val="90000"/>
            </a:lnSpc>
            <a:spcBef>
              <a:spcPct val="0"/>
            </a:spcBef>
            <a:spcAft>
              <a:spcPct val="35000"/>
            </a:spcAft>
            <a:buNone/>
          </a:pPr>
          <a:r>
            <a:rPr lang="en-US" sz="2000" kern="1200" dirty="0"/>
            <a:t>Intervention</a:t>
          </a:r>
        </a:p>
      </dsp:txBody>
      <dsp:txXfrm>
        <a:off x="1727200" y="0"/>
        <a:ext cx="1727200" cy="1450446"/>
      </dsp:txXfrm>
    </dsp:sp>
    <dsp:sp modelId="{0B5A7ECF-6E2D-A745-8BCE-27293B8789C3}">
      <dsp:nvSpPr>
        <dsp:cNvPr id="0" name=""/>
        <dsp:cNvSpPr/>
      </dsp:nvSpPr>
      <dsp:spPr>
        <a:xfrm>
          <a:off x="863600" y="1450446"/>
          <a:ext cx="3454400" cy="1450446"/>
        </a:xfrm>
        <a:prstGeom prst="trapezoid">
          <a:avLst>
            <a:gd name="adj" fmla="val 59540"/>
          </a:avLst>
        </a:prstGeom>
        <a:solidFill>
          <a:schemeClr val="accent6"/>
        </a:solidFill>
        <a:ln w="12700" cap="flat" cmpd="sng" algn="ctr">
          <a:solidFill>
            <a:schemeClr val="accent6">
              <a:shade val="50000"/>
            </a:schemeClr>
          </a:solidFill>
          <a:prstDash val="solid"/>
          <a:miter lim="800000"/>
        </a:ln>
        <a:effectLst/>
      </dsp:spPr>
      <dsp:style>
        <a:lnRef idx="2">
          <a:schemeClr val="accent6">
            <a:shade val="50000"/>
          </a:schemeClr>
        </a:lnRef>
        <a:fillRef idx="1">
          <a:schemeClr val="accent6"/>
        </a:fillRef>
        <a:effectRef idx="0">
          <a:schemeClr val="accent6"/>
        </a:effectRef>
        <a:fontRef idx="minor">
          <a:schemeClr val="lt1"/>
        </a:fontRef>
      </dsp:style>
      <dsp:txBody>
        <a:bodyPr spcFirstLastPara="0" vert="horz" wrap="square" lIns="48260" tIns="48260" rIns="48260" bIns="48260" numCol="1" spcCol="1270" anchor="ctr" anchorCtr="0">
          <a:noAutofit/>
        </a:bodyPr>
        <a:lstStyle/>
        <a:p>
          <a:pPr marL="0" lvl="0" indent="0" algn="ctr" defTabSz="1689100">
            <a:lnSpc>
              <a:spcPct val="90000"/>
            </a:lnSpc>
            <a:spcBef>
              <a:spcPct val="0"/>
            </a:spcBef>
            <a:spcAft>
              <a:spcPct val="35000"/>
            </a:spcAft>
            <a:buNone/>
          </a:pPr>
          <a:endParaRPr lang="en-US" sz="3800" kern="1200" dirty="0"/>
        </a:p>
        <a:p>
          <a:pPr marL="0" lvl="0" indent="0" algn="ctr" defTabSz="1689100">
            <a:lnSpc>
              <a:spcPct val="90000"/>
            </a:lnSpc>
            <a:spcBef>
              <a:spcPct val="0"/>
            </a:spcBef>
            <a:spcAft>
              <a:spcPct val="35000"/>
            </a:spcAft>
            <a:buNone/>
          </a:pPr>
          <a:r>
            <a:rPr lang="en-US" sz="3800" kern="1200" dirty="0"/>
            <a:t>Prevention</a:t>
          </a:r>
        </a:p>
      </dsp:txBody>
      <dsp:txXfrm>
        <a:off x="1468119" y="1450446"/>
        <a:ext cx="2245360" cy="1450446"/>
      </dsp:txXfrm>
    </dsp:sp>
    <dsp:sp modelId="{3101665C-E941-124B-9770-80EE4975D4A5}">
      <dsp:nvSpPr>
        <dsp:cNvPr id="0" name=""/>
        <dsp:cNvSpPr/>
      </dsp:nvSpPr>
      <dsp:spPr>
        <a:xfrm>
          <a:off x="0" y="2900892"/>
          <a:ext cx="5181600" cy="1450446"/>
        </a:xfrm>
        <a:prstGeom prst="trapezoid">
          <a:avLst>
            <a:gd name="adj" fmla="val 59540"/>
          </a:avLst>
        </a:prstGeom>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hemeClr val="accent5"/>
        </a:lnRef>
        <a:fillRef idx="3">
          <a:schemeClr val="accent5"/>
        </a:fillRef>
        <a:effectRef idx="3">
          <a:schemeClr val="accent5"/>
        </a:effectRef>
        <a:fontRef idx="minor">
          <a:schemeClr val="lt1"/>
        </a:fontRef>
      </dsp:style>
      <dsp:txBody>
        <a:bodyPr spcFirstLastPara="0" vert="horz" wrap="square" lIns="48260" tIns="48260" rIns="48260" bIns="48260" numCol="1" spcCol="1270" anchor="ctr" anchorCtr="0">
          <a:noAutofit/>
        </a:bodyPr>
        <a:lstStyle/>
        <a:p>
          <a:pPr marL="0" lvl="0" indent="0" algn="ctr" defTabSz="1689100">
            <a:lnSpc>
              <a:spcPct val="90000"/>
            </a:lnSpc>
            <a:spcBef>
              <a:spcPct val="0"/>
            </a:spcBef>
            <a:spcAft>
              <a:spcPct val="35000"/>
            </a:spcAft>
            <a:buNone/>
          </a:pPr>
          <a:endParaRPr lang="en-US" sz="3800" kern="1200" dirty="0"/>
        </a:p>
        <a:p>
          <a:pPr marL="0" lvl="0" indent="0" algn="ctr" defTabSz="1689100">
            <a:lnSpc>
              <a:spcPct val="90000"/>
            </a:lnSpc>
            <a:spcBef>
              <a:spcPct val="0"/>
            </a:spcBef>
            <a:spcAft>
              <a:spcPct val="35000"/>
            </a:spcAft>
            <a:buNone/>
          </a:pPr>
          <a:r>
            <a:rPr lang="en-US" sz="3800" kern="1200" dirty="0"/>
            <a:t>Promotion</a:t>
          </a:r>
        </a:p>
      </dsp:txBody>
      <dsp:txXfrm>
        <a:off x="906779" y="2900892"/>
        <a:ext cx="3368040" cy="1450446"/>
      </dsp:txXfrm>
    </dsp:sp>
  </dsp:spTree>
</dsp:drawing>
</file>

<file path=ppt/diagrams/layout1.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6.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image" Target="../media/image113.png"/></Relationships>
</file>

<file path=ppt/drawings/_rels/vmlDrawing2.vml.rels><?xml version="1.0" encoding="UTF-8" standalone="yes"?>
<Relationships xmlns="http://schemas.openxmlformats.org/package/2006/relationships"><Relationship Id="rId2" Type="http://schemas.openxmlformats.org/officeDocument/2006/relationships/image" Target="../media/image116.emf"/><Relationship Id="rId1" Type="http://schemas.openxmlformats.org/officeDocument/2006/relationships/image" Target="../media/image115.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FFD67D3-011B-47A0-806A-D133DF8A46E0}" type="datetimeFigureOut">
              <a:rPr lang="en-US" smtClean="0"/>
              <a:t>9/21/2017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2DE8ADA-7EFC-486C-978B-C830CC23F4BF}" type="slidenum">
              <a:rPr lang="en-US" smtClean="0"/>
              <a:t>‹#›</a:t>
            </a:fld>
            <a:endParaRPr lang="en-US"/>
          </a:p>
        </p:txBody>
      </p:sp>
    </p:spTree>
    <p:extLst>
      <p:ext uri="{BB962C8B-B14F-4D97-AF65-F5344CB8AC3E}">
        <p14:creationId xmlns:p14="http://schemas.microsoft.com/office/powerpoint/2010/main" val="15043551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developingchild.harvard.edu/resources/5-steps-for-brain-building-serve-and-return/"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Common focus: supporting children and families for better outcomes.</a:t>
            </a:r>
          </a:p>
          <a:p>
            <a:endParaRPr lang="en-US" dirty="0"/>
          </a:p>
        </p:txBody>
      </p:sp>
      <p:sp>
        <p:nvSpPr>
          <p:cNvPr id="4" name="Slide Number Placeholder 3"/>
          <p:cNvSpPr>
            <a:spLocks noGrp="1"/>
          </p:cNvSpPr>
          <p:nvPr>
            <p:ph type="sldNum" sz="quarter" idx="10"/>
          </p:nvPr>
        </p:nvSpPr>
        <p:spPr/>
        <p:txBody>
          <a:bodyPr/>
          <a:lstStyle/>
          <a:p>
            <a:fld id="{82DE8ADA-7EFC-486C-978B-C830CC23F4BF}" type="slidenum">
              <a:rPr lang="en-US" smtClean="0"/>
              <a:t>1</a:t>
            </a:fld>
            <a:endParaRPr lang="en-US"/>
          </a:p>
        </p:txBody>
      </p:sp>
    </p:spTree>
    <p:extLst>
      <p:ext uri="{BB962C8B-B14F-4D97-AF65-F5344CB8AC3E}">
        <p14:creationId xmlns:p14="http://schemas.microsoft.com/office/powerpoint/2010/main" val="39240887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45059"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dirty="0"/>
              <a:t>In primary care you will engage with children and families who may need other supportive services.  You may engage with community members who are also implementing Pyramid Model practices when serving children and families.  As you can see from the slide,  the Pyramid Model is being implemented by adults who work with children and families across the state.</a:t>
            </a:r>
          </a:p>
          <a:p>
            <a:pPr>
              <a:spcBef>
                <a:spcPct val="0"/>
              </a:spcBef>
            </a:pPr>
            <a:endParaRPr lang="en-US" altLang="en-US" dirty="0"/>
          </a:p>
          <a:p>
            <a:pPr>
              <a:spcBef>
                <a:spcPct val="0"/>
              </a:spcBef>
            </a:pPr>
            <a:r>
              <a:rPr lang="en-US" altLang="en-US" dirty="0"/>
              <a:t>Handout: PMLC Schedule &amp; reg. info, MA Pyramid Web site.</a:t>
            </a:r>
          </a:p>
        </p:txBody>
      </p:sp>
      <p:sp>
        <p:nvSpPr>
          <p:cNvPr id="45060"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3487F247-3B0E-46AB-8D10-3C8E1DD1180C}" type="slidenum">
              <a:rPr lang="en-US" altLang="en-US"/>
              <a:pPr>
                <a:spcBef>
                  <a:spcPct val="0"/>
                </a:spcBef>
              </a:pPr>
              <a:t>12</a:t>
            </a:fld>
            <a:endParaRPr lang="en-US" altLang="en-US"/>
          </a:p>
        </p:txBody>
      </p:sp>
    </p:spTree>
    <p:extLst>
      <p:ext uri="{BB962C8B-B14F-4D97-AF65-F5344CB8AC3E}">
        <p14:creationId xmlns:p14="http://schemas.microsoft.com/office/powerpoint/2010/main" val="1589882801"/>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 you agree?</a:t>
            </a:r>
          </a:p>
        </p:txBody>
      </p:sp>
      <p:sp>
        <p:nvSpPr>
          <p:cNvPr id="4" name="Slide Number Placeholder 3"/>
          <p:cNvSpPr>
            <a:spLocks noGrp="1"/>
          </p:cNvSpPr>
          <p:nvPr>
            <p:ph type="sldNum" sz="quarter" idx="10"/>
          </p:nvPr>
        </p:nvSpPr>
        <p:spPr/>
        <p:txBody>
          <a:bodyPr/>
          <a:lstStyle/>
          <a:p>
            <a:fld id="{82DE8ADA-7EFC-486C-978B-C830CC23F4BF}" type="slidenum">
              <a:rPr lang="en-US" smtClean="0"/>
              <a:t>123</a:t>
            </a:fld>
            <a:endParaRPr lang="en-US"/>
          </a:p>
        </p:txBody>
      </p:sp>
    </p:spTree>
    <p:extLst>
      <p:ext uri="{BB962C8B-B14F-4D97-AF65-F5344CB8AC3E}">
        <p14:creationId xmlns:p14="http://schemas.microsoft.com/office/powerpoint/2010/main" val="458693932"/>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a:extLst>
              <a:ext uri="{FF2B5EF4-FFF2-40B4-BE49-F238E27FC236}">
                <a16:creationId xmlns:a16="http://schemas.microsoft.com/office/drawing/2014/main" id="{E6DE9FF2-AD79-492E-A627-939BE6611A3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54275" name="Notes Placeholder 2">
            <a:extLst>
              <a:ext uri="{FF2B5EF4-FFF2-40B4-BE49-F238E27FC236}">
                <a16:creationId xmlns:a16="http://schemas.microsoft.com/office/drawing/2014/main" id="{7FEABF40-E7F3-44AB-B346-356E3B6E5806}"/>
              </a:ext>
            </a:extLst>
          </p:cNvPr>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tLang="en-US" dirty="0">
                <a:ea typeface="ＭＳ Ｐゴシック" panose="020B0600070205080204" pitchFamily="34" charset="-128"/>
              </a:rPr>
              <a:t>We have looked at  characteristics of the dyad and how the “match” may influence this relationship.  It is very important for us to think about the match when we think about dyadic strategies to implement for supporting </a:t>
            </a:r>
          </a:p>
          <a:p>
            <a:r>
              <a:rPr lang="en-US" altLang="en-US" dirty="0">
                <a:ea typeface="ＭＳ Ｐゴシック" panose="020B0600070205080204" pitchFamily="34" charset="-128"/>
              </a:rPr>
              <a:t>Competence</a:t>
            </a:r>
          </a:p>
          <a:p>
            <a:r>
              <a:rPr lang="en-US" altLang="en-US" dirty="0">
                <a:ea typeface="ＭＳ Ｐゴシック" panose="020B0600070205080204" pitchFamily="34" charset="-128"/>
              </a:rPr>
              <a:t>Confidence</a:t>
            </a:r>
          </a:p>
          <a:p>
            <a:r>
              <a:rPr lang="en-US" altLang="en-US" dirty="0">
                <a:ea typeface="ＭＳ Ｐゴシック" panose="020B0600070205080204" pitchFamily="34" charset="-128"/>
              </a:rPr>
              <a:t>And Mutual enjoyment</a:t>
            </a:r>
          </a:p>
        </p:txBody>
      </p:sp>
      <p:sp>
        <p:nvSpPr>
          <p:cNvPr id="54276" name="Slide Number Placeholder 3">
            <a:extLst>
              <a:ext uri="{FF2B5EF4-FFF2-40B4-BE49-F238E27FC236}">
                <a16:creationId xmlns:a16="http://schemas.microsoft.com/office/drawing/2014/main" id="{C63D169A-0C6A-4967-8456-505E23AF8210}"/>
              </a:ext>
            </a:extLst>
          </p:cNvPr>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6A119E02-443E-4852-8D66-880A5B389904}" type="slidenum">
              <a:rPr lang="en-US" altLang="en-US" smtClean="0"/>
              <a:pPr/>
              <a:t>124</a:t>
            </a:fld>
            <a:endParaRPr lang="en-US" altLang="en-US"/>
          </a:p>
        </p:txBody>
      </p:sp>
    </p:spTree>
    <p:extLst>
      <p:ext uri="{BB962C8B-B14F-4D97-AF65-F5344CB8AC3E}">
        <p14:creationId xmlns:p14="http://schemas.microsoft.com/office/powerpoint/2010/main" val="3523206236"/>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PIWI W.1</a:t>
            </a:r>
          </a:p>
        </p:txBody>
      </p:sp>
      <p:sp>
        <p:nvSpPr>
          <p:cNvPr id="4" name="Slide Number Placeholder 3"/>
          <p:cNvSpPr>
            <a:spLocks noGrp="1"/>
          </p:cNvSpPr>
          <p:nvPr>
            <p:ph type="sldNum" sz="quarter" idx="10"/>
          </p:nvPr>
        </p:nvSpPr>
        <p:spPr/>
        <p:txBody>
          <a:bodyPr/>
          <a:lstStyle/>
          <a:p>
            <a:fld id="{82DE8ADA-7EFC-486C-978B-C830CC23F4BF}" type="slidenum">
              <a:rPr lang="en-US" smtClean="0"/>
              <a:t>125</a:t>
            </a:fld>
            <a:endParaRPr lang="en-US"/>
          </a:p>
        </p:txBody>
      </p:sp>
    </p:spTree>
    <p:extLst>
      <p:ext uri="{BB962C8B-B14F-4D97-AF65-F5344CB8AC3E}">
        <p14:creationId xmlns:p14="http://schemas.microsoft.com/office/powerpoint/2010/main" val="2821532947"/>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a:extLst>
              <a:ext uri="{FF2B5EF4-FFF2-40B4-BE49-F238E27FC236}">
                <a16:creationId xmlns:a16="http://schemas.microsoft.com/office/drawing/2014/main" id="{868305FB-9BF3-418E-A735-12318636DBC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52227" name="Notes Placeholder 2">
            <a:extLst>
              <a:ext uri="{FF2B5EF4-FFF2-40B4-BE49-F238E27FC236}">
                <a16:creationId xmlns:a16="http://schemas.microsoft.com/office/drawing/2014/main" id="{AD94C52E-F239-45AB-B967-26D170BED2F5}"/>
              </a:ext>
            </a:extLst>
          </p:cNvPr>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tLang="en-US" dirty="0">
                <a:ea typeface="ＭＳ Ｐゴシック" panose="020B0600070205080204" pitchFamily="34" charset="-128"/>
              </a:rPr>
              <a:t>Please look carefully at the slide and try to identify what this parent is doing to support the dyadic interaction.</a:t>
            </a:r>
          </a:p>
          <a:p>
            <a:r>
              <a:rPr lang="en-US" altLang="en-US" dirty="0">
                <a:ea typeface="ＭＳ Ｐゴシック" panose="020B0600070205080204" pitchFamily="34" charset="-128"/>
              </a:rPr>
              <a:t>Activity:  Discuss characteristics you would see when observing responsive, supportive parent child interactions. This slide</a:t>
            </a:r>
            <a:r>
              <a:rPr lang="en-US" altLang="en-US" b="1" dirty="0">
                <a:ea typeface="ＭＳ Ｐゴシック" panose="020B0600070205080204" pitchFamily="34" charset="-128"/>
              </a:rPr>
              <a:t> </a:t>
            </a:r>
            <a:r>
              <a:rPr lang="en-US" altLang="en-US" dirty="0">
                <a:ea typeface="ＭＳ Ｐゴシック" panose="020B0600070205080204" pitchFamily="34" charset="-128"/>
              </a:rPr>
              <a:t>summarizes 5 things that adults typically and very naturally do as they interact with young children in a way that helps to create a match with the child's personality, temperament, interests and needs, and thereby supporting the child's social emotional development and learning.</a:t>
            </a:r>
          </a:p>
        </p:txBody>
      </p:sp>
      <p:sp>
        <p:nvSpPr>
          <p:cNvPr id="52228" name="Slide Number Placeholder 3">
            <a:extLst>
              <a:ext uri="{FF2B5EF4-FFF2-40B4-BE49-F238E27FC236}">
                <a16:creationId xmlns:a16="http://schemas.microsoft.com/office/drawing/2014/main" id="{0E0565CE-0C78-4086-B116-4D584B28BFE7}"/>
              </a:ext>
            </a:extLst>
          </p:cNvPr>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76F75DEC-DD12-40EE-8D3C-688562C21764}" type="slidenum">
              <a:rPr lang="en-US" altLang="en-US" smtClean="0"/>
              <a:pPr/>
              <a:t>126</a:t>
            </a:fld>
            <a:endParaRPr lang="en-US" altLang="en-US"/>
          </a:p>
        </p:txBody>
      </p:sp>
    </p:spTree>
    <p:extLst>
      <p:ext uri="{BB962C8B-B14F-4D97-AF65-F5344CB8AC3E}">
        <p14:creationId xmlns:p14="http://schemas.microsoft.com/office/powerpoint/2010/main" val="2789682937"/>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txBox="1">
            <a:spLocks noGrp="1"/>
          </p:cNvSpPr>
          <p:nvPr>
            <p:ph type="sldNum" sz="quarter" idx="5"/>
          </p:nvPr>
        </p:nvSpPr>
        <p:spPr>
          <a:ln/>
        </p:spPr>
        <p:txBody>
          <a:bodyPr lIns="0" tIns="0" rIns="0" bIns="0" anchor="b">
            <a:noAutofit/>
          </a:bodyPr>
          <a:lstStyle/>
          <a:p>
            <a:pPr lvl="0"/>
            <a:fld id="{CCE02123-2635-4112-A00C-0A729B33A33C}" type="slidenum">
              <a:t>127</a:t>
            </a:fld>
            <a:endParaRPr lang="en-US"/>
          </a:p>
        </p:txBody>
      </p:sp>
      <p:sp>
        <p:nvSpPr>
          <p:cNvPr id="2" name="Slide Image Placeholder 1"/>
          <p:cNvSpPr>
            <a:spLocks noGrp="1" noRot="1" noChangeAspect="1" noResize="1"/>
          </p:cNvSpPr>
          <p:nvPr>
            <p:ph type="sldImg"/>
          </p:nvPr>
        </p:nvSpPr>
        <p:spPr>
          <a:xfrm>
            <a:off x="533400" y="763588"/>
            <a:ext cx="6705600" cy="3771900"/>
          </a:xfrm>
          <a:solidFill>
            <a:schemeClr val="accent1"/>
          </a:solidFill>
          <a:ln w="25400">
            <a:solidFill>
              <a:schemeClr val="accent1">
                <a:shade val="50000"/>
              </a:schemeClr>
            </a:solidFill>
            <a:prstDash val="solid"/>
          </a:ln>
        </p:spPr>
      </p:sp>
      <p:sp>
        <p:nvSpPr>
          <p:cNvPr id="3" name="Notes Placeholder 2"/>
          <p:cNvSpPr txBox="1">
            <a:spLocks noGrp="1"/>
          </p:cNvSpPr>
          <p:nvPr>
            <p:ph type="body" sz="quarter" idx="1"/>
          </p:nvPr>
        </p:nvSpPr>
        <p:spPr/>
        <p:txBody>
          <a:bodyPr>
            <a:spAutoFit/>
          </a:bodyPr>
          <a:lstStyle/>
          <a:p>
            <a:r>
              <a:rPr lang="en-US" dirty="0"/>
              <a:t>Ask open ended questions.</a:t>
            </a:r>
          </a:p>
          <a:p>
            <a:r>
              <a:rPr lang="en-US" dirty="0"/>
              <a:t>“How do you think your child will engage with…..”</a:t>
            </a:r>
          </a:p>
          <a:p>
            <a:r>
              <a:rPr lang="en-US" dirty="0"/>
              <a:t>“How will your child get your attention”?</a:t>
            </a:r>
          </a:p>
        </p:txBody>
      </p:sp>
    </p:spTree>
    <p:extLst>
      <p:ext uri="{BB962C8B-B14F-4D97-AF65-F5344CB8AC3E}">
        <p14:creationId xmlns:p14="http://schemas.microsoft.com/office/powerpoint/2010/main" val="191535557"/>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a:extLst>
              <a:ext uri="{FF2B5EF4-FFF2-40B4-BE49-F238E27FC236}">
                <a16:creationId xmlns:a16="http://schemas.microsoft.com/office/drawing/2014/main" id="{030AC68C-7327-4D8A-9C39-DDA9CD5FD99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47107" name="Notes Placeholder 2">
            <a:extLst>
              <a:ext uri="{FF2B5EF4-FFF2-40B4-BE49-F238E27FC236}">
                <a16:creationId xmlns:a16="http://schemas.microsoft.com/office/drawing/2014/main" id="{E3A5E1FF-CEE3-47DE-B5AE-A4FCE0307826}"/>
              </a:ext>
            </a:extLst>
          </p:cNvPr>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ea typeface="ＭＳ Ｐゴシック" panose="020B0600070205080204" pitchFamily="34" charset="-128"/>
              </a:rPr>
              <a:t> Every communicative behavior can be described by the “form” and “function” of the communication. Review distinctions between form and function from definitions on the slide: </a:t>
            </a:r>
          </a:p>
          <a:p>
            <a:r>
              <a:rPr lang="en-US" altLang="en-US" dirty="0">
                <a:ea typeface="ＭＳ Ｐゴシック" panose="020B0600070205080204" pitchFamily="34" charset="-128"/>
              </a:rPr>
              <a:t> </a:t>
            </a:r>
          </a:p>
          <a:p>
            <a:r>
              <a:rPr lang="en-US" altLang="en-US" dirty="0">
                <a:ea typeface="ＭＳ Ｐゴシック" panose="020B0600070205080204" pitchFamily="34" charset="-128"/>
              </a:rPr>
              <a:t>a. Form: The behavior used to communicate b. Function: The reason or purpose for the communicative behavior. c. Invite the group to spend some time thinking about forms of communications observable in early childhood</a:t>
            </a:r>
          </a:p>
        </p:txBody>
      </p:sp>
      <p:sp>
        <p:nvSpPr>
          <p:cNvPr id="47108" name="Slide Number Placeholder 3">
            <a:extLst>
              <a:ext uri="{FF2B5EF4-FFF2-40B4-BE49-F238E27FC236}">
                <a16:creationId xmlns:a16="http://schemas.microsoft.com/office/drawing/2014/main" id="{563B0975-7BA0-4FDB-BBB6-068362987AEA}"/>
              </a:ext>
            </a:extLst>
          </p:cNvPr>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3D408204-F5E9-49E6-BD05-697CCD535721}" type="slidenum">
              <a:rPr lang="en-US" altLang="en-US" sz="1200">
                <a:latin typeface="Calibri" panose="020F0502020204030204" pitchFamily="34" charset="0"/>
              </a:rPr>
              <a:pPr eaLnBrk="1" hangingPunct="1"/>
              <a:t>128</a:t>
            </a:fld>
            <a:endParaRPr lang="en-US" altLang="en-US" sz="1200">
              <a:latin typeface="Calibri" panose="020F0502020204030204" pitchFamily="34" charset="0"/>
            </a:endParaRPr>
          </a:p>
        </p:txBody>
      </p:sp>
    </p:spTree>
    <p:extLst>
      <p:ext uri="{BB962C8B-B14F-4D97-AF65-F5344CB8AC3E}">
        <p14:creationId xmlns:p14="http://schemas.microsoft.com/office/powerpoint/2010/main" val="1030493693"/>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a:extLst>
              <a:ext uri="{FF2B5EF4-FFF2-40B4-BE49-F238E27FC236}">
                <a16:creationId xmlns:a16="http://schemas.microsoft.com/office/drawing/2014/main" id="{269CD5B1-0E8E-4457-9E70-A8CE4B435E4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57347" name="Notes Placeholder 2">
            <a:extLst>
              <a:ext uri="{FF2B5EF4-FFF2-40B4-BE49-F238E27FC236}">
                <a16:creationId xmlns:a16="http://schemas.microsoft.com/office/drawing/2014/main" id="{BF39945F-7496-4CD4-B947-33106FDBEE87}"/>
              </a:ext>
            </a:extLst>
          </p:cNvPr>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ea typeface="ＭＳ Ｐゴシック" panose="020B0600070205080204" pitchFamily="34" charset="-128"/>
              </a:rPr>
              <a:t>In addition to observing the form of communication and the interpreted function, other dimensions to consider are the intensity, frequency and duration of the communicative behavior. Ask participants for their  definitions of intensity, frequency and duration with participants: </a:t>
            </a:r>
          </a:p>
          <a:p>
            <a:r>
              <a:rPr lang="en-US" altLang="en-US" dirty="0">
                <a:ea typeface="ＭＳ Ｐゴシック" panose="020B0600070205080204" pitchFamily="34" charset="-128"/>
              </a:rPr>
              <a:t> </a:t>
            </a:r>
          </a:p>
          <a:p>
            <a:r>
              <a:rPr lang="en-US" altLang="en-US" dirty="0">
                <a:ea typeface="ＭＳ Ｐゴシック" panose="020B0600070205080204" pitchFamily="34" charset="-128"/>
              </a:rPr>
              <a:t>! Intensity- strength or power of the behavior ! Frequency- how often the behavior occurs ! Duration- how long does the behavior last </a:t>
            </a:r>
          </a:p>
          <a:p>
            <a:r>
              <a:rPr lang="en-US" altLang="en-US" dirty="0">
                <a:ea typeface="ＭＳ Ｐゴシック" panose="020B0600070205080204" pitchFamily="34" charset="-128"/>
              </a:rPr>
              <a:t> </a:t>
            </a:r>
          </a:p>
          <a:p>
            <a:r>
              <a:rPr lang="en-US" altLang="en-US" dirty="0">
                <a:ea typeface="ＭＳ Ｐゴシック" panose="020B0600070205080204" pitchFamily="34" charset="-128"/>
              </a:rPr>
              <a:t>Write definitions on the large paper. </a:t>
            </a:r>
          </a:p>
          <a:p>
            <a:r>
              <a:rPr lang="en-US" altLang="en-US" dirty="0">
                <a:ea typeface="ＭＳ Ｐゴシック" panose="020B0600070205080204" pitchFamily="34" charset="-128"/>
              </a:rPr>
              <a:t> </a:t>
            </a:r>
          </a:p>
          <a:p>
            <a:r>
              <a:rPr lang="en-US" altLang="en-US" dirty="0">
                <a:ea typeface="ＭＳ Ｐゴシック" panose="020B0600070205080204" pitchFamily="34" charset="-128"/>
              </a:rPr>
              <a:t>H. Point out that these dimensions often cue us to take note of behavior that might be typical for the child’s developmental stage – but it is the intensity, frequency, or duration that can make it confusing, worrisome, or challenging to caregivers. </a:t>
            </a:r>
          </a:p>
          <a:p>
            <a:r>
              <a:rPr lang="en-US" altLang="en-US" dirty="0">
                <a:ea typeface="ＭＳ Ｐゴシック" panose="020B0600070205080204" pitchFamily="34" charset="-128"/>
              </a:rPr>
              <a:t> </a:t>
            </a:r>
          </a:p>
          <a:p>
            <a:r>
              <a:rPr lang="en-US" altLang="en-US" dirty="0">
                <a:ea typeface="ＭＳ Ｐゴシック" panose="020B0600070205080204" pitchFamily="34" charset="-128"/>
              </a:rPr>
              <a:t>Examples:  </a:t>
            </a:r>
          </a:p>
          <a:p>
            <a:r>
              <a:rPr lang="en-US" altLang="en-US" dirty="0">
                <a:ea typeface="ＭＳ Ｐゴシック" panose="020B0600070205080204" pitchFamily="34" charset="-128"/>
              </a:rPr>
              <a:t> </a:t>
            </a:r>
          </a:p>
          <a:p>
            <a:r>
              <a:rPr lang="en-US" altLang="en-US" dirty="0">
                <a:ea typeface="ＭＳ Ｐゴシック" panose="020B0600070205080204" pitchFamily="34" charset="-128"/>
              </a:rPr>
              <a:t>! A 3-year-old refusing lunch one day would be looked at differently than if that child refused lunch several days in a row (frequency).  ! A 4-month-old who usually cries each morning for a period of 5 minutes before falling asleep, cries for an hour and does not settle to sleep (duration). ! A 2-year-old throws herself down on the floor when she sees a child holding a toy that she wants, but then jumps to her feet screaming, runs to the child with the toy and smacks the child (intensity) </a:t>
            </a:r>
          </a:p>
          <a:p>
            <a:r>
              <a:rPr lang="en-US" altLang="en-US" dirty="0">
                <a:ea typeface="ＭＳ Ｐゴシック" panose="020B0600070205080204" pitchFamily="34" charset="-128"/>
              </a:rPr>
              <a:t> </a:t>
            </a:r>
          </a:p>
        </p:txBody>
      </p:sp>
      <p:sp>
        <p:nvSpPr>
          <p:cNvPr id="57348" name="Slide Number Placeholder 3">
            <a:extLst>
              <a:ext uri="{FF2B5EF4-FFF2-40B4-BE49-F238E27FC236}">
                <a16:creationId xmlns:a16="http://schemas.microsoft.com/office/drawing/2014/main" id="{38D94086-5C4B-41BB-ADAC-1A02F7E8928E}"/>
              </a:ext>
            </a:extLst>
          </p:cNvPr>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3710802D-9B96-4966-8A08-EBD9FF6E0A71}" type="slidenum">
              <a:rPr lang="en-US" altLang="en-US" sz="1200">
                <a:latin typeface="Calibri" panose="020F0502020204030204" pitchFamily="34" charset="0"/>
              </a:rPr>
              <a:pPr eaLnBrk="1" hangingPunct="1"/>
              <a:t>129</a:t>
            </a:fld>
            <a:endParaRPr lang="en-US" altLang="en-US" sz="1200">
              <a:latin typeface="Calibri" panose="020F0502020204030204" pitchFamily="34" charset="0"/>
            </a:endParaRPr>
          </a:p>
        </p:txBody>
      </p:sp>
    </p:spTree>
    <p:extLst>
      <p:ext uri="{BB962C8B-B14F-4D97-AF65-F5344CB8AC3E}">
        <p14:creationId xmlns:p14="http://schemas.microsoft.com/office/powerpoint/2010/main" val="3549307118"/>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Think back to when you first started learning about child development. That was a lot of information to learn and understand! But, the more opportunities you had to observe children and the more you saw development in “action” - the easier it probably was for you to understand, interpret and support development! </a:t>
            </a:r>
          </a:p>
        </p:txBody>
      </p:sp>
      <p:sp>
        <p:nvSpPr>
          <p:cNvPr id="4" name="Slide Number Placeholder 3"/>
          <p:cNvSpPr>
            <a:spLocks noGrp="1"/>
          </p:cNvSpPr>
          <p:nvPr>
            <p:ph type="sldNum" sz="quarter" idx="10"/>
          </p:nvPr>
        </p:nvSpPr>
        <p:spPr/>
        <p:txBody>
          <a:bodyPr/>
          <a:lstStyle/>
          <a:p>
            <a:fld id="{9401E1C7-BE42-4D55-8547-527374F3CE23}" type="slidenum">
              <a:rPr lang="en-US" smtClean="0"/>
              <a:t>131</a:t>
            </a:fld>
            <a:endParaRPr lang="en-US"/>
          </a:p>
        </p:txBody>
      </p:sp>
    </p:spTree>
    <p:extLst>
      <p:ext uri="{BB962C8B-B14F-4D97-AF65-F5344CB8AC3E}">
        <p14:creationId xmlns:p14="http://schemas.microsoft.com/office/powerpoint/2010/main" val="3796468454"/>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PIWI</a:t>
            </a:r>
            <a:r>
              <a:rPr lang="en-US" baseline="0" dirty="0"/>
              <a:t> Handout 8</a:t>
            </a:r>
            <a:endParaRPr lang="en-US" dirty="0"/>
          </a:p>
        </p:txBody>
      </p:sp>
      <p:sp>
        <p:nvSpPr>
          <p:cNvPr id="4" name="Slide Number Placeholder 3"/>
          <p:cNvSpPr>
            <a:spLocks noGrp="1"/>
          </p:cNvSpPr>
          <p:nvPr>
            <p:ph type="sldNum" sz="quarter" idx="10"/>
          </p:nvPr>
        </p:nvSpPr>
        <p:spPr/>
        <p:txBody>
          <a:bodyPr/>
          <a:lstStyle/>
          <a:p>
            <a:fld id="{9401E1C7-BE42-4D55-8547-527374F3CE23}" type="slidenum">
              <a:rPr lang="en-US" smtClean="0"/>
              <a:t>132</a:t>
            </a:fld>
            <a:endParaRPr lang="en-US"/>
          </a:p>
        </p:txBody>
      </p:sp>
    </p:spTree>
    <p:extLst>
      <p:ext uri="{BB962C8B-B14F-4D97-AF65-F5344CB8AC3E}">
        <p14:creationId xmlns:p14="http://schemas.microsoft.com/office/powerpoint/2010/main" val="1390541293"/>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we engage the parent</a:t>
            </a:r>
            <a:r>
              <a:rPr lang="en-US" baseline="0" dirty="0"/>
              <a:t> as observers, it is from the perspective of the child. </a:t>
            </a:r>
          </a:p>
          <a:p>
            <a:r>
              <a:rPr lang="en-US" baseline="0" dirty="0"/>
              <a:t>“How I ….”  is a topic that helps parent organize their observation.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Developmental Observation Topics (DOT) can be linked to IFSP &amp; IEP goals </a:t>
            </a:r>
          </a:p>
        </p:txBody>
      </p:sp>
      <p:sp>
        <p:nvSpPr>
          <p:cNvPr id="4" name="Slide Number Placeholder 3"/>
          <p:cNvSpPr>
            <a:spLocks noGrp="1"/>
          </p:cNvSpPr>
          <p:nvPr>
            <p:ph type="sldNum" sz="quarter" idx="10"/>
          </p:nvPr>
        </p:nvSpPr>
        <p:spPr/>
        <p:txBody>
          <a:bodyPr/>
          <a:lstStyle/>
          <a:p>
            <a:fld id="{9401E1C7-BE42-4D55-8547-527374F3CE23}" type="slidenum">
              <a:rPr lang="en-US" smtClean="0"/>
              <a:t>133</a:t>
            </a:fld>
            <a:endParaRPr lang="en-US"/>
          </a:p>
        </p:txBody>
      </p:sp>
    </p:spTree>
    <p:extLst>
      <p:ext uri="{BB962C8B-B14F-4D97-AF65-F5344CB8AC3E}">
        <p14:creationId xmlns:p14="http://schemas.microsoft.com/office/powerpoint/2010/main" val="41894221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a:extLst>
              <a:ext uri="{FF2B5EF4-FFF2-40B4-BE49-F238E27FC236}">
                <a16:creationId xmlns:a16="http://schemas.microsoft.com/office/drawing/2014/main" id="{DE91C4CE-2E93-44A7-8966-0C6DB7A3623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87043" name="Rectangle 3">
            <a:extLst>
              <a:ext uri="{FF2B5EF4-FFF2-40B4-BE49-F238E27FC236}">
                <a16:creationId xmlns:a16="http://schemas.microsoft.com/office/drawing/2014/main" id="{B73CD4DE-64AD-439F-BBCB-6D9697AC8056}"/>
              </a:ext>
            </a:extLst>
          </p:cNvPr>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Acknowledge multi - disciplinary audience</a:t>
            </a:r>
          </a:p>
          <a:p>
            <a:r>
              <a:rPr lang="en-US" altLang="en-US" dirty="0"/>
              <a:t>An effective working team listens to and values others.</a:t>
            </a:r>
          </a:p>
          <a:p>
            <a:r>
              <a:rPr lang="en-US" altLang="en-US" dirty="0"/>
              <a:t>Equal pieces of the pie.</a:t>
            </a:r>
          </a:p>
        </p:txBody>
      </p:sp>
    </p:spTree>
    <p:extLst>
      <p:ext uri="{BB962C8B-B14F-4D97-AF65-F5344CB8AC3E}">
        <p14:creationId xmlns:p14="http://schemas.microsoft.com/office/powerpoint/2010/main" val="1280585488"/>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Center on the Social and Emotional Foundations for Early Learning (CSEFEL) has developed an evidence-based, user-friendly parent training series of six sessions to help professionals working with parents promote positive and effective parenting behaviors, which will in turn promote children’s social and emotional development and address the challenging behavior and mental health needs of children.</a:t>
            </a:r>
          </a:p>
          <a:p>
            <a:endParaRPr lang="en-US" dirty="0"/>
          </a:p>
          <a:p>
            <a:r>
              <a:rPr lang="en-US" dirty="0"/>
              <a:t>The training materials provide information for families on how to promote children’s social and emotional skills, understand their problem behavior, and use positive approaches to help children learn appropriate behavior. The trainings are designed to give parents general information on key strategies that may be used with all children. </a:t>
            </a:r>
          </a:p>
        </p:txBody>
      </p:sp>
      <p:sp>
        <p:nvSpPr>
          <p:cNvPr id="4" name="Slide Number Placeholder 3"/>
          <p:cNvSpPr>
            <a:spLocks noGrp="1"/>
          </p:cNvSpPr>
          <p:nvPr>
            <p:ph type="sldNum" sz="quarter" idx="10"/>
          </p:nvPr>
        </p:nvSpPr>
        <p:spPr/>
        <p:txBody>
          <a:bodyPr/>
          <a:lstStyle/>
          <a:p>
            <a:fld id="{82DE8ADA-7EFC-486C-978B-C830CC23F4BF}" type="slidenum">
              <a:rPr lang="en-US" smtClean="0"/>
              <a:t>134</a:t>
            </a:fld>
            <a:endParaRPr lang="en-US"/>
          </a:p>
        </p:txBody>
      </p:sp>
    </p:spTree>
    <p:extLst>
      <p:ext uri="{BB962C8B-B14F-4D97-AF65-F5344CB8AC3E}">
        <p14:creationId xmlns:p14="http://schemas.microsoft.com/office/powerpoint/2010/main" val="435122654"/>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a:extLst>
              <a:ext uri="{FF2B5EF4-FFF2-40B4-BE49-F238E27FC236}">
                <a16:creationId xmlns:a16="http://schemas.microsoft.com/office/drawing/2014/main" id="{3A444F1B-C801-47AB-B6FB-8D85CA5F67AE}"/>
              </a:ext>
            </a:extLst>
          </p:cNvPr>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881063"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defTabSz="881063"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defTabSz="881063"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defTabSz="881063"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defTabSz="881063"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88106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88106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88106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88106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fld id="{08DAD12A-8D27-423F-BF5E-C6F4C0F6CB5A}" type="slidenum">
              <a:rPr lang="en-US" altLang="en-US"/>
              <a:pPr eaLnBrk="1" hangingPunct="1"/>
              <a:t>135</a:t>
            </a:fld>
            <a:endParaRPr lang="en-US" altLang="en-US"/>
          </a:p>
        </p:txBody>
      </p:sp>
      <p:sp>
        <p:nvSpPr>
          <p:cNvPr id="26627" name="Rectangle 2">
            <a:extLst>
              <a:ext uri="{FF2B5EF4-FFF2-40B4-BE49-F238E27FC236}">
                <a16:creationId xmlns:a16="http://schemas.microsoft.com/office/drawing/2014/main" id="{B75205D8-9652-48A4-BC2E-7A088377622B}"/>
              </a:ext>
            </a:extLst>
          </p:cNvPr>
          <p:cNvSpPr>
            <a:spLocks noGrp="1" noRot="1" noChangeAspect="1" noChangeArrowheads="1" noTextEdit="1"/>
          </p:cNvSpPr>
          <p:nvPr>
            <p:ph type="sldImg"/>
          </p:nvPr>
        </p:nvSpPr>
        <p:spPr>
          <a:ln/>
        </p:spPr>
      </p:sp>
      <p:sp>
        <p:nvSpPr>
          <p:cNvPr id="26628" name="Rectangle 3">
            <a:extLst>
              <a:ext uri="{FF2B5EF4-FFF2-40B4-BE49-F238E27FC236}">
                <a16:creationId xmlns:a16="http://schemas.microsoft.com/office/drawing/2014/main" id="{8DA630EE-BDAA-4C42-9C73-E42EE77EAD44}"/>
              </a:ext>
            </a:extLst>
          </p:cNvPr>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rPr>
              <a:t>Example of parent activity</a:t>
            </a:r>
          </a:p>
          <a:p>
            <a:pPr eaLnBrk="1" hangingPunct="1"/>
            <a:r>
              <a:rPr lang="en-US" altLang="en-US" dirty="0">
                <a:latin typeface="Arial" panose="020B0604020202020204" pitchFamily="34" charset="0"/>
              </a:rPr>
              <a:t>Small group activity “What about you?”</a:t>
            </a:r>
          </a:p>
          <a:p>
            <a:pPr eaLnBrk="1" hangingPunct="1"/>
            <a:r>
              <a:rPr lang="en-US" altLang="en-US" dirty="0">
                <a:latin typeface="Arial" panose="020B0604020202020204" pitchFamily="34" charset="0"/>
              </a:rPr>
              <a:t>Report back to group</a:t>
            </a:r>
          </a:p>
        </p:txBody>
      </p:sp>
    </p:spTree>
    <p:extLst>
      <p:ext uri="{BB962C8B-B14F-4D97-AF65-F5344CB8AC3E}">
        <p14:creationId xmlns:p14="http://schemas.microsoft.com/office/powerpoint/2010/main" val="2132188860"/>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a:extLst>
              <a:ext uri="{FF2B5EF4-FFF2-40B4-BE49-F238E27FC236}">
                <a16:creationId xmlns:a16="http://schemas.microsoft.com/office/drawing/2014/main" id="{766DF331-C1EA-417A-8E9E-82310A81C63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68611" name="Notes Placeholder 2">
            <a:extLst>
              <a:ext uri="{FF2B5EF4-FFF2-40B4-BE49-F238E27FC236}">
                <a16:creationId xmlns:a16="http://schemas.microsoft.com/office/drawing/2014/main" id="{00148D1A-71A4-40CE-8FFA-59A1E9249812}"/>
              </a:ext>
            </a:extLst>
          </p:cNvPr>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dirty="0">
                <a:ea typeface="ＭＳ Ｐゴシック" panose="020B0600070205080204" pitchFamily="34" charset="-128"/>
              </a:rPr>
              <a:t>Parent communication</a:t>
            </a:r>
          </a:p>
        </p:txBody>
      </p:sp>
      <p:sp>
        <p:nvSpPr>
          <p:cNvPr id="68612" name="Slide Number Placeholder 3">
            <a:extLst>
              <a:ext uri="{FF2B5EF4-FFF2-40B4-BE49-F238E27FC236}">
                <a16:creationId xmlns:a16="http://schemas.microsoft.com/office/drawing/2014/main" id="{6FAA0DE2-9A8E-47F1-B13C-40167796DA80}"/>
              </a:ext>
            </a:extLst>
          </p:cNvPr>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fld id="{054E4AE9-D595-4416-BD2A-73DE5BF78F30}" type="slidenum">
              <a:rPr lang="en-US" altLang="en-US"/>
              <a:pPr/>
              <a:t>136</a:t>
            </a:fld>
            <a:endParaRPr lang="en-US" altLang="en-US"/>
          </a:p>
        </p:txBody>
      </p:sp>
    </p:spTree>
    <p:extLst>
      <p:ext uri="{BB962C8B-B14F-4D97-AF65-F5344CB8AC3E}">
        <p14:creationId xmlns:p14="http://schemas.microsoft.com/office/powerpoint/2010/main" val="514996317"/>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a:extLst>
              <a:ext uri="{FF2B5EF4-FFF2-40B4-BE49-F238E27FC236}">
                <a16:creationId xmlns:a16="http://schemas.microsoft.com/office/drawing/2014/main" id="{197C938D-55E4-44AA-B055-6CD548BF971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97283" name="Rectangle 3">
            <a:extLst>
              <a:ext uri="{FF2B5EF4-FFF2-40B4-BE49-F238E27FC236}">
                <a16:creationId xmlns:a16="http://schemas.microsoft.com/office/drawing/2014/main" id="{F8D6B787-36FD-4FD0-AB0E-EB3B6761AEB9}"/>
              </a:ext>
            </a:extLst>
          </p:cNvPr>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Tree>
    <p:extLst>
      <p:ext uri="{BB962C8B-B14F-4D97-AF65-F5344CB8AC3E}">
        <p14:creationId xmlns:p14="http://schemas.microsoft.com/office/powerpoint/2010/main" val="174583537"/>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Activity that can also be done during a home visit</a:t>
            </a:r>
          </a:p>
        </p:txBody>
      </p:sp>
      <p:sp>
        <p:nvSpPr>
          <p:cNvPr id="4" name="Slide Number Placeholder 3"/>
          <p:cNvSpPr>
            <a:spLocks noGrp="1"/>
          </p:cNvSpPr>
          <p:nvPr>
            <p:ph type="sldNum" sz="quarter" idx="10"/>
          </p:nvPr>
        </p:nvSpPr>
        <p:spPr/>
        <p:txBody>
          <a:bodyPr/>
          <a:lstStyle/>
          <a:p>
            <a:fld id="{82DE8ADA-7EFC-486C-978B-C830CC23F4BF}" type="slidenum">
              <a:rPr lang="en-US" smtClean="0"/>
              <a:t>138</a:t>
            </a:fld>
            <a:endParaRPr lang="en-US"/>
          </a:p>
        </p:txBody>
      </p:sp>
    </p:spTree>
    <p:extLst>
      <p:ext uri="{BB962C8B-B14F-4D97-AF65-F5344CB8AC3E}">
        <p14:creationId xmlns:p14="http://schemas.microsoft.com/office/powerpoint/2010/main" val="1631940110"/>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Visual schedules can also be useful for families. This slide illustrates a visual schedule that might be used by the family to help their child with the getting ready for school routine. The pictures used in this schedule are available in the Teaching Tools for Young Children product on www.challengingbehavior.org</a:t>
            </a:r>
          </a:p>
        </p:txBody>
      </p:sp>
      <p:sp>
        <p:nvSpPr>
          <p:cNvPr id="4" name="Slide Number Placeholder 3"/>
          <p:cNvSpPr>
            <a:spLocks noGrp="1"/>
          </p:cNvSpPr>
          <p:nvPr>
            <p:ph type="sldNum" sz="quarter" idx="10"/>
          </p:nvPr>
        </p:nvSpPr>
        <p:spPr/>
        <p:txBody>
          <a:bodyPr/>
          <a:lstStyle/>
          <a:p>
            <a:fld id="{82DE8ADA-7EFC-486C-978B-C830CC23F4BF}" type="slidenum">
              <a:rPr lang="en-US" smtClean="0"/>
              <a:t>139</a:t>
            </a:fld>
            <a:endParaRPr lang="en-US"/>
          </a:p>
        </p:txBody>
      </p:sp>
    </p:spTree>
    <p:extLst>
      <p:ext uri="{BB962C8B-B14F-4D97-AF65-F5344CB8AC3E}">
        <p14:creationId xmlns:p14="http://schemas.microsoft.com/office/powerpoint/2010/main" val="3868888903"/>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a:extLst>
              <a:ext uri="{FF2B5EF4-FFF2-40B4-BE49-F238E27FC236}">
                <a16:creationId xmlns:a16="http://schemas.microsoft.com/office/drawing/2014/main" id="{960D7AD6-ABEC-4706-83FE-441BEE7D910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95235" name="Rectangle 3">
            <a:extLst>
              <a:ext uri="{FF2B5EF4-FFF2-40B4-BE49-F238E27FC236}">
                <a16:creationId xmlns:a16="http://schemas.microsoft.com/office/drawing/2014/main" id="{35EFCA68-6339-40D0-9EAD-DC7BDEEC1229}"/>
              </a:ext>
            </a:extLst>
          </p:cNvPr>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Tree>
    <p:extLst>
      <p:ext uri="{BB962C8B-B14F-4D97-AF65-F5344CB8AC3E}">
        <p14:creationId xmlns:p14="http://schemas.microsoft.com/office/powerpoint/2010/main" val="188521458"/>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a:extLst>
              <a:ext uri="{FF2B5EF4-FFF2-40B4-BE49-F238E27FC236}">
                <a16:creationId xmlns:a16="http://schemas.microsoft.com/office/drawing/2014/main" id="{94E330DF-E6DD-4941-8EB4-4D108735394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96259" name="Rectangle 3">
            <a:extLst>
              <a:ext uri="{FF2B5EF4-FFF2-40B4-BE49-F238E27FC236}">
                <a16:creationId xmlns:a16="http://schemas.microsoft.com/office/drawing/2014/main" id="{76B65953-EB12-41E0-8D24-83A1D8BA4444}"/>
              </a:ext>
            </a:extLst>
          </p:cNvPr>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Handout Family Routine Guide activity page</a:t>
            </a:r>
          </a:p>
        </p:txBody>
      </p:sp>
    </p:spTree>
    <p:extLst>
      <p:ext uri="{BB962C8B-B14F-4D97-AF65-F5344CB8AC3E}">
        <p14:creationId xmlns:p14="http://schemas.microsoft.com/office/powerpoint/2010/main" val="3066632256"/>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Recap some of the strategies observed in the video, emphasizing the power of play in building positive relationships (e.g., talk to children about things they do at home or in other settings during play, actively engage in children’s play, participate as a play partner, sit at children’s level, joke and laugh with children, spend time with children doing what they love to do).</a:t>
            </a:r>
          </a:p>
          <a:p>
            <a:r>
              <a:rPr lang="en-US" dirty="0"/>
              <a:t>Discuss that research supports the importance of providing a high ratio of positive and encouraging statements to those that might be corrective or perceived as negative. Research supports that the ratio should be 5 positive statements for every 1 negative. When teachers are more mindful of the need to increase the number of positive statements the emotion</a:t>
            </a:r>
          </a:p>
        </p:txBody>
      </p:sp>
      <p:sp>
        <p:nvSpPr>
          <p:cNvPr id="4" name="Slide Number Placeholder 3"/>
          <p:cNvSpPr>
            <a:spLocks noGrp="1"/>
          </p:cNvSpPr>
          <p:nvPr>
            <p:ph type="sldNum" sz="quarter" idx="10"/>
          </p:nvPr>
        </p:nvSpPr>
        <p:spPr/>
        <p:txBody>
          <a:bodyPr/>
          <a:lstStyle/>
          <a:p>
            <a:fld id="{82DE8ADA-7EFC-486C-978B-C830CC23F4BF}" type="slidenum">
              <a:rPr lang="en-US" smtClean="0"/>
              <a:t>142</a:t>
            </a:fld>
            <a:endParaRPr lang="en-US"/>
          </a:p>
        </p:txBody>
      </p:sp>
    </p:spTree>
    <p:extLst>
      <p:ext uri="{BB962C8B-B14F-4D97-AF65-F5344CB8AC3E}">
        <p14:creationId xmlns:p14="http://schemas.microsoft.com/office/powerpoint/2010/main" val="139994152"/>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Share these slides to provide examples of positives that are deposits in the relationship with the child. </a:t>
            </a:r>
          </a:p>
        </p:txBody>
      </p:sp>
      <p:sp>
        <p:nvSpPr>
          <p:cNvPr id="4" name="Slide Number Placeholder 3"/>
          <p:cNvSpPr>
            <a:spLocks noGrp="1"/>
          </p:cNvSpPr>
          <p:nvPr>
            <p:ph type="sldNum" sz="quarter" idx="10"/>
          </p:nvPr>
        </p:nvSpPr>
        <p:spPr/>
        <p:txBody>
          <a:bodyPr/>
          <a:lstStyle/>
          <a:p>
            <a:fld id="{82DE8ADA-7EFC-486C-978B-C830CC23F4BF}" type="slidenum">
              <a:rPr lang="en-US" smtClean="0"/>
              <a:t>143</a:t>
            </a:fld>
            <a:endParaRPr lang="en-US"/>
          </a:p>
        </p:txBody>
      </p:sp>
    </p:spTree>
    <p:extLst>
      <p:ext uri="{BB962C8B-B14F-4D97-AF65-F5344CB8AC3E}">
        <p14:creationId xmlns:p14="http://schemas.microsoft.com/office/powerpoint/2010/main" val="32926844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a:extLst>
              <a:ext uri="{FF2B5EF4-FFF2-40B4-BE49-F238E27FC236}">
                <a16:creationId xmlns:a16="http://schemas.microsoft.com/office/drawing/2014/main" id="{6AA35FDE-7A74-416F-B6B1-A2A6C300AA8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88067" name="Rectangle 3">
            <a:extLst>
              <a:ext uri="{FF2B5EF4-FFF2-40B4-BE49-F238E27FC236}">
                <a16:creationId xmlns:a16="http://schemas.microsoft.com/office/drawing/2014/main" id="{47F201DB-B56C-4DEB-8BFF-37E35BE92242}"/>
              </a:ext>
            </a:extLst>
          </p:cNvPr>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We approach this work knowing our preferences and implicit bias.</a:t>
            </a:r>
          </a:p>
          <a:p>
            <a:endParaRPr lang="en-US" altLang="en-US" dirty="0"/>
          </a:p>
          <a:p>
            <a:r>
              <a:rPr lang="en-US" altLang="en-US" dirty="0"/>
              <a:t>Ask audience what this slide means to them</a:t>
            </a:r>
          </a:p>
          <a:p>
            <a:endParaRPr lang="en-US" altLang="en-US" dirty="0"/>
          </a:p>
          <a:p>
            <a:r>
              <a:rPr lang="en-US" altLang="en-US" dirty="0"/>
              <a:t>What does this slide mean when working with children, families and peers and administration.</a:t>
            </a:r>
          </a:p>
          <a:p>
            <a:endParaRPr lang="en-US" altLang="en-US" dirty="0"/>
          </a:p>
          <a:p>
            <a:endParaRPr lang="en-US" altLang="en-US" dirty="0"/>
          </a:p>
        </p:txBody>
      </p:sp>
    </p:spTree>
    <p:extLst>
      <p:ext uri="{BB962C8B-B14F-4D97-AF65-F5344CB8AC3E}">
        <p14:creationId xmlns:p14="http://schemas.microsoft.com/office/powerpoint/2010/main" val="862991082"/>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do we build relationships with children? Present the metaphor, adopted from the work of Carolyn Webster-Stratton, of a “piggy bank” to illustrate “making deposits into children’s emotional banks” as a way of building positive relationships (Webster-Stratton, 1999). • Instead of a piggy bank, other metaphors might be a garden (growing) or basket (filling). Ask participants to generate other possible metaphors. We make deposits when we do things to build relationships while we make withdrawals when we engage in behaviors that are detrimental to relationship building.</a:t>
            </a:r>
          </a:p>
          <a:p>
            <a:r>
              <a:rPr lang="en-US" dirty="0"/>
              <a:t>Video 1.1</a:t>
            </a:r>
          </a:p>
          <a:p>
            <a:r>
              <a:rPr lang="en-US" dirty="0"/>
              <a:t>• Recap some of the strategies observed in the video, emphasizing the power of play in building positive relationships (e.g., talk to children about things they do at home or in other settings during play, actively engage in children’s play, participate as a play partner, sit at children’s level, joke and laugh with children, spend time with children doing what they love to do). • Discuss that research supports the importance of providing a high ratio of positive and encouraging statements to those that might be corrective or perceived as negative. Research supports that the ratio should be 5 positive statements for every 1 negative. When teachers are more mindful of the need to increase the number of positive statements the emotional warmth of the classroom shifts to become more positive. </a:t>
            </a:r>
          </a:p>
        </p:txBody>
      </p:sp>
      <p:sp>
        <p:nvSpPr>
          <p:cNvPr id="4" name="Slide Number Placeholder 3"/>
          <p:cNvSpPr>
            <a:spLocks noGrp="1"/>
          </p:cNvSpPr>
          <p:nvPr>
            <p:ph type="sldNum" sz="quarter" idx="10"/>
          </p:nvPr>
        </p:nvSpPr>
        <p:spPr/>
        <p:txBody>
          <a:bodyPr/>
          <a:lstStyle/>
          <a:p>
            <a:fld id="{82DE8ADA-7EFC-486C-978B-C830CC23F4BF}" type="slidenum">
              <a:rPr lang="en-US" smtClean="0"/>
              <a:t>144</a:t>
            </a:fld>
            <a:endParaRPr lang="en-US"/>
          </a:p>
        </p:txBody>
      </p:sp>
    </p:spTree>
    <p:extLst>
      <p:ext uri="{BB962C8B-B14F-4D97-AF65-F5344CB8AC3E}">
        <p14:creationId xmlns:p14="http://schemas.microsoft.com/office/powerpoint/2010/main" val="1180236920"/>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a:extLst>
              <a:ext uri="{FF2B5EF4-FFF2-40B4-BE49-F238E27FC236}">
                <a16:creationId xmlns:a16="http://schemas.microsoft.com/office/drawing/2014/main" id="{BF487A33-48B3-4ED7-B5CF-5596EFB0A510}"/>
              </a:ext>
            </a:extLst>
          </p:cNvPr>
          <p:cNvSpPr>
            <a:spLocks noGrp="1" noRot="1" noChangeAspect="1" noTextEdit="1"/>
          </p:cNvSpPr>
          <p:nvPr>
            <p:ph type="sldImg"/>
          </p:nvPr>
        </p:nvSpPr>
        <p:spPr>
          <a:ln/>
        </p:spPr>
      </p:sp>
      <p:sp>
        <p:nvSpPr>
          <p:cNvPr id="66563" name="Notes Placeholder 2">
            <a:extLst>
              <a:ext uri="{FF2B5EF4-FFF2-40B4-BE49-F238E27FC236}">
                <a16:creationId xmlns:a16="http://schemas.microsoft.com/office/drawing/2014/main" id="{2BEA38DA-82FA-45CA-B72F-3EDF39B24624}"/>
              </a:ext>
            </a:extLst>
          </p:cNvPr>
          <p:cNvSpPr>
            <a:spLocks noGrp="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spcBef>
                <a:spcPct val="0"/>
              </a:spcBef>
            </a:pPr>
            <a:endParaRPr lang="en-US" altLang="en-US">
              <a:latin typeface="Arial" panose="020B0604020202020204" pitchFamily="34" charset="0"/>
            </a:endParaRPr>
          </a:p>
        </p:txBody>
      </p:sp>
      <p:sp>
        <p:nvSpPr>
          <p:cNvPr id="66564" name="Slide Number Placeholder 3">
            <a:extLst>
              <a:ext uri="{FF2B5EF4-FFF2-40B4-BE49-F238E27FC236}">
                <a16:creationId xmlns:a16="http://schemas.microsoft.com/office/drawing/2014/main" id="{CEFF1BAF-491D-40E5-81B5-470C76243549}"/>
              </a:ext>
            </a:extLst>
          </p:cNvPr>
          <p:cNvSpPr>
            <a:spLocks noGrp="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243D2D10-1798-4B2F-9B77-23719ED7BC60}" type="slidenum">
              <a:rPr lang="en-US" altLang="en-US"/>
              <a:pPr>
                <a:spcBef>
                  <a:spcPct val="0"/>
                </a:spcBef>
              </a:pPr>
              <a:t>145</a:t>
            </a:fld>
            <a:endParaRPr lang="en-US" altLang="en-US"/>
          </a:p>
        </p:txBody>
      </p:sp>
      <p:sp>
        <p:nvSpPr>
          <p:cNvPr id="189445" name="Date Placeholder 4">
            <a:extLst>
              <a:ext uri="{FF2B5EF4-FFF2-40B4-BE49-F238E27FC236}">
                <a16:creationId xmlns:a16="http://schemas.microsoft.com/office/drawing/2014/main" id="{E3225BC6-6492-4E22-B358-19EBB24803CD}"/>
              </a:ext>
            </a:extLst>
          </p:cNvPr>
          <p:cNvSpPr>
            <a:spLocks noGrp="1"/>
          </p:cNvSpPr>
          <p:nvPr>
            <p:ph type="dt" sz="quarter" idx="1"/>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anose="020B0604020202020204" pitchFamily="34" charset="0"/>
                <a:ea typeface="MS PGothic" panose="020B0600070205080204" pitchFamily="34" charset="-128"/>
              </a:defRPr>
            </a:lvl1pPr>
            <a:lvl2pPr marL="742950" indent="-285750" eaLnBrk="0" hangingPunct="0">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eaLnBrk="0" hangingPunct="0">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eaLnBrk="0" hangingPunct="0">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eaLnBrk="0" hangingPunct="0">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eaLnBrk="1" hangingPunct="1">
              <a:spcBef>
                <a:spcPct val="0"/>
              </a:spcBef>
              <a:defRPr/>
            </a:pPr>
            <a:r>
              <a:rPr lang="en-US" altLang="en-US"/>
              <a:t>4/15/2010</a:t>
            </a:r>
          </a:p>
        </p:txBody>
      </p:sp>
      <p:sp>
        <p:nvSpPr>
          <p:cNvPr id="189446" name="Header Placeholder 5">
            <a:extLst>
              <a:ext uri="{FF2B5EF4-FFF2-40B4-BE49-F238E27FC236}">
                <a16:creationId xmlns:a16="http://schemas.microsoft.com/office/drawing/2014/main" id="{DE57CAD3-8ED0-4619-8066-8514808770B5}"/>
              </a:ext>
            </a:extLst>
          </p:cNvPr>
          <p:cNvSpPr>
            <a:spLocks noGrp="1"/>
          </p:cNvSpPr>
          <p:nvPr>
            <p:ph type="hdr" sz="quarter"/>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anose="020B0604020202020204" pitchFamily="34" charset="0"/>
                <a:ea typeface="MS PGothic" panose="020B0600070205080204" pitchFamily="34" charset="-128"/>
              </a:defRPr>
            </a:lvl1pPr>
            <a:lvl2pPr marL="742950" indent="-285750" eaLnBrk="0" hangingPunct="0">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eaLnBrk="0" hangingPunct="0">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eaLnBrk="0" hangingPunct="0">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eaLnBrk="0" hangingPunct="0">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eaLnBrk="1" hangingPunct="1">
              <a:spcBef>
                <a:spcPct val="0"/>
              </a:spcBef>
              <a:defRPr/>
            </a:pPr>
            <a:r>
              <a:rPr lang="en-US" altLang="en-US"/>
              <a:t>Preschool: Module 1</a:t>
            </a:r>
          </a:p>
        </p:txBody>
      </p:sp>
    </p:spTree>
    <p:extLst>
      <p:ext uri="{BB962C8B-B14F-4D97-AF65-F5344CB8AC3E}">
        <p14:creationId xmlns:p14="http://schemas.microsoft.com/office/powerpoint/2010/main" val="280200845"/>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7">
            <a:extLst>
              <a:ext uri="{FF2B5EF4-FFF2-40B4-BE49-F238E27FC236}">
                <a16:creationId xmlns:a16="http://schemas.microsoft.com/office/drawing/2014/main" id="{3447F369-B3CE-40AE-BF8C-F5A0881D2239}"/>
              </a:ext>
            </a:extLst>
          </p:cNvPr>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pPr>
            <a:fld id="{760A0EB5-D180-4350-90DE-7BC55AFFDF1A}" type="slidenum">
              <a:rPr lang="en-US" altLang="en-US"/>
              <a:pPr eaLnBrk="1" hangingPunct="1">
                <a:spcBef>
                  <a:spcPct val="0"/>
                </a:spcBef>
              </a:pPr>
              <a:t>146</a:t>
            </a:fld>
            <a:endParaRPr lang="en-US" altLang="en-US"/>
          </a:p>
        </p:txBody>
      </p:sp>
      <p:sp>
        <p:nvSpPr>
          <p:cNvPr id="190467" name="Rectangle 7">
            <a:extLst>
              <a:ext uri="{FF2B5EF4-FFF2-40B4-BE49-F238E27FC236}">
                <a16:creationId xmlns:a16="http://schemas.microsoft.com/office/drawing/2014/main" id="{060B9812-3130-437B-B657-7B6FD7AF23DE}"/>
              </a:ext>
            </a:extLst>
          </p:cNvPr>
          <p:cNvSpPr txBox="1">
            <a:spLocks noGrp="1" noChangeArrowheads="1"/>
          </p:cNvSpPr>
          <p:nvPr/>
        </p:nvSpPr>
        <p:spPr bwMode="auto">
          <a:xfrm>
            <a:off x="4114800" y="9144000"/>
            <a:ext cx="3200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066" tIns="45535" rIns="91066" bIns="45535" anchor="b"/>
          <a:lstStyle>
            <a:lvl1pPr defTabSz="874713" eaLnBrk="0" hangingPunct="0">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defTabSz="874713" eaLnBrk="0" hangingPunct="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874713" eaLnBrk="0" hangingPunct="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874713" eaLnBrk="0" hangingPunct="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874713" eaLnBrk="0" hangingPunct="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8747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8747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8747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8747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pPr>
            <a:fld id="{A74C1F27-AD9E-4DE2-BB5D-1ED7D06DE811}" type="slidenum">
              <a:rPr lang="en-US" altLang="en-US">
                <a:latin typeface="Calibri" panose="020F0502020204030204" pitchFamily="34" charset="0"/>
              </a:rPr>
              <a:pPr algn="r" eaLnBrk="1" hangingPunct="1">
                <a:spcBef>
                  <a:spcPct val="0"/>
                </a:spcBef>
              </a:pPr>
              <a:t>146</a:t>
            </a:fld>
            <a:endParaRPr lang="en-US" altLang="en-US">
              <a:latin typeface="Calibri" panose="020F0502020204030204" pitchFamily="34" charset="0"/>
            </a:endParaRPr>
          </a:p>
        </p:txBody>
      </p:sp>
      <p:sp>
        <p:nvSpPr>
          <p:cNvPr id="190468" name="Rectangle 2">
            <a:extLst>
              <a:ext uri="{FF2B5EF4-FFF2-40B4-BE49-F238E27FC236}">
                <a16:creationId xmlns:a16="http://schemas.microsoft.com/office/drawing/2014/main" id="{5D76DFC0-E7E5-4408-89DD-0C9F7D9A481D}"/>
              </a:ext>
            </a:extLst>
          </p:cNvPr>
          <p:cNvSpPr>
            <a:spLocks noGrp="1" noRot="1" noChangeAspect="1" noChangeArrowheads="1" noTextEdit="1"/>
          </p:cNvSpPr>
          <p:nvPr>
            <p:ph type="sldImg"/>
          </p:nvPr>
        </p:nvSpPr>
        <p:spPr>
          <a:ln/>
        </p:spPr>
      </p:sp>
      <p:sp>
        <p:nvSpPr>
          <p:cNvPr id="190469" name="Rectangle 3">
            <a:extLst>
              <a:ext uri="{FF2B5EF4-FFF2-40B4-BE49-F238E27FC236}">
                <a16:creationId xmlns:a16="http://schemas.microsoft.com/office/drawing/2014/main" id="{1E40D71D-C7DB-46B3-94D2-666CD132B120}"/>
              </a:ext>
            </a:extLst>
          </p:cNvPr>
          <p:cNvSpPr>
            <a:spLocks noGrp="1" noChangeArrowheads="1"/>
          </p:cNvSpPr>
          <p:nvPr>
            <p:ph type="body" idx="1"/>
          </p:nvPr>
        </p:nvSpPr>
        <p:spPr>
          <a:xfrm>
            <a:off x="976313" y="4560888"/>
            <a:ext cx="5362575" cy="4321175"/>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066" tIns="45535" rIns="91066" bIns="45535"/>
          <a:lstStyle/>
          <a:p>
            <a:pPr eaLnBrk="1" hangingPunct="1">
              <a:spcBef>
                <a:spcPct val="0"/>
              </a:spcBef>
            </a:pPr>
            <a:endParaRPr lang="en-US" altLang="en-US">
              <a:latin typeface="Arial" panose="020B0604020202020204" pitchFamily="34" charset="0"/>
            </a:endParaRPr>
          </a:p>
        </p:txBody>
      </p:sp>
      <p:sp>
        <p:nvSpPr>
          <p:cNvPr id="190470" name="Date Placeholder 5">
            <a:extLst>
              <a:ext uri="{FF2B5EF4-FFF2-40B4-BE49-F238E27FC236}">
                <a16:creationId xmlns:a16="http://schemas.microsoft.com/office/drawing/2014/main" id="{17D8A6FB-011D-43B1-8D6D-FC27AA4D3B5A}"/>
              </a:ext>
            </a:extLst>
          </p:cNvPr>
          <p:cNvSpPr>
            <a:spLocks noGrp="1"/>
          </p:cNvSpPr>
          <p:nvPr>
            <p:ph type="dt" sz="quarter"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pPr>
            <a:r>
              <a:rPr lang="en-US" altLang="en-US"/>
              <a:t>4/15/2010</a:t>
            </a:r>
          </a:p>
        </p:txBody>
      </p:sp>
      <p:sp>
        <p:nvSpPr>
          <p:cNvPr id="190471" name="Header Placeholder 6">
            <a:extLst>
              <a:ext uri="{FF2B5EF4-FFF2-40B4-BE49-F238E27FC236}">
                <a16:creationId xmlns:a16="http://schemas.microsoft.com/office/drawing/2014/main" id="{8032305F-28AD-47A9-B4DA-BCB8FBC6D6F9}"/>
              </a:ext>
            </a:extLst>
          </p:cNvPr>
          <p:cNvSpPr>
            <a:spLocks noGrp="1"/>
          </p:cNvSpPr>
          <p:nvPr>
            <p:ph type="hdr" sz="quarter"/>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pPr>
            <a:r>
              <a:rPr lang="en-US" altLang="en-US"/>
              <a:t>Preschool: Module 1</a:t>
            </a:r>
          </a:p>
        </p:txBody>
      </p:sp>
    </p:spTree>
    <p:extLst>
      <p:ext uri="{BB962C8B-B14F-4D97-AF65-F5344CB8AC3E}">
        <p14:creationId xmlns:p14="http://schemas.microsoft.com/office/powerpoint/2010/main" val="405744587"/>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Summary on the benefits of deposits in the relationship with the child.</a:t>
            </a:r>
          </a:p>
          <a:p>
            <a:endParaRPr lang="en-US" dirty="0"/>
          </a:p>
        </p:txBody>
      </p:sp>
      <p:sp>
        <p:nvSpPr>
          <p:cNvPr id="4" name="Slide Number Placeholder 3"/>
          <p:cNvSpPr>
            <a:spLocks noGrp="1"/>
          </p:cNvSpPr>
          <p:nvPr>
            <p:ph type="sldNum" sz="quarter" idx="10"/>
          </p:nvPr>
        </p:nvSpPr>
        <p:spPr/>
        <p:txBody>
          <a:bodyPr/>
          <a:lstStyle/>
          <a:p>
            <a:fld id="{82DE8ADA-7EFC-486C-978B-C830CC23F4BF}" type="slidenum">
              <a:rPr lang="en-US" smtClean="0"/>
              <a:t>147</a:t>
            </a:fld>
            <a:endParaRPr lang="en-US"/>
          </a:p>
        </p:txBody>
      </p:sp>
    </p:spTree>
    <p:extLst>
      <p:ext uri="{BB962C8B-B14F-4D97-AF65-F5344CB8AC3E}">
        <p14:creationId xmlns:p14="http://schemas.microsoft.com/office/powerpoint/2010/main" val="2555348067"/>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a:extLst>
              <a:ext uri="{FF2B5EF4-FFF2-40B4-BE49-F238E27FC236}">
                <a16:creationId xmlns:a16="http://schemas.microsoft.com/office/drawing/2014/main" id="{069A2E3A-13AC-44E1-A493-7FABB156384D}"/>
              </a:ext>
            </a:extLst>
          </p:cNvPr>
          <p:cNvSpPr>
            <a:spLocks noGrp="1" noRot="1" noChangeAspect="1" noTextEdit="1"/>
          </p:cNvSpPr>
          <p:nvPr>
            <p:ph type="sldImg"/>
          </p:nvPr>
        </p:nvSpPr>
        <p:spPr>
          <a:ln/>
        </p:spPr>
      </p:sp>
      <p:sp>
        <p:nvSpPr>
          <p:cNvPr id="81923" name="Notes Placeholder 2">
            <a:extLst>
              <a:ext uri="{FF2B5EF4-FFF2-40B4-BE49-F238E27FC236}">
                <a16:creationId xmlns:a16="http://schemas.microsoft.com/office/drawing/2014/main" id="{519ED417-BCCB-4E27-83B0-ABBF8B04EE13}"/>
              </a:ext>
            </a:extLst>
          </p:cNvPr>
          <p:cNvSpPr>
            <a:spLocks noGrp="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tLang="en-US" dirty="0">
                <a:latin typeface="Arial" panose="020B0604020202020204" pitchFamily="34" charset="0"/>
              </a:rPr>
              <a:t>Ask the questions on slide with the participants. Write their ideas about how to make deposits with families who are difficult to reach on chart paper. </a:t>
            </a:r>
          </a:p>
        </p:txBody>
      </p:sp>
      <p:sp>
        <p:nvSpPr>
          <p:cNvPr id="81924" name="Slide Number Placeholder 3">
            <a:extLst>
              <a:ext uri="{FF2B5EF4-FFF2-40B4-BE49-F238E27FC236}">
                <a16:creationId xmlns:a16="http://schemas.microsoft.com/office/drawing/2014/main" id="{C5599971-75B5-4ED3-861C-E45C1ABD0073}"/>
              </a:ext>
            </a:extLst>
          </p:cNvPr>
          <p:cNvSpPr>
            <a:spLocks noGrp="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defRPr>
            </a:lvl1pPr>
            <a:lvl2pPr marL="742950" indent="-285750">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a:spcBef>
                <a:spcPct val="0"/>
              </a:spcBef>
            </a:pPr>
            <a:fld id="{B9DE4EA0-64B0-4943-8B10-1AF3F8892459}" type="slidenum">
              <a:rPr lang="en-US" altLang="en-US"/>
              <a:pPr>
                <a:spcBef>
                  <a:spcPct val="0"/>
                </a:spcBef>
              </a:pPr>
              <a:t>148</a:t>
            </a:fld>
            <a:endParaRPr lang="en-US" altLang="en-US"/>
          </a:p>
        </p:txBody>
      </p:sp>
    </p:spTree>
    <p:extLst>
      <p:ext uri="{BB962C8B-B14F-4D97-AF65-F5344CB8AC3E}">
        <p14:creationId xmlns:p14="http://schemas.microsoft.com/office/powerpoint/2010/main" val="524064404"/>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 participants to reflect on the importance of deposits with your team.</a:t>
            </a:r>
          </a:p>
          <a:p>
            <a:endParaRPr lang="en-US" dirty="0"/>
          </a:p>
        </p:txBody>
      </p:sp>
      <p:sp>
        <p:nvSpPr>
          <p:cNvPr id="4" name="Slide Number Placeholder 3"/>
          <p:cNvSpPr>
            <a:spLocks noGrp="1"/>
          </p:cNvSpPr>
          <p:nvPr>
            <p:ph type="sldNum" sz="quarter" idx="10"/>
          </p:nvPr>
        </p:nvSpPr>
        <p:spPr/>
        <p:txBody>
          <a:bodyPr/>
          <a:lstStyle/>
          <a:p>
            <a:fld id="{82DE8ADA-7EFC-486C-978B-C830CC23F4BF}" type="slidenum">
              <a:rPr lang="en-US" smtClean="0"/>
              <a:t>149</a:t>
            </a:fld>
            <a:endParaRPr lang="en-US"/>
          </a:p>
        </p:txBody>
      </p:sp>
    </p:spTree>
    <p:extLst>
      <p:ext uri="{BB962C8B-B14F-4D97-AF65-F5344CB8AC3E}">
        <p14:creationId xmlns:p14="http://schemas.microsoft.com/office/powerpoint/2010/main" val="2568369971"/>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Templates</a:t>
            </a:r>
          </a:p>
        </p:txBody>
      </p:sp>
      <p:sp>
        <p:nvSpPr>
          <p:cNvPr id="4" name="Slide Number Placeholder 3"/>
          <p:cNvSpPr>
            <a:spLocks noGrp="1"/>
          </p:cNvSpPr>
          <p:nvPr>
            <p:ph type="sldNum" sz="quarter" idx="10"/>
          </p:nvPr>
        </p:nvSpPr>
        <p:spPr/>
        <p:txBody>
          <a:bodyPr/>
          <a:lstStyle/>
          <a:p>
            <a:fld id="{82DE8ADA-7EFC-486C-978B-C830CC23F4BF}" type="slidenum">
              <a:rPr lang="en-US" smtClean="0"/>
              <a:t>150</a:t>
            </a:fld>
            <a:endParaRPr lang="en-US"/>
          </a:p>
        </p:txBody>
      </p:sp>
    </p:spTree>
    <p:extLst>
      <p:ext uri="{BB962C8B-B14F-4D97-AF65-F5344CB8AC3E}">
        <p14:creationId xmlns:p14="http://schemas.microsoft.com/office/powerpoint/2010/main" val="2959254921"/>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a:extLst>
              <a:ext uri="{FF2B5EF4-FFF2-40B4-BE49-F238E27FC236}">
                <a16:creationId xmlns:a16="http://schemas.microsoft.com/office/drawing/2014/main" id="{11F7C653-B668-4164-80BD-8A553B981C5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58371" name="Notes Placeholder 2">
            <a:extLst>
              <a:ext uri="{FF2B5EF4-FFF2-40B4-BE49-F238E27FC236}">
                <a16:creationId xmlns:a16="http://schemas.microsoft.com/office/drawing/2014/main" id="{9E4F71B7-2921-4024-8E5B-2F732158C169}"/>
              </a:ext>
            </a:extLst>
          </p:cNvPr>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lnSpc>
                <a:spcPct val="90000"/>
              </a:lnSpc>
            </a:pPr>
            <a:r>
              <a:rPr lang="en-US" altLang="en-US" dirty="0">
                <a:ea typeface="ＭＳ Ｐゴシック" panose="020B0600070205080204" pitchFamily="34" charset="-128"/>
              </a:rPr>
              <a:t>Handout: Examples of SE books</a:t>
            </a:r>
          </a:p>
          <a:p>
            <a:pPr marL="171450" indent="-171450" eaLnBrk="1" hangingPunct="1">
              <a:lnSpc>
                <a:spcPct val="90000"/>
              </a:lnSpc>
              <a:buFont typeface="Arial" panose="020B0604020202020204" pitchFamily="34" charset="0"/>
              <a:buChar char="•"/>
            </a:pPr>
            <a:r>
              <a:rPr lang="en-US" altLang="en-US" sz="1200" dirty="0"/>
              <a:t>Helps children better understand life experiences</a:t>
            </a:r>
          </a:p>
          <a:p>
            <a:pPr marL="171450" indent="-171450" eaLnBrk="1" hangingPunct="1">
              <a:lnSpc>
                <a:spcPct val="90000"/>
              </a:lnSpc>
              <a:buFont typeface="Arial" panose="020B0604020202020204" pitchFamily="34" charset="0"/>
              <a:buChar char="•"/>
            </a:pPr>
            <a:r>
              <a:rPr lang="en-US" altLang="en-US" sz="1200" dirty="0"/>
              <a:t>Provides insights into human behaviors, emotions, dilemmas</a:t>
            </a:r>
          </a:p>
          <a:p>
            <a:pPr marL="171450" indent="-171450" eaLnBrk="1" hangingPunct="1">
              <a:lnSpc>
                <a:spcPct val="90000"/>
              </a:lnSpc>
              <a:buFont typeface="Arial" panose="020B0604020202020204" pitchFamily="34" charset="0"/>
              <a:buChar char="•"/>
            </a:pPr>
            <a:r>
              <a:rPr lang="en-US" altLang="en-US" sz="1200" dirty="0"/>
              <a:t>Stimulates curiosity</a:t>
            </a:r>
          </a:p>
          <a:p>
            <a:pPr marL="171450" indent="-171450" eaLnBrk="1" hangingPunct="1">
              <a:lnSpc>
                <a:spcPct val="90000"/>
              </a:lnSpc>
              <a:buFont typeface="Arial" panose="020B0604020202020204" pitchFamily="34" charset="0"/>
              <a:buChar char="•"/>
            </a:pPr>
            <a:r>
              <a:rPr lang="en-US" altLang="en-US" sz="1200" dirty="0"/>
              <a:t>Develops problem-solving skills</a:t>
            </a:r>
          </a:p>
          <a:p>
            <a:pPr marL="171450" indent="-171450" eaLnBrk="1" hangingPunct="1">
              <a:lnSpc>
                <a:spcPct val="90000"/>
              </a:lnSpc>
              <a:buFont typeface="Arial" panose="020B0604020202020204" pitchFamily="34" charset="0"/>
              <a:buChar char="•"/>
            </a:pPr>
            <a:r>
              <a:rPr lang="en-US" altLang="en-US" sz="1200" dirty="0"/>
              <a:t>Informs with facts, concepts, new understanding, demystifies</a:t>
            </a:r>
          </a:p>
          <a:p>
            <a:pPr marL="171450" indent="-171450" eaLnBrk="1" hangingPunct="1">
              <a:lnSpc>
                <a:spcPct val="90000"/>
              </a:lnSpc>
              <a:buFont typeface="Arial" panose="020B0604020202020204" pitchFamily="34" charset="0"/>
              <a:buChar char="•"/>
            </a:pPr>
            <a:r>
              <a:rPr lang="en-US" altLang="en-US" sz="1200" dirty="0"/>
              <a:t>Provides comfort </a:t>
            </a:r>
          </a:p>
          <a:p>
            <a:pPr marL="171450" indent="-171450" eaLnBrk="1" hangingPunct="1">
              <a:lnSpc>
                <a:spcPct val="90000"/>
              </a:lnSpc>
              <a:buFont typeface="Arial" panose="020B0604020202020204" pitchFamily="34" charset="0"/>
              <a:buChar char="•"/>
            </a:pPr>
            <a:r>
              <a:rPr lang="en-US" altLang="en-US" sz="1200" dirty="0"/>
              <a:t>Models coping strategies by walking readers through possible solutions or ways to cope</a:t>
            </a:r>
          </a:p>
          <a:p>
            <a:pPr marL="171450" indent="-171450" eaLnBrk="1" hangingPunct="1">
              <a:spcBef>
                <a:spcPct val="0"/>
              </a:spcBef>
              <a:buFont typeface="Arial" panose="020B0604020202020204" pitchFamily="34" charset="0"/>
              <a:buChar char="•"/>
            </a:pPr>
            <a:endParaRPr lang="en-US" altLang="en-US" dirty="0">
              <a:ea typeface="ＭＳ Ｐゴシック" panose="020B0600070205080204" pitchFamily="34" charset="-128"/>
            </a:endParaRPr>
          </a:p>
          <a:p>
            <a:pPr eaLnBrk="1" hangingPunct="1">
              <a:spcBef>
                <a:spcPct val="0"/>
              </a:spcBef>
            </a:pPr>
            <a:endParaRPr lang="en-US" altLang="en-US" dirty="0">
              <a:ea typeface="ＭＳ Ｐゴシック" panose="020B0600070205080204" pitchFamily="34" charset="-128"/>
            </a:endParaRPr>
          </a:p>
        </p:txBody>
      </p:sp>
      <p:sp>
        <p:nvSpPr>
          <p:cNvPr id="58372" name="Slide Number Placeholder 3">
            <a:extLst>
              <a:ext uri="{FF2B5EF4-FFF2-40B4-BE49-F238E27FC236}">
                <a16:creationId xmlns:a16="http://schemas.microsoft.com/office/drawing/2014/main" id="{845D37FD-45F6-4815-88F4-07749298833B}"/>
              </a:ext>
            </a:extLst>
          </p:cNvPr>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eaLnBrk="1" hangingPunct="1"/>
            <a:fld id="{03A0445C-B6D1-4597-862B-A78AE5D8785A}" type="slidenum">
              <a:rPr lang="en-US" altLang="en-US" sz="1200">
                <a:latin typeface="Calibri" panose="020F0502020204030204" pitchFamily="34" charset="0"/>
              </a:rPr>
              <a:pPr eaLnBrk="1" hangingPunct="1"/>
              <a:t>151</a:t>
            </a:fld>
            <a:endParaRPr lang="en-US" altLang="en-US" sz="1200">
              <a:latin typeface="Calibri" panose="020F0502020204030204" pitchFamily="34" charset="0"/>
            </a:endParaRPr>
          </a:p>
        </p:txBody>
      </p:sp>
    </p:spTree>
    <p:extLst>
      <p:ext uri="{BB962C8B-B14F-4D97-AF65-F5344CB8AC3E}">
        <p14:creationId xmlns:p14="http://schemas.microsoft.com/office/powerpoint/2010/main" val="1743554926"/>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a:extLst>
              <a:ext uri="{FF2B5EF4-FFF2-40B4-BE49-F238E27FC236}">
                <a16:creationId xmlns:a16="http://schemas.microsoft.com/office/drawing/2014/main" id="{13DDD895-AA29-4FB9-B2E9-46E01D41DCD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62467" name="Notes Placeholder 2">
            <a:extLst>
              <a:ext uri="{FF2B5EF4-FFF2-40B4-BE49-F238E27FC236}">
                <a16:creationId xmlns:a16="http://schemas.microsoft.com/office/drawing/2014/main" id="{B0CB6104-5517-4CBA-8978-8CDEBAA539AC}"/>
              </a:ext>
            </a:extLst>
          </p:cNvPr>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ea typeface="ＭＳ Ｐゴシック" panose="020B0600070205080204" pitchFamily="34" charset="-128"/>
              </a:rPr>
              <a:t>How can you use books in your work?</a:t>
            </a:r>
          </a:p>
        </p:txBody>
      </p:sp>
      <p:sp>
        <p:nvSpPr>
          <p:cNvPr id="62468" name="Slide Number Placeholder 3">
            <a:extLst>
              <a:ext uri="{FF2B5EF4-FFF2-40B4-BE49-F238E27FC236}">
                <a16:creationId xmlns:a16="http://schemas.microsoft.com/office/drawing/2014/main" id="{70147652-9982-4554-A7D4-545B41AE665B}"/>
              </a:ext>
            </a:extLst>
          </p:cNvPr>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eaLnBrk="1" hangingPunct="1"/>
            <a:fld id="{467B8CC6-39E7-4EA9-860C-B717B45BFBBA}" type="slidenum">
              <a:rPr lang="en-US" altLang="en-US" sz="1200">
                <a:latin typeface="Calibri" panose="020F0502020204030204" pitchFamily="34" charset="0"/>
              </a:rPr>
              <a:pPr eaLnBrk="1" hangingPunct="1"/>
              <a:t>152</a:t>
            </a:fld>
            <a:endParaRPr lang="en-US" altLang="en-US" sz="1200">
              <a:latin typeface="Calibri" panose="020F0502020204030204" pitchFamily="34" charset="0"/>
            </a:endParaRPr>
          </a:p>
        </p:txBody>
      </p:sp>
    </p:spTree>
    <p:extLst>
      <p:ext uri="{BB962C8B-B14F-4D97-AF65-F5344CB8AC3E}">
        <p14:creationId xmlns:p14="http://schemas.microsoft.com/office/powerpoint/2010/main" val="3883727804"/>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Slide Image Placeholder 1">
            <a:extLst>
              <a:ext uri="{FF2B5EF4-FFF2-40B4-BE49-F238E27FC236}">
                <a16:creationId xmlns:a16="http://schemas.microsoft.com/office/drawing/2014/main" id="{451987E4-045E-469E-B1D1-4CC08D88F6E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58723" name="Notes Placeholder 2">
            <a:extLst>
              <a:ext uri="{FF2B5EF4-FFF2-40B4-BE49-F238E27FC236}">
                <a16:creationId xmlns:a16="http://schemas.microsoft.com/office/drawing/2014/main" id="{D52DD1F7-3D7D-4CA9-A12A-045F2B2BC7E6}"/>
              </a:ext>
            </a:extLst>
          </p:cNvPr>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
        <p:nvSpPr>
          <p:cNvPr id="158724" name="Slide Number Placeholder 3">
            <a:extLst>
              <a:ext uri="{FF2B5EF4-FFF2-40B4-BE49-F238E27FC236}">
                <a16:creationId xmlns:a16="http://schemas.microsoft.com/office/drawing/2014/main" id="{EBA960AD-58EE-4069-80B5-736E296A00F6}"/>
              </a:ext>
            </a:extLst>
          </p:cNvPr>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93E86450-533E-41AF-903C-01FFFBC0432A}" type="slidenum">
              <a:rPr lang="en-US" altLang="en-US" smtClean="0"/>
              <a:pPr/>
              <a:t>153</a:t>
            </a:fld>
            <a:endParaRPr lang="en-US" altLang="en-US"/>
          </a:p>
        </p:txBody>
      </p:sp>
    </p:spTree>
    <p:extLst>
      <p:ext uri="{BB962C8B-B14F-4D97-AF65-F5344CB8AC3E}">
        <p14:creationId xmlns:p14="http://schemas.microsoft.com/office/powerpoint/2010/main" val="29607378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a:extLst>
              <a:ext uri="{FF2B5EF4-FFF2-40B4-BE49-F238E27FC236}">
                <a16:creationId xmlns:a16="http://schemas.microsoft.com/office/drawing/2014/main" id="{A756893B-456C-47A5-B831-FC8DBA5A5FE6}"/>
              </a:ext>
            </a:extLst>
          </p:cNvPr>
          <p:cNvSpPr>
            <a:spLocks noGrp="1" noRot="1" noChangeAspect="1" noChangeArrowheads="1" noTextEdit="1"/>
          </p:cNvSpPr>
          <p:nvPr>
            <p:ph type="sldImg"/>
          </p:nvPr>
        </p:nvSpPr>
        <p:spPr>
          <a:ln/>
        </p:spPr>
      </p:sp>
      <p:sp>
        <p:nvSpPr>
          <p:cNvPr id="8195" name="Notes Placeholder 2">
            <a:extLst>
              <a:ext uri="{FF2B5EF4-FFF2-40B4-BE49-F238E27FC236}">
                <a16:creationId xmlns:a16="http://schemas.microsoft.com/office/drawing/2014/main" id="{A98A3851-307B-4475-974A-2D736DFA618D}"/>
              </a:ext>
            </a:extLst>
          </p:cNvPr>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rPr>
              <a:t>We all come to a training with different strengths and needs.  Understanding learning styles is very important in our work.</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Partner Activity: Working with a partner, Identify your style.  Is it the same for every activity?</a:t>
            </a:r>
          </a:p>
          <a:p>
            <a:pPr eaLnBrk="1" hangingPunct="1"/>
            <a:r>
              <a:rPr lang="en-US" altLang="en-US" dirty="0">
                <a:latin typeface="Arial" panose="020B0604020202020204" pitchFamily="34" charset="0"/>
              </a:rPr>
              <a:t>In your work, why is it important to know this. As a learner, as a teacher of new skills, as a parent.</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Discuss findings</a:t>
            </a:r>
          </a:p>
          <a:p>
            <a:pPr eaLnBrk="1" hangingPunct="1"/>
            <a:endParaRPr lang="en-US" altLang="en-US" dirty="0">
              <a:latin typeface="Arial" panose="020B0604020202020204" pitchFamily="34" charset="0"/>
            </a:endParaRPr>
          </a:p>
        </p:txBody>
      </p:sp>
      <p:sp>
        <p:nvSpPr>
          <p:cNvPr id="8196" name="Slide Number Placeholder 3">
            <a:extLst>
              <a:ext uri="{FF2B5EF4-FFF2-40B4-BE49-F238E27FC236}">
                <a16:creationId xmlns:a16="http://schemas.microsoft.com/office/drawing/2014/main" id="{57B7EAC7-B128-4D23-811C-66658C8E638B}"/>
              </a:ext>
            </a:extLst>
          </p:cNvPr>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AC3708CE-5819-4BBA-A22A-DF76B15E481E}" type="slidenum">
              <a:rPr lang="en-US" altLang="en-US"/>
              <a:pPr>
                <a:spcBef>
                  <a:spcPct val="0"/>
                </a:spcBef>
              </a:pPr>
              <a:t>16</a:t>
            </a:fld>
            <a:endParaRPr lang="en-US" altLang="en-US"/>
          </a:p>
        </p:txBody>
      </p:sp>
    </p:spTree>
    <p:extLst>
      <p:ext uri="{BB962C8B-B14F-4D97-AF65-F5344CB8AC3E}">
        <p14:creationId xmlns:p14="http://schemas.microsoft.com/office/powerpoint/2010/main" val="1534422884"/>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Slide Image Placeholder 1">
            <a:extLst>
              <a:ext uri="{FF2B5EF4-FFF2-40B4-BE49-F238E27FC236}">
                <a16:creationId xmlns:a16="http://schemas.microsoft.com/office/drawing/2014/main" id="{6BC4CE48-BF81-4857-98DA-1ABCD3D5E14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56675" name="Notes Placeholder 2">
            <a:extLst>
              <a:ext uri="{FF2B5EF4-FFF2-40B4-BE49-F238E27FC236}">
                <a16:creationId xmlns:a16="http://schemas.microsoft.com/office/drawing/2014/main" id="{D2704675-BE4B-46F5-9051-98391C7EE640}"/>
              </a:ext>
            </a:extLst>
          </p:cNvPr>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
        <p:nvSpPr>
          <p:cNvPr id="156676" name="Slide Number Placeholder 3">
            <a:extLst>
              <a:ext uri="{FF2B5EF4-FFF2-40B4-BE49-F238E27FC236}">
                <a16:creationId xmlns:a16="http://schemas.microsoft.com/office/drawing/2014/main" id="{70E9B8CE-F9F2-45A8-8E8A-D178DFA96D70}"/>
              </a:ext>
            </a:extLst>
          </p:cNvPr>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FD7DF18A-3238-40A5-9EF7-756887980AE5}" type="slidenum">
              <a:rPr lang="en-US" altLang="en-US" smtClean="0"/>
              <a:pPr/>
              <a:t>154</a:t>
            </a:fld>
            <a:endParaRPr lang="en-US" altLang="en-US"/>
          </a:p>
        </p:txBody>
      </p:sp>
    </p:spTree>
    <p:extLst>
      <p:ext uri="{BB962C8B-B14F-4D97-AF65-F5344CB8AC3E}">
        <p14:creationId xmlns:p14="http://schemas.microsoft.com/office/powerpoint/2010/main" val="2352059847"/>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Homework check-in</a:t>
            </a:r>
          </a:p>
          <a:p>
            <a:endParaRPr lang="en-US" dirty="0"/>
          </a:p>
          <a:p>
            <a:r>
              <a:rPr lang="en-US" dirty="0"/>
              <a:t>What did you learn?</a:t>
            </a:r>
          </a:p>
        </p:txBody>
      </p:sp>
      <p:sp>
        <p:nvSpPr>
          <p:cNvPr id="4" name="Slide Number Placeholder 3"/>
          <p:cNvSpPr>
            <a:spLocks noGrp="1"/>
          </p:cNvSpPr>
          <p:nvPr>
            <p:ph type="sldNum" sz="quarter" idx="10"/>
          </p:nvPr>
        </p:nvSpPr>
        <p:spPr/>
        <p:txBody>
          <a:bodyPr/>
          <a:lstStyle/>
          <a:p>
            <a:fld id="{82DE8ADA-7EFC-486C-978B-C830CC23F4BF}" type="slidenum">
              <a:rPr lang="en-US" smtClean="0"/>
              <a:t>155</a:t>
            </a:fld>
            <a:endParaRPr lang="en-US"/>
          </a:p>
        </p:txBody>
      </p:sp>
    </p:spTree>
    <p:extLst>
      <p:ext uri="{BB962C8B-B14F-4D97-AF65-F5344CB8AC3E}">
        <p14:creationId xmlns:p14="http://schemas.microsoft.com/office/powerpoint/2010/main" val="4250246459"/>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ECMHM Fun Kit for parents</a:t>
            </a:r>
          </a:p>
          <a:p>
            <a:endParaRPr lang="en-US" dirty="0"/>
          </a:p>
        </p:txBody>
      </p:sp>
      <p:sp>
        <p:nvSpPr>
          <p:cNvPr id="4" name="Slide Number Placeholder 3"/>
          <p:cNvSpPr>
            <a:spLocks noGrp="1"/>
          </p:cNvSpPr>
          <p:nvPr>
            <p:ph type="sldNum" sz="quarter" idx="10"/>
          </p:nvPr>
        </p:nvSpPr>
        <p:spPr/>
        <p:txBody>
          <a:bodyPr/>
          <a:lstStyle/>
          <a:p>
            <a:fld id="{82DE8ADA-7EFC-486C-978B-C830CC23F4BF}" type="slidenum">
              <a:rPr lang="en-US" smtClean="0"/>
              <a:t>156</a:t>
            </a:fld>
            <a:endParaRPr lang="en-US"/>
          </a:p>
        </p:txBody>
      </p:sp>
    </p:spTree>
    <p:extLst>
      <p:ext uri="{BB962C8B-B14F-4D97-AF65-F5344CB8AC3E}">
        <p14:creationId xmlns:p14="http://schemas.microsoft.com/office/powerpoint/2010/main" val="3575210111"/>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6" name="Rectangle 7">
            <a:extLst>
              <a:ext uri="{FF2B5EF4-FFF2-40B4-BE49-F238E27FC236}">
                <a16:creationId xmlns:a16="http://schemas.microsoft.com/office/drawing/2014/main" id="{289A4337-1F39-4564-83BE-88F4AAC3E2DD}"/>
              </a:ext>
            </a:extLst>
          </p:cNvPr>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EC40D6D5-B184-4341-A37E-5AA713283573}" type="slidenum">
              <a:rPr lang="en-US" altLang="en-US"/>
              <a:pPr>
                <a:spcBef>
                  <a:spcPct val="0"/>
                </a:spcBef>
              </a:pPr>
              <a:t>157</a:t>
            </a:fld>
            <a:endParaRPr lang="en-US" altLang="en-US"/>
          </a:p>
        </p:txBody>
      </p:sp>
      <p:sp>
        <p:nvSpPr>
          <p:cNvPr id="282627" name="Rectangle 2">
            <a:extLst>
              <a:ext uri="{FF2B5EF4-FFF2-40B4-BE49-F238E27FC236}">
                <a16:creationId xmlns:a16="http://schemas.microsoft.com/office/drawing/2014/main" id="{BA6CDF3C-934D-4F73-A517-0702B34CF4C5}"/>
              </a:ext>
            </a:extLst>
          </p:cNvPr>
          <p:cNvSpPr>
            <a:spLocks noGrp="1" noRot="1" noChangeAspect="1" noChangeArrowheads="1" noTextEdit="1"/>
          </p:cNvSpPr>
          <p:nvPr>
            <p:ph type="sldImg"/>
          </p:nvPr>
        </p:nvSpPr>
        <p:spPr>
          <a:ln/>
        </p:spPr>
      </p:sp>
      <p:sp>
        <p:nvSpPr>
          <p:cNvPr id="282628" name="Rectangle 3">
            <a:extLst>
              <a:ext uri="{FF2B5EF4-FFF2-40B4-BE49-F238E27FC236}">
                <a16:creationId xmlns:a16="http://schemas.microsoft.com/office/drawing/2014/main" id="{9E3FB8D3-37D9-410B-BA9A-CD2E838DDB37}"/>
              </a:ext>
            </a:extLst>
          </p:cNvPr>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1030110550"/>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2DE8ADA-7EFC-486C-978B-C830CC23F4BF}" type="slidenum">
              <a:rPr lang="en-US" smtClean="0"/>
              <a:t>160</a:t>
            </a:fld>
            <a:endParaRPr lang="en-US"/>
          </a:p>
        </p:txBody>
      </p:sp>
    </p:spTree>
    <p:extLst>
      <p:ext uri="{BB962C8B-B14F-4D97-AF65-F5344CB8AC3E}">
        <p14:creationId xmlns:p14="http://schemas.microsoft.com/office/powerpoint/2010/main" val="40821889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 participants, “Why focus on social emotional development of young children? ”Elicit responses from the group.  </a:t>
            </a:r>
          </a:p>
          <a:p>
            <a:r>
              <a:rPr lang="en-US" dirty="0"/>
              <a:t>Consider ways to highlight the feedback and responses shared, such as repeating the statements offered or noting responses on chart paper. </a:t>
            </a:r>
          </a:p>
          <a:p>
            <a:r>
              <a:rPr lang="en-US" dirty="0"/>
              <a:t>Possible responses may include: </a:t>
            </a:r>
          </a:p>
          <a:p>
            <a:r>
              <a:rPr lang="en-US" dirty="0"/>
              <a:t>• Social and emotional development not only impacts all other areas of growth and development, it is the foundation upon which all future development is built. </a:t>
            </a:r>
          </a:p>
          <a:p>
            <a:r>
              <a:rPr lang="en-US" dirty="0"/>
              <a:t>• What caregivers share with and give infants and toddlers today, they will carry inside themselves forever. • Social and emotional development sets the“ playing field” for school readiness and life long success. Research shows that children who have healthy social and emotional skills tend to learn better, are more likely to stay in school, and will be better able to make and keep life long friends.</a:t>
            </a:r>
          </a:p>
          <a:p>
            <a:endParaRPr lang="en-US" dirty="0"/>
          </a:p>
        </p:txBody>
      </p:sp>
      <p:sp>
        <p:nvSpPr>
          <p:cNvPr id="4" name="Slide Number Placeholder 3"/>
          <p:cNvSpPr>
            <a:spLocks noGrp="1"/>
          </p:cNvSpPr>
          <p:nvPr>
            <p:ph type="sldNum" sz="quarter" idx="10"/>
          </p:nvPr>
        </p:nvSpPr>
        <p:spPr/>
        <p:txBody>
          <a:bodyPr/>
          <a:lstStyle/>
          <a:p>
            <a:fld id="{82DE8ADA-7EFC-486C-978B-C830CC23F4BF}" type="slidenum">
              <a:rPr lang="en-US" smtClean="0"/>
              <a:t>17</a:t>
            </a:fld>
            <a:endParaRPr lang="en-US"/>
          </a:p>
        </p:txBody>
      </p:sp>
    </p:spTree>
    <p:extLst>
      <p:ext uri="{BB962C8B-B14F-4D97-AF65-F5344CB8AC3E}">
        <p14:creationId xmlns:p14="http://schemas.microsoft.com/office/powerpoint/2010/main" val="11823610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number one indicator of school readiness is social emotional well-being</a:t>
            </a:r>
          </a:p>
        </p:txBody>
      </p:sp>
      <p:sp>
        <p:nvSpPr>
          <p:cNvPr id="4" name="Slide Number Placeholder 3"/>
          <p:cNvSpPr>
            <a:spLocks noGrp="1"/>
          </p:cNvSpPr>
          <p:nvPr>
            <p:ph type="sldNum" sz="quarter" idx="10"/>
          </p:nvPr>
        </p:nvSpPr>
        <p:spPr/>
        <p:txBody>
          <a:bodyPr/>
          <a:lstStyle/>
          <a:p>
            <a:fld id="{82DE8ADA-7EFC-486C-978B-C830CC23F4BF}" type="slidenum">
              <a:rPr lang="en-US" smtClean="0"/>
              <a:t>18</a:t>
            </a:fld>
            <a:endParaRPr lang="en-US"/>
          </a:p>
        </p:txBody>
      </p:sp>
    </p:spTree>
    <p:extLst>
      <p:ext uri="{BB962C8B-B14F-4D97-AF65-F5344CB8AC3E}">
        <p14:creationId xmlns:p14="http://schemas.microsoft.com/office/powerpoint/2010/main" val="12209500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7">
            <a:extLst>
              <a:ext uri="{FF2B5EF4-FFF2-40B4-BE49-F238E27FC236}">
                <a16:creationId xmlns:a16="http://schemas.microsoft.com/office/drawing/2014/main" id="{FB493E8F-445A-4B20-A10B-8B357286118D}"/>
              </a:ext>
            </a:extLst>
          </p:cNvPr>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23925">
              <a:defRPr sz="2400">
                <a:solidFill>
                  <a:schemeClr val="tx1"/>
                </a:solidFill>
                <a:latin typeface="Arial" panose="020B0604020202020204" pitchFamily="34" charset="0"/>
                <a:ea typeface="MS PGothic" panose="020B0600070205080204" pitchFamily="34" charset="-128"/>
              </a:defRPr>
            </a:lvl1pPr>
            <a:lvl2pPr marL="742950" indent="-285750" defTabSz="923925">
              <a:defRPr sz="2400">
                <a:solidFill>
                  <a:schemeClr val="tx1"/>
                </a:solidFill>
                <a:latin typeface="Arial" panose="020B0604020202020204" pitchFamily="34" charset="0"/>
                <a:ea typeface="MS PGothic" panose="020B0600070205080204" pitchFamily="34" charset="-128"/>
              </a:defRPr>
            </a:lvl2pPr>
            <a:lvl3pPr marL="1143000" indent="-228600" defTabSz="923925">
              <a:defRPr sz="2400">
                <a:solidFill>
                  <a:schemeClr val="tx1"/>
                </a:solidFill>
                <a:latin typeface="Arial" panose="020B0604020202020204" pitchFamily="34" charset="0"/>
                <a:ea typeface="MS PGothic" panose="020B0600070205080204" pitchFamily="34" charset="-128"/>
              </a:defRPr>
            </a:lvl3pPr>
            <a:lvl4pPr marL="1600200" indent="-228600" defTabSz="923925">
              <a:defRPr sz="2400">
                <a:solidFill>
                  <a:schemeClr val="tx1"/>
                </a:solidFill>
                <a:latin typeface="Arial" panose="020B0604020202020204" pitchFamily="34" charset="0"/>
                <a:ea typeface="MS PGothic" panose="020B0600070205080204" pitchFamily="34" charset="-128"/>
              </a:defRPr>
            </a:lvl4pPr>
            <a:lvl5pPr marL="2057400" indent="-228600" defTabSz="923925">
              <a:defRPr sz="2400">
                <a:solidFill>
                  <a:schemeClr val="tx1"/>
                </a:solidFill>
                <a:latin typeface="Arial" panose="020B0604020202020204" pitchFamily="34" charset="0"/>
                <a:ea typeface="MS PGothic" panose="020B0600070205080204" pitchFamily="34" charset="-128"/>
              </a:defRPr>
            </a:lvl5pPr>
            <a:lvl6pPr marL="2514600" indent="-228600" defTabSz="923925"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23925"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23925"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23925"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AD8A364D-0F0A-42AA-8116-B0DA0DA97309}" type="slidenum">
              <a:rPr lang="en-US" altLang="en-US" sz="1200"/>
              <a:pPr/>
              <a:t>19</a:t>
            </a:fld>
            <a:endParaRPr lang="en-US" altLang="en-US" sz="1200"/>
          </a:p>
        </p:txBody>
      </p:sp>
      <p:sp>
        <p:nvSpPr>
          <p:cNvPr id="59394" name="Rectangle 2">
            <a:extLst>
              <a:ext uri="{FF2B5EF4-FFF2-40B4-BE49-F238E27FC236}">
                <a16:creationId xmlns:a16="http://schemas.microsoft.com/office/drawing/2014/main" id="{C1CA0BE8-207C-466C-8F1F-6D97AC203050}"/>
              </a:ext>
            </a:extLst>
          </p:cNvPr>
          <p:cNvSpPr>
            <a:spLocks noGrp="1" noRot="1" noChangeAspect="1" noChangeArrowheads="1" noTextEdit="1"/>
          </p:cNvSpPr>
          <p:nvPr>
            <p:ph type="sldImg"/>
          </p:nvPr>
        </p:nvSpPr>
        <p:spPr>
          <a:xfrm>
            <a:off x="349250" y="650875"/>
            <a:ext cx="6162675" cy="3467100"/>
          </a:xfrm>
          <a:ln/>
        </p:spPr>
      </p:sp>
      <p:sp>
        <p:nvSpPr>
          <p:cNvPr id="59395" name="Rectangle 3">
            <a:extLst>
              <a:ext uri="{FF2B5EF4-FFF2-40B4-BE49-F238E27FC236}">
                <a16:creationId xmlns:a16="http://schemas.microsoft.com/office/drawing/2014/main" id="{F9995BDC-8CDB-4DF7-B822-58A2AF17E4B9}"/>
              </a:ext>
            </a:extLst>
          </p:cNvPr>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lnSpc>
                <a:spcPct val="90000"/>
              </a:lnSpc>
            </a:pPr>
            <a:r>
              <a:rPr lang="en-US" altLang="en-US" sz="1000" dirty="0"/>
              <a:t>Individual Activity: ABCs of Social Emotional Development </a:t>
            </a:r>
          </a:p>
          <a:p>
            <a:pPr eaLnBrk="1" hangingPunct="1">
              <a:lnSpc>
                <a:spcPct val="90000"/>
              </a:lnSpc>
            </a:pPr>
            <a:r>
              <a:rPr lang="en-US" altLang="en-US" sz="1000" dirty="0"/>
              <a:t>Instructions:</a:t>
            </a:r>
          </a:p>
          <a:p>
            <a:pPr eaLnBrk="1" hangingPunct="1">
              <a:lnSpc>
                <a:spcPct val="90000"/>
              </a:lnSpc>
            </a:pPr>
            <a:r>
              <a:rPr lang="en-US" altLang="en-US" sz="1000" dirty="0"/>
              <a:t> • Using a blank piece of paper, write the alphabet down the left hand side </a:t>
            </a:r>
          </a:p>
          <a:p>
            <a:pPr eaLnBrk="1" hangingPunct="1">
              <a:lnSpc>
                <a:spcPct val="90000"/>
              </a:lnSpc>
            </a:pPr>
            <a:r>
              <a:rPr lang="en-US" altLang="en-US" sz="1000" dirty="0"/>
              <a:t>• Think about your own social emotional skills and strengths, as well as social emotional skills you want to see and help support in the children and families you work with </a:t>
            </a:r>
          </a:p>
          <a:p>
            <a:pPr eaLnBrk="1" hangingPunct="1">
              <a:lnSpc>
                <a:spcPct val="90000"/>
              </a:lnSpc>
            </a:pPr>
            <a:r>
              <a:rPr lang="en-US" altLang="en-US" sz="1000" dirty="0"/>
              <a:t>• In 2 minutes, brainstorm a list of words you are thinking about using each letter of the alphabet </a:t>
            </a:r>
          </a:p>
          <a:p>
            <a:pPr eaLnBrk="1" hangingPunct="1">
              <a:lnSpc>
                <a:spcPct val="90000"/>
              </a:lnSpc>
            </a:pPr>
            <a:endParaRPr lang="en-US" altLang="en-US" sz="1000" dirty="0"/>
          </a:p>
          <a:p>
            <a:pPr eaLnBrk="1" hangingPunct="1">
              <a:lnSpc>
                <a:spcPct val="90000"/>
              </a:lnSpc>
            </a:pPr>
            <a:r>
              <a:rPr lang="en-US" altLang="en-US" sz="1000" dirty="0"/>
              <a:t>Trainer’s Note:  As you describe the steps for this activity, consider offering a few examples of social emotional skills and strengths to participants. </a:t>
            </a:r>
          </a:p>
          <a:p>
            <a:pPr eaLnBrk="1" hangingPunct="1">
              <a:lnSpc>
                <a:spcPct val="90000"/>
              </a:lnSpc>
            </a:pPr>
            <a:r>
              <a:rPr lang="en-US" altLang="en-US" sz="1000" dirty="0"/>
              <a:t>Some examples might be </a:t>
            </a:r>
          </a:p>
          <a:p>
            <a:pPr eaLnBrk="1" hangingPunct="1">
              <a:lnSpc>
                <a:spcPct val="90000"/>
              </a:lnSpc>
            </a:pPr>
            <a:r>
              <a:rPr lang="en-US" altLang="en-US" sz="1000" dirty="0"/>
              <a:t>S=self-awareness </a:t>
            </a:r>
          </a:p>
          <a:p>
            <a:pPr eaLnBrk="1" hangingPunct="1">
              <a:lnSpc>
                <a:spcPct val="90000"/>
              </a:lnSpc>
            </a:pPr>
            <a:r>
              <a:rPr lang="en-US" altLang="en-US" sz="1000" dirty="0"/>
              <a:t>U=understanding feelings</a:t>
            </a:r>
          </a:p>
          <a:p>
            <a:pPr eaLnBrk="1" hangingPunct="1">
              <a:lnSpc>
                <a:spcPct val="90000"/>
              </a:lnSpc>
            </a:pPr>
            <a:r>
              <a:rPr lang="en-US" altLang="en-US" sz="1000" dirty="0"/>
              <a:t>M=mood management </a:t>
            </a:r>
          </a:p>
          <a:p>
            <a:pPr eaLnBrk="1" hangingPunct="1">
              <a:lnSpc>
                <a:spcPct val="90000"/>
              </a:lnSpc>
            </a:pPr>
            <a:r>
              <a:rPr lang="en-US" altLang="en-US" sz="1000" dirty="0"/>
              <a:t>I=impulse control</a:t>
            </a:r>
          </a:p>
          <a:p>
            <a:pPr eaLnBrk="1" hangingPunct="1">
              <a:lnSpc>
                <a:spcPct val="90000"/>
              </a:lnSpc>
            </a:pPr>
            <a:r>
              <a:rPr lang="en-US" altLang="en-US" sz="1000" dirty="0"/>
              <a:t>E=empathy</a:t>
            </a:r>
          </a:p>
          <a:p>
            <a:pPr eaLnBrk="1" hangingPunct="1">
              <a:lnSpc>
                <a:spcPct val="90000"/>
              </a:lnSpc>
            </a:pPr>
            <a:r>
              <a:rPr lang="en-US" altLang="en-US" sz="1000" dirty="0"/>
              <a:t>F=friendship making</a:t>
            </a:r>
          </a:p>
          <a:p>
            <a:pPr eaLnBrk="1" hangingPunct="1">
              <a:lnSpc>
                <a:spcPct val="90000"/>
              </a:lnSpc>
            </a:pPr>
            <a:r>
              <a:rPr lang="en-US" altLang="en-US" sz="1000" dirty="0"/>
              <a:t> P=problem solving</a:t>
            </a:r>
          </a:p>
          <a:p>
            <a:pPr eaLnBrk="1" hangingPunct="1">
              <a:lnSpc>
                <a:spcPct val="90000"/>
              </a:lnSpc>
            </a:pPr>
            <a:r>
              <a:rPr lang="en-US" altLang="en-US" sz="1000" dirty="0"/>
              <a:t>Or C=cooperation. </a:t>
            </a:r>
          </a:p>
          <a:p>
            <a:pPr eaLnBrk="1" hangingPunct="1">
              <a:lnSpc>
                <a:spcPct val="90000"/>
              </a:lnSpc>
            </a:pPr>
            <a:r>
              <a:rPr lang="en-US" altLang="en-US" sz="1000" dirty="0"/>
              <a:t>Once finished, ask for some examples from various letters of the alphabet of responses from the larger group.  </a:t>
            </a:r>
          </a:p>
        </p:txBody>
      </p:sp>
    </p:spTree>
    <p:extLst>
      <p:ext uri="{BB962C8B-B14F-4D97-AF65-F5344CB8AC3E}">
        <p14:creationId xmlns:p14="http://schemas.microsoft.com/office/powerpoint/2010/main" val="8686460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a:extLst>
              <a:ext uri="{FF2B5EF4-FFF2-40B4-BE49-F238E27FC236}">
                <a16:creationId xmlns:a16="http://schemas.microsoft.com/office/drawing/2014/main" id="{3D398E96-2F59-46FA-B3C6-878EE286007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26627" name="Notes Placeholder 2">
            <a:extLst>
              <a:ext uri="{FF2B5EF4-FFF2-40B4-BE49-F238E27FC236}">
                <a16:creationId xmlns:a16="http://schemas.microsoft.com/office/drawing/2014/main" id="{D1D47B62-75C3-482D-AB1D-654E8D8FE40E}"/>
              </a:ext>
            </a:extLst>
          </p:cNvPr>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ea typeface="ＭＳ Ｐゴシック" panose="020B0600070205080204" pitchFamily="34" charset="-128"/>
            </a:endParaRPr>
          </a:p>
          <a:p>
            <a:pPr eaLnBrk="1" hangingPunct="1">
              <a:spcBef>
                <a:spcPct val="0"/>
              </a:spcBef>
            </a:pPr>
            <a:r>
              <a:rPr lang="en-US" altLang="en-US" dirty="0">
                <a:ea typeface="ＭＳ Ｐゴシック" panose="020B0600070205080204" pitchFamily="34" charset="-128"/>
              </a:rPr>
              <a:t>The Center for Social Emotional Foundations for Early Learning, CSEFEL adapted with permission from ZERO TO THREE's definition of infant mental health this definition. </a:t>
            </a:r>
          </a:p>
          <a:p>
            <a:pPr eaLnBrk="1" hangingPunct="1">
              <a:spcBef>
                <a:spcPct val="0"/>
              </a:spcBef>
            </a:pPr>
            <a:r>
              <a:rPr lang="en-US" altLang="en-US" dirty="0">
                <a:ea typeface="ＭＳ Ｐゴシック" panose="020B0600070205080204" pitchFamily="34" charset="-128"/>
              </a:rPr>
              <a:t> </a:t>
            </a:r>
          </a:p>
          <a:p>
            <a:pPr eaLnBrk="1" hangingPunct="1">
              <a:spcBef>
                <a:spcPct val="0"/>
              </a:spcBef>
            </a:pPr>
            <a:r>
              <a:rPr lang="en-US" altLang="en-US" dirty="0">
                <a:ea typeface="ＭＳ Ｐゴシック" panose="020B0600070205080204" pitchFamily="34" charset="-128"/>
              </a:rPr>
              <a:t>Ask participants to read through the first paragraph and second paragraph. </a:t>
            </a:r>
          </a:p>
          <a:p>
            <a:pPr eaLnBrk="1" hangingPunct="1">
              <a:spcBef>
                <a:spcPct val="0"/>
              </a:spcBef>
            </a:pPr>
            <a:r>
              <a:rPr lang="en-US" altLang="en-US" dirty="0">
                <a:ea typeface="ＭＳ Ｐゴシック" panose="020B0600070205080204" pitchFamily="34" charset="-128"/>
              </a:rPr>
              <a:t>Point out that what is described in these paragraphs boils down to this:</a:t>
            </a:r>
          </a:p>
          <a:p>
            <a:pPr marL="171450" indent="-171450" eaLnBrk="1" hangingPunct="1">
              <a:spcBef>
                <a:spcPct val="0"/>
              </a:spcBef>
              <a:buFont typeface="Arial" panose="020B0604020202020204" pitchFamily="34" charset="0"/>
              <a:buChar char="•"/>
            </a:pPr>
            <a:r>
              <a:rPr lang="en-US" altLang="en-US" dirty="0">
                <a:ea typeface="ＭＳ Ｐゴシック" panose="020B0600070205080204" pitchFamily="34" charset="-128"/>
              </a:rPr>
              <a:t>Healthy social emotional development grows from relationships between children and their caregivers.</a:t>
            </a:r>
          </a:p>
          <a:p>
            <a:pPr marL="171450" indent="-171450" eaLnBrk="1" hangingPunct="1">
              <a:spcBef>
                <a:spcPct val="0"/>
              </a:spcBef>
              <a:buFont typeface="Arial" panose="020B0604020202020204" pitchFamily="34" charset="0"/>
              <a:buChar char="•"/>
            </a:pPr>
            <a:r>
              <a:rPr lang="en-US" altLang="en-US" dirty="0">
                <a:ea typeface="ＭＳ Ｐゴシック" panose="020B0600070205080204" pitchFamily="34" charset="-128"/>
              </a:rPr>
              <a:t>Social emotional development begins at birth and continues throughout life. </a:t>
            </a:r>
          </a:p>
          <a:p>
            <a:pPr marL="171450" indent="-171450" eaLnBrk="1" hangingPunct="1">
              <a:spcBef>
                <a:spcPct val="0"/>
              </a:spcBef>
              <a:buFont typeface="Arial" panose="020B0604020202020204" pitchFamily="34" charset="0"/>
              <a:buChar char="•"/>
            </a:pPr>
            <a:r>
              <a:rPr lang="en-US" altLang="en-US" dirty="0">
                <a:ea typeface="ＭＳ Ｐゴシック" panose="020B0600070205080204" pitchFamily="34" charset="-128"/>
              </a:rPr>
              <a:t>It provides a foundation for meaningful relationships and learning.</a:t>
            </a:r>
          </a:p>
          <a:p>
            <a:pPr marL="171450" indent="-171450" eaLnBrk="1" hangingPunct="1">
              <a:spcBef>
                <a:spcPct val="0"/>
              </a:spcBef>
              <a:buFont typeface="Arial" panose="020B0604020202020204" pitchFamily="34" charset="0"/>
              <a:buChar char="•"/>
            </a:pPr>
            <a:r>
              <a:rPr lang="en-US" altLang="en-US" dirty="0">
                <a:ea typeface="ＭＳ Ｐゴシック" panose="020B0600070205080204" pitchFamily="34" charset="-128"/>
              </a:rPr>
              <a:t>When children experience difficulty in acquiring social emotional skills, they are at increased risk emotionally, developmentally, and academically. </a:t>
            </a:r>
          </a:p>
        </p:txBody>
      </p:sp>
      <p:sp>
        <p:nvSpPr>
          <p:cNvPr id="26628" name="Slide Number Placeholder 3">
            <a:extLst>
              <a:ext uri="{FF2B5EF4-FFF2-40B4-BE49-F238E27FC236}">
                <a16:creationId xmlns:a16="http://schemas.microsoft.com/office/drawing/2014/main" id="{142B9C24-C25C-48AF-B47B-AF08D0BF67E9}"/>
              </a:ext>
            </a:extLst>
          </p:cNvPr>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eaLnBrk="1" hangingPunct="1"/>
            <a:fld id="{8F4BA05B-CE00-4E40-9BA4-AB49423620CC}" type="slidenum">
              <a:rPr lang="en-US" altLang="en-US" sz="1200">
                <a:latin typeface="Calibri" panose="020F0502020204030204" pitchFamily="34" charset="0"/>
              </a:rPr>
              <a:pPr eaLnBrk="1" hangingPunct="1"/>
              <a:t>20</a:t>
            </a:fld>
            <a:endParaRPr lang="en-US" altLang="en-US" sz="1200">
              <a:latin typeface="Calibri" panose="020F0502020204030204" pitchFamily="34" charset="0"/>
            </a:endParaRPr>
          </a:p>
        </p:txBody>
      </p:sp>
    </p:spTree>
    <p:extLst>
      <p:ext uri="{BB962C8B-B14F-4D97-AF65-F5344CB8AC3E}">
        <p14:creationId xmlns:p14="http://schemas.microsoft.com/office/powerpoint/2010/main" val="37919657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a:extLst>
              <a:ext uri="{FF2B5EF4-FFF2-40B4-BE49-F238E27FC236}">
                <a16:creationId xmlns:a16="http://schemas.microsoft.com/office/drawing/2014/main" id="{92D684C6-1534-4DF1-94E7-110DEE120430}"/>
              </a:ext>
            </a:extLst>
          </p:cNvPr>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A0D2661D-AB17-4BA0-AD18-BE4943402309}" type="slidenum">
              <a:rPr lang="en-US" altLang="en-US"/>
              <a:pPr>
                <a:spcBef>
                  <a:spcPct val="0"/>
                </a:spcBef>
              </a:pPr>
              <a:t>21</a:t>
            </a:fld>
            <a:endParaRPr lang="en-US" altLang="en-US"/>
          </a:p>
        </p:txBody>
      </p:sp>
      <p:sp>
        <p:nvSpPr>
          <p:cNvPr id="22531" name="Slide Image Placeholder 1">
            <a:extLst>
              <a:ext uri="{FF2B5EF4-FFF2-40B4-BE49-F238E27FC236}">
                <a16:creationId xmlns:a16="http://schemas.microsoft.com/office/drawing/2014/main" id="{B5BB05D1-79CB-4F1A-8172-388892A36984}"/>
              </a:ext>
            </a:extLst>
          </p:cNvPr>
          <p:cNvSpPr>
            <a:spLocks noGrp="1" noRot="1" noChangeAspect="1" noChangeArrowheads="1" noTextEdit="1"/>
          </p:cNvSpPr>
          <p:nvPr>
            <p:ph type="sldImg"/>
          </p:nvPr>
        </p:nvSpPr>
        <p:spPr>
          <a:ln/>
        </p:spPr>
      </p:sp>
      <p:sp>
        <p:nvSpPr>
          <p:cNvPr id="22532" name="Notes Placeholder 2">
            <a:extLst>
              <a:ext uri="{FF2B5EF4-FFF2-40B4-BE49-F238E27FC236}">
                <a16:creationId xmlns:a16="http://schemas.microsoft.com/office/drawing/2014/main" id="{CF1284A7-14AB-4D5D-8930-B352A9F0DA96}"/>
              </a:ext>
            </a:extLst>
          </p:cNvPr>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tLang="en-US" dirty="0">
                <a:ea typeface="ＭＳ Ｐゴシック" panose="020B0600070205080204" pitchFamily="34" charset="-128"/>
              </a:rPr>
              <a:t>Three major elements of social emotional wellness in infants, toddlers, and preschoolers: experiencing, expressing and regulating emotions; forming close and secure relationships; and possessing the ability to explore and learn.  As you know the last two bullets tell us how children learn  by exploring their environment in the context of family, community, and culture.</a:t>
            </a:r>
          </a:p>
          <a:p>
            <a:endParaRPr lang="en-US" altLang="en-US" dirty="0">
              <a:ea typeface="ＭＳ Ｐゴシック" panose="020B0600070205080204" pitchFamily="34" charset="-128"/>
            </a:endParaRPr>
          </a:p>
          <a:p>
            <a:r>
              <a:rPr lang="en-US" altLang="en-US" dirty="0">
                <a:ea typeface="ＭＳ Ｐゴシック" panose="020B0600070205080204" pitchFamily="34" charset="-128"/>
              </a:rPr>
              <a:t>By focusing on social-emotional development through strengthening the parent-child interaction, then we are supporting the child’s readiness to learn and the parent’s ability to support them.  To accomplish this we need to focus on ways of interacting with parents that builds the parents skills to support their child through the day.   </a:t>
            </a:r>
          </a:p>
          <a:p>
            <a:pPr eaLnBrk="1" hangingPunct="1">
              <a:spcBef>
                <a:spcPct val="0"/>
              </a:spcBef>
            </a:pPr>
            <a:endParaRPr lang="en-US" altLang="en-US" dirty="0">
              <a:latin typeface="Arial" panose="020B0604020202020204" pitchFamily="34" charset="0"/>
            </a:endParaRPr>
          </a:p>
        </p:txBody>
      </p:sp>
      <p:sp>
        <p:nvSpPr>
          <p:cNvPr id="22533" name="Slide Number Placeholder 3">
            <a:extLst>
              <a:ext uri="{FF2B5EF4-FFF2-40B4-BE49-F238E27FC236}">
                <a16:creationId xmlns:a16="http://schemas.microsoft.com/office/drawing/2014/main" id="{7EB7C186-52E0-4AA0-99C5-5207EC56C2C7}"/>
              </a:ext>
            </a:extLst>
          </p:cNvPr>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6F0A2D3F-98F7-42AC-B98C-6A67B6220DA6}" type="slidenum">
              <a:rPr lang="en-US" altLang="en-US">
                <a:latin typeface="Calibri" panose="020F0502020204030204" pitchFamily="34" charset="0"/>
                <a:cs typeface="Arial" panose="020B0604020202020204" pitchFamily="34" charset="0"/>
              </a:rPr>
              <a:pPr algn="r" eaLnBrk="1" hangingPunct="1">
                <a:spcBef>
                  <a:spcPct val="0"/>
                </a:spcBef>
              </a:pPr>
              <a:t>21</a:t>
            </a:fld>
            <a:endParaRPr lang="en-US" altLang="en-US">
              <a:latin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9932953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a:extLst>
              <a:ext uri="{FF2B5EF4-FFF2-40B4-BE49-F238E27FC236}">
                <a16:creationId xmlns:a16="http://schemas.microsoft.com/office/drawing/2014/main" id="{108FBFBC-7C72-4354-9262-4B37484F36B2}"/>
              </a:ext>
            </a:extLst>
          </p:cNvPr>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2CC86252-1557-4E01-AC79-AFE1812701E1}" type="slidenum">
              <a:rPr lang="en-US" altLang="en-US"/>
              <a:pPr>
                <a:spcBef>
                  <a:spcPct val="0"/>
                </a:spcBef>
              </a:pPr>
              <a:t>22</a:t>
            </a:fld>
            <a:endParaRPr lang="en-US" altLang="en-US"/>
          </a:p>
        </p:txBody>
      </p:sp>
      <p:sp>
        <p:nvSpPr>
          <p:cNvPr id="24579" name="Slide Image Placeholder 1">
            <a:extLst>
              <a:ext uri="{FF2B5EF4-FFF2-40B4-BE49-F238E27FC236}">
                <a16:creationId xmlns:a16="http://schemas.microsoft.com/office/drawing/2014/main" id="{EDE321E4-F57B-4489-B584-7F3BC6BC42F4}"/>
              </a:ext>
            </a:extLst>
          </p:cNvPr>
          <p:cNvSpPr>
            <a:spLocks noGrp="1" noRot="1" noChangeAspect="1" noChangeArrowheads="1" noTextEdit="1"/>
          </p:cNvSpPr>
          <p:nvPr>
            <p:ph type="sldImg"/>
          </p:nvPr>
        </p:nvSpPr>
        <p:spPr>
          <a:ln/>
        </p:spPr>
      </p:sp>
      <p:sp>
        <p:nvSpPr>
          <p:cNvPr id="24580" name="Notes Placeholder 2">
            <a:extLst>
              <a:ext uri="{FF2B5EF4-FFF2-40B4-BE49-F238E27FC236}">
                <a16:creationId xmlns:a16="http://schemas.microsoft.com/office/drawing/2014/main" id="{14CE80CB-6B59-4DEF-A4EF-25DF054ACB70}"/>
              </a:ext>
            </a:extLst>
          </p:cNvPr>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spcBef>
                <a:spcPct val="0"/>
              </a:spcBef>
            </a:pPr>
            <a:r>
              <a:rPr lang="en-US" altLang="en-US" dirty="0">
                <a:latin typeface="Arial" panose="020B0604020202020204" pitchFamily="34" charset="0"/>
              </a:rPr>
              <a:t>Describe how several national reports (e.g., Eager to Learn, Neurons to Neighborhoods, A Good Beginning, the Kaufmann Report on Social-Emotional Development) have discussed the importance of social emotional development in children’s readiness for and success in school. These publications have identified a number of social emotional skills that help children be successful as they transition into kindergarten. </a:t>
            </a:r>
          </a:p>
          <a:p>
            <a:pPr eaLnBrk="1" hangingPunct="1">
              <a:spcBef>
                <a:spcPct val="0"/>
              </a:spcBef>
            </a:pPr>
            <a:r>
              <a:rPr lang="en-US" altLang="en-US" dirty="0">
                <a:latin typeface="Arial" panose="020B0604020202020204" pitchFamily="34" charset="0"/>
              </a:rPr>
              <a:t>These skills include: read slide bullets</a:t>
            </a:r>
          </a:p>
          <a:p>
            <a:pPr eaLnBrk="1" hangingPunct="1">
              <a:spcBef>
                <a:spcPct val="0"/>
              </a:spcBef>
            </a:pPr>
            <a:r>
              <a:rPr lang="en-US" altLang="en-US" dirty="0">
                <a:latin typeface="Arial" panose="020B0604020202020204" pitchFamily="34" charset="0"/>
              </a:rPr>
              <a:t>• Confidence • Capacity to develop relationships with peers and adults • Concentration and persistence on challenging tasks • Ability to effectively communicate emotions • Ability to listen to instructions and be attentive • Ability to solve social problems </a:t>
            </a:r>
          </a:p>
          <a:p>
            <a:pPr eaLnBrk="1" hangingPunct="1">
              <a:spcBef>
                <a:spcPct val="0"/>
              </a:spcBef>
            </a:pPr>
            <a:endParaRPr lang="en-US" altLang="en-US" dirty="0">
              <a:latin typeface="Arial" panose="020B0604020202020204" pitchFamily="34" charset="0"/>
            </a:endParaRPr>
          </a:p>
          <a:p>
            <a:pPr eaLnBrk="1" hangingPunct="1">
              <a:spcBef>
                <a:spcPct val="0"/>
              </a:spcBef>
            </a:pPr>
            <a:r>
              <a:rPr lang="en-US" altLang="en-US" dirty="0">
                <a:latin typeface="Arial" panose="020B0604020202020204" pitchFamily="34" charset="0"/>
              </a:rPr>
              <a:t>Ask participants to explain how they know when a child doesn’t have a specific skill (e.g., for example, “What do children do when they can’t persist at a challenging task and they are faced with something that is hard for them?”). </a:t>
            </a:r>
          </a:p>
        </p:txBody>
      </p:sp>
      <p:sp>
        <p:nvSpPr>
          <p:cNvPr id="24581" name="Slide Number Placeholder 3">
            <a:extLst>
              <a:ext uri="{FF2B5EF4-FFF2-40B4-BE49-F238E27FC236}">
                <a16:creationId xmlns:a16="http://schemas.microsoft.com/office/drawing/2014/main" id="{42F2CCA8-8706-48B6-BBF6-A206817B0DC1}"/>
              </a:ext>
            </a:extLst>
          </p:cNvPr>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E540D743-D2B3-4BBB-B924-4EBE0D154FBD}" type="slidenum">
              <a:rPr lang="en-US" altLang="en-US">
                <a:latin typeface="Calibri" panose="020F0502020204030204" pitchFamily="34" charset="0"/>
                <a:cs typeface="Arial" panose="020B0604020202020204" pitchFamily="34" charset="0"/>
              </a:rPr>
              <a:pPr algn="r" eaLnBrk="1" hangingPunct="1">
                <a:spcBef>
                  <a:spcPct val="0"/>
                </a:spcBef>
              </a:pPr>
              <a:t>22</a:t>
            </a:fld>
            <a:endParaRPr lang="en-US" altLang="en-US">
              <a:latin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6117530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Trainers introduce yourself to the group. Provide a brief overview of who you are, where you are from, and information about your background that is relevant to this training.</a:t>
            </a:r>
          </a:p>
        </p:txBody>
      </p:sp>
      <p:sp>
        <p:nvSpPr>
          <p:cNvPr id="4" name="Slide Number Placeholder 3"/>
          <p:cNvSpPr>
            <a:spLocks noGrp="1"/>
          </p:cNvSpPr>
          <p:nvPr>
            <p:ph type="sldNum" sz="quarter" idx="10"/>
          </p:nvPr>
        </p:nvSpPr>
        <p:spPr/>
        <p:txBody>
          <a:bodyPr/>
          <a:lstStyle/>
          <a:p>
            <a:fld id="{82DE8ADA-7EFC-486C-978B-C830CC23F4BF}" type="slidenum">
              <a:rPr lang="en-US" smtClean="0"/>
              <a:t>2</a:t>
            </a:fld>
            <a:endParaRPr lang="en-US"/>
          </a:p>
        </p:txBody>
      </p:sp>
    </p:spTree>
    <p:extLst>
      <p:ext uri="{BB962C8B-B14F-4D97-AF65-F5344CB8AC3E}">
        <p14:creationId xmlns:p14="http://schemas.microsoft.com/office/powerpoint/2010/main" val="195143270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a:extLst>
              <a:ext uri="{FF2B5EF4-FFF2-40B4-BE49-F238E27FC236}">
                <a16:creationId xmlns:a16="http://schemas.microsoft.com/office/drawing/2014/main" id="{4559D17E-7BF5-437C-9113-DEDC44EE72D8}"/>
              </a:ext>
            </a:extLst>
          </p:cNvPr>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defRPr>
            </a:lvl1pPr>
            <a:lvl2pPr marL="742950" indent="-285750">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a:spcBef>
                <a:spcPct val="0"/>
              </a:spcBef>
            </a:pPr>
            <a:fld id="{1E483910-F3A6-4B54-A90B-A9DE241A3F0A}" type="slidenum">
              <a:rPr lang="en-US" altLang="en-US"/>
              <a:pPr>
                <a:spcBef>
                  <a:spcPct val="0"/>
                </a:spcBef>
              </a:pPr>
              <a:t>23</a:t>
            </a:fld>
            <a:endParaRPr lang="en-US" altLang="en-US"/>
          </a:p>
        </p:txBody>
      </p:sp>
      <p:sp>
        <p:nvSpPr>
          <p:cNvPr id="31747" name="Rectangle 2">
            <a:extLst>
              <a:ext uri="{FF2B5EF4-FFF2-40B4-BE49-F238E27FC236}">
                <a16:creationId xmlns:a16="http://schemas.microsoft.com/office/drawing/2014/main" id="{3045E014-FEB2-40DF-B9E9-46E9699E0DF0}"/>
              </a:ext>
            </a:extLst>
          </p:cNvPr>
          <p:cNvSpPr>
            <a:spLocks noGrp="1" noRot="1" noChangeAspect="1" noChangeArrowheads="1" noTextEdit="1"/>
          </p:cNvSpPr>
          <p:nvPr>
            <p:ph type="sldImg"/>
          </p:nvPr>
        </p:nvSpPr>
        <p:spPr>
          <a:ln/>
        </p:spPr>
      </p:sp>
      <p:sp>
        <p:nvSpPr>
          <p:cNvPr id="31748" name="Rectangle 3">
            <a:extLst>
              <a:ext uri="{FF2B5EF4-FFF2-40B4-BE49-F238E27FC236}">
                <a16:creationId xmlns:a16="http://schemas.microsoft.com/office/drawing/2014/main" id="{EE6C199B-905A-4B6C-8ABA-5DBF0EFCEB6D}"/>
              </a:ext>
            </a:extLst>
          </p:cNvPr>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rPr>
              <a:t> Make the point that children often use challenging behavior when they don’t have more appropriate behaviors or skills to accomplish the same goal or to communicate the same message. This means that our focus has to be on “teaching children new skills” rather than “trying to get them to stop using challenging behaviors.” We need to teach children what to do rather than what not to do. Make the point that this also applies to children who speak another language or whose home culture values different behaviors than the early childhood setting (e.g., home culture might value listening to adults during mealtime versus engaging in conversation while one eats). The goal is to facilitate children’s learning of skills valued in the school/community in order to ensure success while at the same time honoring the values and beliefs of the home culture and language. </a:t>
            </a:r>
          </a:p>
          <a:p>
            <a:pPr eaLnBrk="1" hangingPunct="1"/>
            <a:endParaRPr lang="en-US" altLang="en-US" dirty="0">
              <a:latin typeface="Arial" panose="020B0604020202020204" pitchFamily="34" charset="0"/>
            </a:endParaRPr>
          </a:p>
        </p:txBody>
      </p:sp>
    </p:spTree>
    <p:extLst>
      <p:ext uri="{BB962C8B-B14F-4D97-AF65-F5344CB8AC3E}">
        <p14:creationId xmlns:p14="http://schemas.microsoft.com/office/powerpoint/2010/main" val="18226345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2DE8ADA-7EFC-486C-978B-C830CC23F4BF}" type="slidenum">
              <a:rPr lang="en-US" smtClean="0"/>
              <a:t>24</a:t>
            </a:fld>
            <a:endParaRPr lang="en-US"/>
          </a:p>
        </p:txBody>
      </p:sp>
    </p:spTree>
    <p:extLst>
      <p:ext uri="{BB962C8B-B14F-4D97-AF65-F5344CB8AC3E}">
        <p14:creationId xmlns:p14="http://schemas.microsoft.com/office/powerpoint/2010/main" val="14423105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7">
            <a:extLst>
              <a:ext uri="{FF2B5EF4-FFF2-40B4-BE49-F238E27FC236}">
                <a16:creationId xmlns:a16="http://schemas.microsoft.com/office/drawing/2014/main" id="{7A396E5B-8E89-484F-A3E0-945C8F50CE90}"/>
              </a:ext>
            </a:extLst>
          </p:cNvPr>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23925">
              <a:defRPr sz="2400">
                <a:solidFill>
                  <a:schemeClr val="tx1"/>
                </a:solidFill>
                <a:latin typeface="Arial" panose="020B0604020202020204" pitchFamily="34" charset="0"/>
                <a:ea typeface="MS PGothic" panose="020B0600070205080204" pitchFamily="34" charset="-128"/>
              </a:defRPr>
            </a:lvl1pPr>
            <a:lvl2pPr marL="742950" indent="-285750" defTabSz="923925">
              <a:defRPr sz="2400">
                <a:solidFill>
                  <a:schemeClr val="tx1"/>
                </a:solidFill>
                <a:latin typeface="Arial" panose="020B0604020202020204" pitchFamily="34" charset="0"/>
                <a:ea typeface="MS PGothic" panose="020B0600070205080204" pitchFamily="34" charset="-128"/>
              </a:defRPr>
            </a:lvl2pPr>
            <a:lvl3pPr marL="1143000" indent="-228600" defTabSz="923925">
              <a:defRPr sz="2400">
                <a:solidFill>
                  <a:schemeClr val="tx1"/>
                </a:solidFill>
                <a:latin typeface="Arial" panose="020B0604020202020204" pitchFamily="34" charset="0"/>
                <a:ea typeface="MS PGothic" panose="020B0600070205080204" pitchFamily="34" charset="-128"/>
              </a:defRPr>
            </a:lvl3pPr>
            <a:lvl4pPr marL="1600200" indent="-228600" defTabSz="923925">
              <a:defRPr sz="2400">
                <a:solidFill>
                  <a:schemeClr val="tx1"/>
                </a:solidFill>
                <a:latin typeface="Arial" panose="020B0604020202020204" pitchFamily="34" charset="0"/>
                <a:ea typeface="MS PGothic" panose="020B0600070205080204" pitchFamily="34" charset="-128"/>
              </a:defRPr>
            </a:lvl4pPr>
            <a:lvl5pPr marL="2057400" indent="-228600" defTabSz="923925">
              <a:defRPr sz="2400">
                <a:solidFill>
                  <a:schemeClr val="tx1"/>
                </a:solidFill>
                <a:latin typeface="Arial" panose="020B0604020202020204" pitchFamily="34" charset="0"/>
                <a:ea typeface="MS PGothic" panose="020B0600070205080204" pitchFamily="34" charset="-128"/>
              </a:defRPr>
            </a:lvl5pPr>
            <a:lvl6pPr marL="2514600" indent="-228600" defTabSz="923925"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23925"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23925"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23925"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7CACE422-D10B-4D3F-A8CA-639D63357042}" type="slidenum">
              <a:rPr lang="en-US" altLang="en-US" sz="1200"/>
              <a:pPr/>
              <a:t>25</a:t>
            </a:fld>
            <a:endParaRPr lang="en-US" altLang="en-US" sz="1200"/>
          </a:p>
        </p:txBody>
      </p:sp>
      <p:sp>
        <p:nvSpPr>
          <p:cNvPr id="63490" name="Rectangle 2">
            <a:extLst>
              <a:ext uri="{FF2B5EF4-FFF2-40B4-BE49-F238E27FC236}">
                <a16:creationId xmlns:a16="http://schemas.microsoft.com/office/drawing/2014/main" id="{547AB7CC-06BC-4954-AA34-610261BD8479}"/>
              </a:ext>
            </a:extLst>
          </p:cNvPr>
          <p:cNvSpPr>
            <a:spLocks noGrp="1" noRot="1" noChangeAspect="1" noChangeArrowheads="1" noTextEdit="1"/>
          </p:cNvSpPr>
          <p:nvPr>
            <p:ph type="sldImg"/>
          </p:nvPr>
        </p:nvSpPr>
        <p:spPr>
          <a:ln/>
        </p:spPr>
      </p:sp>
      <p:sp>
        <p:nvSpPr>
          <p:cNvPr id="63491" name="Rectangle 3">
            <a:extLst>
              <a:ext uri="{FF2B5EF4-FFF2-40B4-BE49-F238E27FC236}">
                <a16:creationId xmlns:a16="http://schemas.microsoft.com/office/drawing/2014/main" id="{01032024-7FB6-4433-9FDD-9B592B784B3E}"/>
              </a:ext>
            </a:extLst>
          </p:cNvPr>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tLang="en-US" dirty="0"/>
              <a:t>Another way of thinking about the development of social emotional skills early in life and its progression. Share the following points with participants: </a:t>
            </a:r>
          </a:p>
          <a:p>
            <a:pPr marL="228600" indent="-228600">
              <a:buAutoNum type="arabicPeriod"/>
            </a:pPr>
            <a:r>
              <a:rPr lang="en-US" altLang="en-US" dirty="0"/>
              <a:t>In the earliest years of life, we are laying the foundation for a child's social emotional  development which will impact his/her experiences and learning during the course of his/her life.  </a:t>
            </a:r>
          </a:p>
          <a:p>
            <a:pPr marL="228600" indent="-228600">
              <a:buAutoNum type="arabicPeriod"/>
            </a:pPr>
            <a:r>
              <a:rPr lang="en-US" altLang="en-US" dirty="0"/>
              <a:t>Learning begins well before kindergarten. For example, when a very young child experiences relationships and learns to express emotions he is later better able to develop friendships with peers. Or, when an infant feels secure in her surroundings and experiences the excitement of discovery, she is later able to feel confident about learning. She then is likely to persist in the face of new challenges.</a:t>
            </a:r>
          </a:p>
          <a:p>
            <a:pPr marL="228600" indent="-228600">
              <a:buAutoNum type="arabicPeriod"/>
            </a:pPr>
            <a:r>
              <a:rPr lang="en-US" altLang="en-US" dirty="0"/>
              <a:t>Achievement of early social emotional skills and milestones are linked to positive early childhood mental health, continued skill development and school success</a:t>
            </a:r>
          </a:p>
          <a:p>
            <a:endParaRPr lang="en-US" altLang="en-US" dirty="0"/>
          </a:p>
        </p:txBody>
      </p:sp>
    </p:spTree>
    <p:extLst>
      <p:ext uri="{BB962C8B-B14F-4D97-AF65-F5344CB8AC3E}">
        <p14:creationId xmlns:p14="http://schemas.microsoft.com/office/powerpoint/2010/main" val="169563607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Helps Us Get There? </a:t>
            </a:r>
          </a:p>
          <a:p>
            <a:r>
              <a:rPr lang="en-US" dirty="0"/>
              <a:t>We've talked about what social emotional development is and how it develops as a progression but what can we do to ensure that the skills develop appropriately? </a:t>
            </a:r>
          </a:p>
          <a:p>
            <a:r>
              <a:rPr lang="en-US" dirty="0"/>
              <a:t>Meaningful interactions that caregivers, professionals, and other adults have with young children during every day moments provide natural opportunities to shape social emotional development. </a:t>
            </a:r>
          </a:p>
          <a:p>
            <a:endParaRPr lang="en-US" dirty="0"/>
          </a:p>
          <a:p>
            <a:r>
              <a:rPr lang="en-US" dirty="0"/>
              <a:t>Ask participants what they think of the second bullet.  Not only is it important to play with children and take their lead, it is also important to be “playful”.</a:t>
            </a:r>
          </a:p>
        </p:txBody>
      </p:sp>
      <p:sp>
        <p:nvSpPr>
          <p:cNvPr id="4" name="Slide Number Placeholder 3"/>
          <p:cNvSpPr>
            <a:spLocks noGrp="1"/>
          </p:cNvSpPr>
          <p:nvPr>
            <p:ph type="sldNum" sz="quarter" idx="10"/>
          </p:nvPr>
        </p:nvSpPr>
        <p:spPr/>
        <p:txBody>
          <a:bodyPr/>
          <a:lstStyle/>
          <a:p>
            <a:fld id="{82DE8ADA-7EFC-486C-978B-C830CC23F4BF}" type="slidenum">
              <a:rPr lang="en-US" smtClean="0"/>
              <a:t>26</a:t>
            </a:fld>
            <a:endParaRPr lang="en-US"/>
          </a:p>
        </p:txBody>
      </p:sp>
    </p:spTree>
    <p:extLst>
      <p:ext uri="{BB962C8B-B14F-4D97-AF65-F5344CB8AC3E}">
        <p14:creationId xmlns:p14="http://schemas.microsoft.com/office/powerpoint/2010/main" val="40307351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2DE8ADA-7EFC-486C-978B-C830CC23F4BF}" type="slidenum">
              <a:rPr lang="en-US" smtClean="0"/>
              <a:t>27</a:t>
            </a:fld>
            <a:endParaRPr lang="en-US"/>
          </a:p>
        </p:txBody>
      </p:sp>
    </p:spTree>
    <p:extLst>
      <p:ext uri="{BB962C8B-B14F-4D97-AF65-F5344CB8AC3E}">
        <p14:creationId xmlns:p14="http://schemas.microsoft.com/office/powerpoint/2010/main" val="413275369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Activity: Key Findings on Social Emotional Health and Early Brain Development. </a:t>
            </a:r>
          </a:p>
          <a:p>
            <a:r>
              <a:rPr lang="en-US" dirty="0"/>
              <a:t>Trainer’s Note: Use Handout 1.8 as a way to enhance participants' understanding and linkages between social emotional and brain development, as well as identify key research findings. </a:t>
            </a:r>
          </a:p>
          <a:p>
            <a:endParaRPr lang="en-US" dirty="0"/>
          </a:p>
          <a:p>
            <a:r>
              <a:rPr lang="en-US" dirty="0"/>
              <a:t>An answer sheet for trainers is provided on the second page of Handout1.8. </a:t>
            </a:r>
          </a:p>
          <a:p>
            <a:r>
              <a:rPr lang="en-US" dirty="0"/>
              <a:t>Say to participants, “Before understanding and learning even more ways we can influence and support children's social emotional development and early learning, it's useful to know some of the impressive discoveries about early brain development that have led to a particular focus on important interactions such as gentle touch, play, rocking, singing and reading.” Clarify that each of the statements is formatted as true/false and demonstrates research findings on early social emotional and brain development.  Several national reports and multiple publications discuss these early capacities (e.g., From Neurons to Neighborhoods: The science of early childhood development, 2001 and Emotional Connections: How relationships guide early learning, 2003).</a:t>
            </a:r>
          </a:p>
          <a:p>
            <a:r>
              <a:rPr lang="en-US" dirty="0"/>
              <a:t>Each finding is evidence of the amazing capacity of babies to seek out and develop relationships with other human beings.</a:t>
            </a:r>
          </a:p>
          <a:p>
            <a:endParaRPr lang="en-US" dirty="0"/>
          </a:p>
        </p:txBody>
      </p:sp>
      <p:sp>
        <p:nvSpPr>
          <p:cNvPr id="4" name="Slide Number Placeholder 3"/>
          <p:cNvSpPr>
            <a:spLocks noGrp="1"/>
          </p:cNvSpPr>
          <p:nvPr>
            <p:ph type="sldNum" sz="quarter" idx="10"/>
          </p:nvPr>
        </p:nvSpPr>
        <p:spPr/>
        <p:txBody>
          <a:bodyPr/>
          <a:lstStyle/>
          <a:p>
            <a:fld id="{82DE8ADA-7EFC-486C-978B-C830CC23F4BF}" type="slidenum">
              <a:rPr lang="en-US" smtClean="0"/>
              <a:t>28</a:t>
            </a:fld>
            <a:endParaRPr lang="en-US"/>
          </a:p>
        </p:txBody>
      </p:sp>
    </p:spTree>
    <p:extLst>
      <p:ext uri="{BB962C8B-B14F-4D97-AF65-F5344CB8AC3E}">
        <p14:creationId xmlns:p14="http://schemas.microsoft.com/office/powerpoint/2010/main" val="20033000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7">
            <a:extLst>
              <a:ext uri="{FF2B5EF4-FFF2-40B4-BE49-F238E27FC236}">
                <a16:creationId xmlns:a16="http://schemas.microsoft.com/office/drawing/2014/main" id="{4E034754-5918-4179-9248-15DE93152100}"/>
              </a:ext>
            </a:extLst>
          </p:cNvPr>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23925">
              <a:defRPr sz="2400">
                <a:solidFill>
                  <a:schemeClr val="tx1"/>
                </a:solidFill>
                <a:latin typeface="Arial" panose="020B0604020202020204" pitchFamily="34" charset="0"/>
                <a:ea typeface="MS PGothic" panose="020B0600070205080204" pitchFamily="34" charset="-128"/>
              </a:defRPr>
            </a:lvl1pPr>
            <a:lvl2pPr marL="742950" indent="-285750" defTabSz="923925">
              <a:defRPr sz="2400">
                <a:solidFill>
                  <a:schemeClr val="tx1"/>
                </a:solidFill>
                <a:latin typeface="Arial" panose="020B0604020202020204" pitchFamily="34" charset="0"/>
                <a:ea typeface="MS PGothic" panose="020B0600070205080204" pitchFamily="34" charset="-128"/>
              </a:defRPr>
            </a:lvl2pPr>
            <a:lvl3pPr marL="1143000" indent="-228600" defTabSz="923925">
              <a:defRPr sz="2400">
                <a:solidFill>
                  <a:schemeClr val="tx1"/>
                </a:solidFill>
                <a:latin typeface="Arial" panose="020B0604020202020204" pitchFamily="34" charset="0"/>
                <a:ea typeface="MS PGothic" panose="020B0600070205080204" pitchFamily="34" charset="-128"/>
              </a:defRPr>
            </a:lvl3pPr>
            <a:lvl4pPr marL="1600200" indent="-228600" defTabSz="923925">
              <a:defRPr sz="2400">
                <a:solidFill>
                  <a:schemeClr val="tx1"/>
                </a:solidFill>
                <a:latin typeface="Arial" panose="020B0604020202020204" pitchFamily="34" charset="0"/>
                <a:ea typeface="MS PGothic" panose="020B0600070205080204" pitchFamily="34" charset="-128"/>
              </a:defRPr>
            </a:lvl4pPr>
            <a:lvl5pPr marL="2057400" indent="-228600" defTabSz="923925">
              <a:defRPr sz="2400">
                <a:solidFill>
                  <a:schemeClr val="tx1"/>
                </a:solidFill>
                <a:latin typeface="Arial" panose="020B0604020202020204" pitchFamily="34" charset="0"/>
                <a:ea typeface="MS PGothic" panose="020B0600070205080204" pitchFamily="34" charset="-128"/>
              </a:defRPr>
            </a:lvl5pPr>
            <a:lvl6pPr marL="2514600" indent="-228600" defTabSz="923925"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23925"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23925"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23925"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4903C127-2406-4272-A3C7-C05EE25445B6}" type="slidenum">
              <a:rPr lang="en-US" altLang="en-US" sz="1200"/>
              <a:pPr/>
              <a:t>29</a:t>
            </a:fld>
            <a:endParaRPr lang="en-US" altLang="en-US" sz="1200"/>
          </a:p>
        </p:txBody>
      </p:sp>
      <p:sp>
        <p:nvSpPr>
          <p:cNvPr id="66562" name="Rectangle 2">
            <a:extLst>
              <a:ext uri="{FF2B5EF4-FFF2-40B4-BE49-F238E27FC236}">
                <a16:creationId xmlns:a16="http://schemas.microsoft.com/office/drawing/2014/main" id="{D95B1B05-09BE-4426-BAEB-5F77E00EE125}"/>
              </a:ext>
            </a:extLst>
          </p:cNvPr>
          <p:cNvSpPr>
            <a:spLocks noGrp="1" noRot="1" noChangeAspect="1" noChangeArrowheads="1" noTextEdit="1"/>
          </p:cNvSpPr>
          <p:nvPr>
            <p:ph type="sldImg"/>
          </p:nvPr>
        </p:nvSpPr>
        <p:spPr>
          <a:ln/>
        </p:spPr>
      </p:sp>
      <p:sp>
        <p:nvSpPr>
          <p:cNvPr id="66563" name="Rectangle 3">
            <a:extLst>
              <a:ext uri="{FF2B5EF4-FFF2-40B4-BE49-F238E27FC236}">
                <a16:creationId xmlns:a16="http://schemas.microsoft.com/office/drawing/2014/main" id="{1F32CD45-33B9-4C94-96D6-AB5CE6AA9B69}"/>
              </a:ext>
            </a:extLst>
          </p:cNvPr>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tLang="en-US" dirty="0"/>
              <a:t>Video 1.1</a:t>
            </a:r>
          </a:p>
          <a:p>
            <a:r>
              <a:rPr lang="en-US" altLang="en-US" dirty="0"/>
              <a:t>Explain that sometimes a picture may be worth a thousand words and seeing it in action may be worth</a:t>
            </a:r>
          </a:p>
          <a:p>
            <a:r>
              <a:rPr lang="en-US" altLang="en-US" dirty="0"/>
              <a:t>Even more. Tell participants that they will be viewing two video clips (one right after the other) of caregivers interacting with young children.  Ask participants to think about the definition of social emotional development that was just discussed and identify what each of these caregivers is doing to promote social emotional development. </a:t>
            </a:r>
          </a:p>
        </p:txBody>
      </p:sp>
    </p:spTree>
    <p:extLst>
      <p:ext uri="{BB962C8B-B14F-4D97-AF65-F5344CB8AC3E}">
        <p14:creationId xmlns:p14="http://schemas.microsoft.com/office/powerpoint/2010/main" val="244136257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7">
            <a:extLst>
              <a:ext uri="{FF2B5EF4-FFF2-40B4-BE49-F238E27FC236}">
                <a16:creationId xmlns:a16="http://schemas.microsoft.com/office/drawing/2014/main" id="{C492E27B-D002-4E07-A775-EFA2BC084334}"/>
              </a:ext>
            </a:extLst>
          </p:cNvPr>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23925">
              <a:defRPr sz="2400">
                <a:solidFill>
                  <a:schemeClr val="tx1"/>
                </a:solidFill>
                <a:latin typeface="Arial" panose="020B0604020202020204" pitchFamily="34" charset="0"/>
                <a:ea typeface="MS PGothic" panose="020B0600070205080204" pitchFamily="34" charset="-128"/>
              </a:defRPr>
            </a:lvl1pPr>
            <a:lvl2pPr marL="742950" indent="-285750" defTabSz="923925">
              <a:defRPr sz="2400">
                <a:solidFill>
                  <a:schemeClr val="tx1"/>
                </a:solidFill>
                <a:latin typeface="Arial" panose="020B0604020202020204" pitchFamily="34" charset="0"/>
                <a:ea typeface="MS PGothic" panose="020B0600070205080204" pitchFamily="34" charset="-128"/>
              </a:defRPr>
            </a:lvl2pPr>
            <a:lvl3pPr marL="1143000" indent="-228600" defTabSz="923925">
              <a:defRPr sz="2400">
                <a:solidFill>
                  <a:schemeClr val="tx1"/>
                </a:solidFill>
                <a:latin typeface="Arial" panose="020B0604020202020204" pitchFamily="34" charset="0"/>
                <a:ea typeface="MS PGothic" panose="020B0600070205080204" pitchFamily="34" charset="-128"/>
              </a:defRPr>
            </a:lvl3pPr>
            <a:lvl4pPr marL="1600200" indent="-228600" defTabSz="923925">
              <a:defRPr sz="2400">
                <a:solidFill>
                  <a:schemeClr val="tx1"/>
                </a:solidFill>
                <a:latin typeface="Arial" panose="020B0604020202020204" pitchFamily="34" charset="0"/>
                <a:ea typeface="MS PGothic" panose="020B0600070205080204" pitchFamily="34" charset="-128"/>
              </a:defRPr>
            </a:lvl4pPr>
            <a:lvl5pPr marL="2057400" indent="-228600" defTabSz="923925">
              <a:defRPr sz="2400">
                <a:solidFill>
                  <a:schemeClr val="tx1"/>
                </a:solidFill>
                <a:latin typeface="Arial" panose="020B0604020202020204" pitchFamily="34" charset="0"/>
                <a:ea typeface="MS PGothic" panose="020B0600070205080204" pitchFamily="34" charset="-128"/>
              </a:defRPr>
            </a:lvl5pPr>
            <a:lvl6pPr marL="2514600" indent="-228600" defTabSz="923925"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23925"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23925"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23925"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910EDF50-1D81-4119-9161-80F3B8438761}" type="slidenum">
              <a:rPr lang="en-US" altLang="en-US" sz="1200"/>
              <a:pPr/>
              <a:t>30</a:t>
            </a:fld>
            <a:endParaRPr lang="en-US" altLang="en-US" sz="1200"/>
          </a:p>
        </p:txBody>
      </p:sp>
      <p:sp>
        <p:nvSpPr>
          <p:cNvPr id="70658" name="Rectangle 2">
            <a:extLst>
              <a:ext uri="{FF2B5EF4-FFF2-40B4-BE49-F238E27FC236}">
                <a16:creationId xmlns:a16="http://schemas.microsoft.com/office/drawing/2014/main" id="{C23A37B0-06E0-40E4-8D66-113D3F143C0D}"/>
              </a:ext>
            </a:extLst>
          </p:cNvPr>
          <p:cNvSpPr>
            <a:spLocks noGrp="1" noRot="1" noChangeAspect="1" noTextEdit="1"/>
          </p:cNvSpPr>
          <p:nvPr>
            <p:ph type="sldImg"/>
          </p:nvPr>
        </p:nvSpPr>
        <p:spPr>
          <a:ln/>
        </p:spPr>
      </p:sp>
      <p:sp>
        <p:nvSpPr>
          <p:cNvPr id="70659" name="Rectangle 3">
            <a:extLst>
              <a:ext uri="{FF2B5EF4-FFF2-40B4-BE49-F238E27FC236}">
                <a16:creationId xmlns:a16="http://schemas.microsoft.com/office/drawing/2014/main" id="{BB8925DE-97B6-4643-87BC-22AA6E0823C1}"/>
              </a:ext>
            </a:extLst>
          </p:cNvPr>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ltLang="en-US" dirty="0"/>
              <a:t>Video Clip 1.2 Supporting Self Regulation.</a:t>
            </a:r>
          </a:p>
          <a:p>
            <a:pPr eaLnBrk="1" hangingPunct="1"/>
            <a:r>
              <a:rPr lang="en-US" altLang="en-US" dirty="0"/>
              <a:t>Let participants know they will be viewing another video clip which shows an adult caregiver supporting a young child's (7months of age) social emotional development, specifically self-regulation. </a:t>
            </a:r>
          </a:p>
          <a:p>
            <a:pPr marL="0" indent="0" eaLnBrk="1" hangingPunct="1">
              <a:buNone/>
            </a:pPr>
            <a:r>
              <a:rPr lang="en-US" altLang="en-US" dirty="0"/>
              <a:t>Ask participants to observe and think about the following while viewing the video clip: </a:t>
            </a:r>
          </a:p>
          <a:p>
            <a:pPr marL="0" indent="0" eaLnBrk="1" hangingPunct="1">
              <a:buNone/>
            </a:pPr>
            <a:r>
              <a:rPr lang="en-US" altLang="en-US" dirty="0"/>
              <a:t>• What did you see the baby doing?</a:t>
            </a:r>
          </a:p>
          <a:p>
            <a:pPr marL="0" indent="0" eaLnBrk="1" hangingPunct="1">
              <a:buNone/>
            </a:pPr>
            <a:r>
              <a:rPr lang="en-US" altLang="en-US" dirty="0"/>
              <a:t>• What did you see the caregiver doing to help the infant regulate himself? </a:t>
            </a:r>
          </a:p>
          <a:p>
            <a:pPr marL="0" indent="0" eaLnBrk="1" hangingPunct="1">
              <a:buNone/>
            </a:pPr>
            <a:r>
              <a:rPr lang="en-US" altLang="en-US" dirty="0"/>
              <a:t>• Were the caregiver's efforts successful? </a:t>
            </a:r>
          </a:p>
          <a:p>
            <a:pPr eaLnBrk="1" hangingPunct="1"/>
            <a:endParaRPr lang="en-US" altLang="en-US" dirty="0"/>
          </a:p>
          <a:p>
            <a:pPr eaLnBrk="1" hangingPunct="1"/>
            <a:r>
              <a:rPr lang="en-US" altLang="en-US" b="0" dirty="0"/>
              <a:t>Trainer’s Note: If time allows, show the clip a few times to see if through multiple observations participants are able to notice more behaviors. Consider having part of the group observe the care giver and part of the group observe the young child.  </a:t>
            </a:r>
          </a:p>
          <a:p>
            <a:pPr eaLnBrk="1" hangingPunct="1"/>
            <a:endParaRPr lang="en-US" altLang="en-US" b="1" dirty="0"/>
          </a:p>
          <a:p>
            <a:pPr eaLnBrk="1" hangingPunct="1"/>
            <a:r>
              <a:rPr lang="en-US" altLang="en-US" dirty="0"/>
              <a:t>Note that how the young child feels and how the caregiver feels may likely contribute to their positive behavior. </a:t>
            </a:r>
          </a:p>
          <a:p>
            <a:pPr eaLnBrk="1" hangingPunct="1"/>
            <a:endParaRPr lang="en-US" altLang="en-US" dirty="0"/>
          </a:p>
          <a:p>
            <a:pPr eaLnBrk="1" hangingPunct="1"/>
            <a:r>
              <a:rPr lang="en-US" altLang="en-US" dirty="0"/>
              <a:t>Highlight the following pieces of information: </a:t>
            </a:r>
          </a:p>
          <a:p>
            <a:pPr marL="171450" indent="-171450" eaLnBrk="1" hangingPunct="1">
              <a:buFont typeface="Arial" panose="020B0604020202020204" pitchFamily="34" charset="0"/>
              <a:buChar char="•"/>
            </a:pPr>
            <a:r>
              <a:rPr lang="en-US" altLang="en-US" dirty="0"/>
              <a:t>Self-regulation is a fundamental aspect of emotional development and influences children's social competence and success in school.</a:t>
            </a:r>
          </a:p>
          <a:p>
            <a:pPr marL="171450" indent="-171450" eaLnBrk="1" hangingPunct="1">
              <a:buFont typeface="Arial" panose="020B0604020202020204" pitchFamily="34" charset="0"/>
              <a:buChar char="•"/>
            </a:pPr>
            <a:r>
              <a:rPr lang="en-US" altLang="en-US" dirty="0"/>
              <a:t>Self regulation is a child's ability to gain control of bodily functions, manage powerful emotions, and maintain focus and attention. </a:t>
            </a:r>
          </a:p>
          <a:p>
            <a:pPr eaLnBrk="1" hangingPunct="1"/>
            <a:r>
              <a:rPr lang="en-US" altLang="en-US" dirty="0"/>
              <a:t>From the work of (</a:t>
            </a:r>
            <a:r>
              <a:rPr lang="en-US" altLang="en-US" dirty="0" err="1"/>
              <a:t>Shonkoff</a:t>
            </a:r>
            <a:r>
              <a:rPr lang="en-US" altLang="en-US" dirty="0"/>
              <a:t> &amp; Phillips(2000),Neurons to Neighborhoods: The Science of Early Childhood Development.)</a:t>
            </a:r>
          </a:p>
          <a:p>
            <a:pPr marL="171450" indent="-171450" eaLnBrk="1" hangingPunct="1">
              <a:buFont typeface="Arial" panose="020B0604020202020204" pitchFamily="34" charset="0"/>
              <a:buChar char="•"/>
            </a:pPr>
            <a:r>
              <a:rPr lang="en-US" altLang="en-US" dirty="0"/>
              <a:t>Self-regulation develops overtime. </a:t>
            </a:r>
          </a:p>
          <a:p>
            <a:pPr marL="171450" indent="-171450" eaLnBrk="1" hangingPunct="1">
              <a:buFont typeface="Arial" panose="020B0604020202020204" pitchFamily="34" charset="0"/>
              <a:buChar char="•"/>
            </a:pPr>
            <a:r>
              <a:rPr lang="en-US" altLang="en-US" dirty="0"/>
              <a:t>Adult caregivers are responsible for maintaining and supporting an infants regulation. When caring for an infant, toddler, and young children, caregivers and families act as extensions of supports for the child's internal ability to regulate. When adults remove a layer of clothing for an infant who appears warm, offer an infant a pacifier, provide a soft blanket for a toddler who is being rocked and getting ready for nap time, validate a toddler's extreme frustration, or provide consistent, supportive routines they are helping the child to regulate his/her emotions and internal states.  Infants begin to learn ways to self-soothe their own distress first by being soothed when their needs are met by another. </a:t>
            </a:r>
          </a:p>
        </p:txBody>
      </p:sp>
    </p:spTree>
    <p:extLst>
      <p:ext uri="{BB962C8B-B14F-4D97-AF65-F5344CB8AC3E}">
        <p14:creationId xmlns:p14="http://schemas.microsoft.com/office/powerpoint/2010/main" val="277077426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200" dirty="0">
                <a:latin typeface="Arial" panose="020B0604020202020204" pitchFamily="34" charset="0"/>
                <a:ea typeface="ＭＳ Ｐゴシック" panose="020B0600070205080204" pitchFamily="34" charset="-128"/>
              </a:rPr>
              <a:t>The Developing Brain – Essential Needs. </a:t>
            </a:r>
          </a:p>
          <a:p>
            <a:r>
              <a:rPr lang="en-US" altLang="en-US" sz="1200" dirty="0">
                <a:latin typeface="Arial" panose="020B0604020202020204" pitchFamily="34" charset="0"/>
                <a:ea typeface="ＭＳ Ｐゴシック" panose="020B0600070205080204" pitchFamily="34" charset="-128"/>
              </a:rPr>
              <a:t>Ask participants, “Did you know that by providing this kind of responsive caregiving and by promoting social emotional development in this way you are also helping to build and shape the architecture of a young child's brain?” </a:t>
            </a:r>
          </a:p>
          <a:p>
            <a:pPr marL="228600" indent="-228600">
              <a:buAutoNum type="arabicPeriod"/>
            </a:pPr>
            <a:r>
              <a:rPr lang="en-US" altLang="en-US" sz="1200" dirty="0">
                <a:latin typeface="Arial" panose="020B0604020202020204" pitchFamily="34" charset="0"/>
                <a:ea typeface="ＭＳ Ｐゴシック" panose="020B0600070205080204" pitchFamily="34" charset="-128"/>
              </a:rPr>
              <a:t>A newborn's brain contains about100billionbrain cells, or neurons, and through out the first year of life, many more connections (synapses) between these brain cells are produced.  It is during the first three years of life that most of these connections are made (Gabbard,1998). </a:t>
            </a:r>
          </a:p>
          <a:p>
            <a:pPr marL="228600" indent="-228600">
              <a:buAutoNum type="arabicPeriod"/>
            </a:pPr>
            <a:r>
              <a:rPr lang="en-US" altLang="en-US" sz="1200" dirty="0">
                <a:latin typeface="Arial" panose="020B0604020202020204" pitchFamily="34" charset="0"/>
                <a:ea typeface="ＭＳ Ｐゴシック" panose="020B0600070205080204" pitchFamily="34" charset="-128"/>
              </a:rPr>
              <a:t>A </a:t>
            </a:r>
            <a:r>
              <a:rPr lang="en-US" altLang="en-US" sz="1200" dirty="0" err="1">
                <a:latin typeface="Arial" panose="020B0604020202020204" pitchFamily="34" charset="0"/>
                <a:ea typeface="ＭＳ Ｐゴシック" panose="020B0600070205080204" pitchFamily="34" charset="-128"/>
              </a:rPr>
              <a:t>newbornʼs</a:t>
            </a:r>
            <a:r>
              <a:rPr lang="en-US" altLang="en-US" sz="1200" dirty="0">
                <a:latin typeface="Arial" panose="020B0604020202020204" pitchFamily="34" charset="0"/>
                <a:ea typeface="ＭＳ Ｐゴシック" panose="020B0600070205080204" pitchFamily="34" charset="-128"/>
              </a:rPr>
              <a:t> brain is only about one-quarter the size of an adult's.  Before a child's second birthday, the brain will have developed up to three-fourths adult size and will be almost at its adult weight and volume (ninety percent) by age five.  It does not mean that ninety percent of the information a person will ever know is learned in the first five years–far from it.  It means that in these earliest years, the way information flows through the brain's structures and gets processed is largely established.  These brain connections, pathways and structures will be used and reused as learning continues throughout life. </a:t>
            </a:r>
          </a:p>
          <a:p>
            <a:pPr marL="0" indent="0">
              <a:buNone/>
            </a:pPr>
            <a:r>
              <a:rPr lang="en-US" altLang="en-US" sz="1200" dirty="0">
                <a:latin typeface="Arial" panose="020B0604020202020204" pitchFamily="34" charset="0"/>
                <a:ea typeface="ＭＳ Ｐゴシック" panose="020B0600070205080204" pitchFamily="34" charset="-128"/>
              </a:rPr>
              <a:t>Share the following points as away to summarize the previous slides and new information discussed: </a:t>
            </a:r>
          </a:p>
          <a:p>
            <a:pPr marL="228600" indent="-228600">
              <a:buAutoNum type="alphaLcPeriod"/>
            </a:pPr>
            <a:r>
              <a:rPr lang="en-US" altLang="en-US" sz="1200" dirty="0">
                <a:latin typeface="Arial" panose="020B0604020202020204" pitchFamily="34" charset="0"/>
                <a:ea typeface="ＭＳ Ｐゴシック" panose="020B0600070205080204" pitchFamily="34" charset="-128"/>
              </a:rPr>
              <a:t>Scientists have recently learned even more about how important these early interactions and experiences are to </a:t>
            </a:r>
            <a:r>
              <a:rPr lang="en-US" altLang="en-US" sz="1200" dirty="0" err="1">
                <a:latin typeface="Arial" panose="020B0604020202020204" pitchFamily="34" charset="0"/>
                <a:ea typeface="ＭＳ Ｐゴシック" panose="020B0600070205080204" pitchFamily="34" charset="-128"/>
              </a:rPr>
              <a:t>childrenʼs</a:t>
            </a:r>
            <a:r>
              <a:rPr lang="en-US" altLang="en-US" sz="1200" dirty="0">
                <a:latin typeface="Arial" panose="020B0604020202020204" pitchFamily="34" charset="0"/>
                <a:ea typeface="ＭＳ Ｐゴシック" panose="020B0600070205080204" pitchFamily="34" charset="-128"/>
              </a:rPr>
              <a:t> early brain development and learning. </a:t>
            </a:r>
          </a:p>
          <a:p>
            <a:pPr marL="228600" indent="-228600">
              <a:buAutoNum type="alphaLcPeriod"/>
            </a:pPr>
            <a:r>
              <a:rPr lang="en-US" altLang="en-US" sz="1200" dirty="0">
                <a:latin typeface="Arial" panose="020B0604020202020204" pitchFamily="34" charset="0"/>
                <a:ea typeface="ＭＳ Ｐゴシック" panose="020B0600070205080204" pitchFamily="34" charset="-128"/>
              </a:rPr>
              <a:t>It is brain development that allows children to be able to crawl, laugh, speak, eat, etc.  It is also brain development that allows children to be able to listen, concentrate, control </a:t>
            </a:r>
            <a:r>
              <a:rPr lang="en-US" altLang="en-US" sz="1200" dirty="0" err="1">
                <a:latin typeface="Arial" panose="020B0604020202020204" pitchFamily="34" charset="0"/>
                <a:ea typeface="ＭＳ Ｐゴシック" panose="020B0600070205080204" pitchFamily="34" charset="-128"/>
              </a:rPr>
              <a:t>oneʼs</a:t>
            </a:r>
            <a:r>
              <a:rPr lang="en-US" altLang="en-US" sz="1200" dirty="0">
                <a:latin typeface="Arial" panose="020B0604020202020204" pitchFamily="34" charset="0"/>
                <a:ea typeface="ＭＳ Ｐゴシック" panose="020B0600070205080204" pitchFamily="34" charset="-128"/>
              </a:rPr>
              <a:t> impulses, problem solve, etc.  </a:t>
            </a:r>
          </a:p>
          <a:p>
            <a:pPr marL="228600" indent="-228600">
              <a:buAutoNum type="alphaLcPeriod"/>
            </a:pPr>
            <a:r>
              <a:rPr lang="en-US" altLang="en-US" sz="1200" dirty="0">
                <a:latin typeface="Arial" panose="020B0604020202020204" pitchFamily="34" charset="0"/>
                <a:ea typeface="ＭＳ Ｐゴシック" panose="020B0600070205080204" pitchFamily="34" charset="-128"/>
              </a:rPr>
              <a:t>New connections are formed through interactions young children have with their families and caregivers.  For example, when a baby cries and is picked up, a connection is made: When I do this, this happens.  Each time you pat a </a:t>
            </a:r>
            <a:r>
              <a:rPr lang="en-US" altLang="en-US" sz="1200" dirty="0" err="1">
                <a:latin typeface="Arial" panose="020B0604020202020204" pitchFamily="34" charset="0"/>
                <a:ea typeface="ＭＳ Ｐゴシック" panose="020B0600070205080204" pitchFamily="34" charset="-128"/>
              </a:rPr>
              <a:t>babyʼs</a:t>
            </a:r>
            <a:r>
              <a:rPr lang="en-US" altLang="en-US" sz="1200" dirty="0">
                <a:latin typeface="Arial" panose="020B0604020202020204" pitchFamily="34" charset="0"/>
                <a:ea typeface="ＭＳ Ｐゴシック" panose="020B0600070205080204" pitchFamily="34" charset="-128"/>
              </a:rPr>
              <a:t> back, feed her, or walk into a new place, new connections are made. </a:t>
            </a:r>
          </a:p>
          <a:p>
            <a:pPr marL="228600" indent="-228600">
              <a:buAutoNum type="alphaLcPeriod"/>
            </a:pPr>
            <a:r>
              <a:rPr lang="en-US" altLang="en-US" sz="1200" dirty="0">
                <a:latin typeface="Arial" panose="020B0604020202020204" pitchFamily="34" charset="0"/>
                <a:ea typeface="ＭＳ Ｐゴシック" panose="020B0600070205080204" pitchFamily="34" charset="-128"/>
              </a:rPr>
              <a:t>A two-year-</a:t>
            </a:r>
            <a:r>
              <a:rPr lang="en-US" altLang="en-US" sz="1200" dirty="0" err="1">
                <a:latin typeface="Arial" panose="020B0604020202020204" pitchFamily="34" charset="0"/>
                <a:ea typeface="ＭＳ Ｐゴシック" panose="020B0600070205080204" pitchFamily="34" charset="-128"/>
              </a:rPr>
              <a:t>oldʼs</a:t>
            </a:r>
            <a:r>
              <a:rPr lang="en-US" altLang="en-US" sz="1200" dirty="0">
                <a:latin typeface="Arial" panose="020B0604020202020204" pitchFamily="34" charset="0"/>
                <a:ea typeface="ＭＳ Ｐゴシック" panose="020B0600070205080204" pitchFamily="34" charset="-128"/>
              </a:rPr>
              <a:t> brain uses up twice as much energy as a typical adult brain.  The work/development of infants and toddlers is exhausting. This is one reason it is critical that infants and toddlers get plenty of sleep. Plenty of sleep helps build and solidify the brain connections. </a:t>
            </a:r>
          </a:p>
          <a:p>
            <a:pPr marL="0" indent="0">
              <a:buNone/>
            </a:pPr>
            <a:endParaRPr lang="en-US" altLang="en-US" sz="1200" dirty="0">
              <a:latin typeface="Arial" panose="020B0604020202020204" pitchFamily="34" charset="0"/>
              <a:ea typeface="ＭＳ Ｐゴシック" panose="020B0600070205080204" pitchFamily="34" charset="-128"/>
            </a:endParaRPr>
          </a:p>
          <a:p>
            <a:pPr marL="0" indent="0">
              <a:buNone/>
            </a:pPr>
            <a:r>
              <a:rPr lang="en-US" altLang="en-US" sz="1200" dirty="0">
                <a:latin typeface="Arial" panose="020B0604020202020204" pitchFamily="34" charset="0"/>
                <a:ea typeface="ＭＳ Ｐゴシック" panose="020B0600070205080204" pitchFamily="34" charset="-128"/>
              </a:rPr>
              <a:t>Ask participants, “How does your care influence a </a:t>
            </a:r>
            <a:r>
              <a:rPr lang="en-US" altLang="en-US" sz="1200" dirty="0" err="1">
                <a:latin typeface="Arial" panose="020B0604020202020204" pitchFamily="34" charset="0"/>
                <a:ea typeface="ＭＳ Ｐゴシック" panose="020B0600070205080204" pitchFamily="34" charset="-128"/>
              </a:rPr>
              <a:t>childʼs</a:t>
            </a:r>
            <a:r>
              <a:rPr lang="en-US" altLang="en-US" sz="1200" dirty="0">
                <a:latin typeface="Arial" panose="020B0604020202020204" pitchFamily="34" charset="0"/>
                <a:ea typeface="ＭＳ Ｐゴシック" panose="020B0600070205080204" pitchFamily="34" charset="-128"/>
              </a:rPr>
              <a:t> brain?  What brain connections will be made as a result of your care?”  </a:t>
            </a:r>
          </a:p>
          <a:p>
            <a:pPr marL="0" indent="0">
              <a:buNone/>
            </a:pPr>
            <a:r>
              <a:rPr lang="en-US" altLang="en-US" sz="1200" dirty="0">
                <a:latin typeface="Arial" panose="020B0604020202020204" pitchFamily="34" charset="0"/>
                <a:ea typeface="ＭＳ Ｐゴシック" panose="020B0600070205080204" pitchFamily="34" charset="-128"/>
              </a:rPr>
              <a:t>Elicit responses such as: </a:t>
            </a:r>
          </a:p>
          <a:p>
            <a:pPr marL="0" indent="0">
              <a:buNone/>
            </a:pPr>
            <a:r>
              <a:rPr lang="en-US" altLang="en-US" sz="1200" dirty="0">
                <a:latin typeface="Arial" panose="020B0604020202020204" pitchFamily="34" charset="0"/>
                <a:ea typeface="ＭＳ Ｐゴシック" panose="020B0600070205080204" pitchFamily="34" charset="-128"/>
              </a:rPr>
              <a:t>• Providing responsive care leads to babies believing </a:t>
            </a:r>
          </a:p>
          <a:p>
            <a:pPr marL="0" indent="0">
              <a:buNone/>
            </a:pPr>
            <a:r>
              <a:rPr lang="en-US" altLang="en-US" sz="1200" dirty="0">
                <a:latin typeface="Arial" panose="020B0604020202020204" pitchFamily="34" charset="0"/>
                <a:ea typeface="ＭＳ Ｐゴシック" panose="020B0600070205080204" pitchFamily="34" charset="-128"/>
              </a:rPr>
              <a:t>• Developing a positive relationship with a child will teach the child how to engage in positive relationships.  The child will learn how positive relationships feel. </a:t>
            </a:r>
          </a:p>
          <a:p>
            <a:pPr marL="0" indent="0">
              <a:buNone/>
            </a:pPr>
            <a:r>
              <a:rPr lang="en-US" altLang="en-US" sz="1200" dirty="0">
                <a:latin typeface="Arial" panose="020B0604020202020204" pitchFamily="34" charset="0"/>
                <a:ea typeface="ＭＳ Ｐゴシック" panose="020B0600070205080204" pitchFamily="34" charset="-128"/>
              </a:rPr>
              <a:t>• Being attentive will help a child feel he is worthy of receiving care and attention. </a:t>
            </a:r>
          </a:p>
          <a:p>
            <a:pPr marL="0" indent="0">
              <a:buNone/>
            </a:pPr>
            <a:r>
              <a:rPr lang="en-US" altLang="en-US" sz="1200" dirty="0">
                <a:latin typeface="Arial" panose="020B0604020202020204" pitchFamily="34" charset="0"/>
                <a:ea typeface="ＭＳ Ｐゴシック" panose="020B0600070205080204" pitchFamily="34" charset="-128"/>
              </a:rPr>
              <a:t>• Listening to a child will encourage her to communicate strengthening her ability to express herself.</a:t>
            </a:r>
          </a:p>
          <a:p>
            <a:r>
              <a:rPr lang="en-US" altLang="en-US" sz="1200" dirty="0">
                <a:latin typeface="Arial" panose="020B0604020202020204" pitchFamily="34" charset="0"/>
                <a:ea typeface="ＭＳ Ｐゴシック" panose="020B0600070205080204" pitchFamily="34" charset="-128"/>
              </a:rPr>
              <a:t> </a:t>
            </a:r>
          </a:p>
          <a:p>
            <a:endParaRPr lang="en-US" dirty="0"/>
          </a:p>
        </p:txBody>
      </p:sp>
      <p:sp>
        <p:nvSpPr>
          <p:cNvPr id="4" name="Slide Number Placeholder 3"/>
          <p:cNvSpPr>
            <a:spLocks noGrp="1"/>
          </p:cNvSpPr>
          <p:nvPr>
            <p:ph type="sldNum" sz="quarter" idx="10"/>
          </p:nvPr>
        </p:nvSpPr>
        <p:spPr/>
        <p:txBody>
          <a:bodyPr/>
          <a:lstStyle/>
          <a:p>
            <a:fld id="{82DE8ADA-7EFC-486C-978B-C830CC23F4BF}" type="slidenum">
              <a:rPr lang="en-US" smtClean="0"/>
              <a:t>31</a:t>
            </a:fld>
            <a:endParaRPr lang="en-US"/>
          </a:p>
        </p:txBody>
      </p:sp>
    </p:spTree>
    <p:extLst>
      <p:ext uri="{BB962C8B-B14F-4D97-AF65-F5344CB8AC3E}">
        <p14:creationId xmlns:p14="http://schemas.microsoft.com/office/powerpoint/2010/main" val="425128134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Point out that together we have discussed how our care can shape the brain. What specifically can we do to build those connections? </a:t>
            </a:r>
          </a:p>
          <a:p>
            <a:r>
              <a:rPr lang="en-US" dirty="0"/>
              <a:t>Review the strategies noted with participants.  Offer the following supportive information for each bulleted item.</a:t>
            </a:r>
          </a:p>
          <a:p>
            <a:r>
              <a:rPr lang="en-US" dirty="0"/>
              <a:t>These activities also help young children learn about language.  Most young children love to repeat familiar songs and stories.  Repetition is </a:t>
            </a:r>
          </a:p>
          <a:p>
            <a:r>
              <a:rPr lang="en-US" dirty="0"/>
              <a:t>Important to learning. Each time a young child hears a repeated pattern, that pattern becomes stronger.  Each repetition results in stronger memory.  Games like pat-a-cake offer opportunities for social interaction, imitation and touch.  This interaction combines smiles, eye contact and voice which enhance relationships and support the </a:t>
            </a:r>
            <a:r>
              <a:rPr lang="en-US" dirty="0" err="1"/>
              <a:t>brainʼs</a:t>
            </a:r>
            <a:r>
              <a:rPr lang="en-US" dirty="0"/>
              <a:t> ability to focus. </a:t>
            </a:r>
          </a:p>
          <a:p>
            <a:endParaRPr lang="en-US" dirty="0"/>
          </a:p>
        </p:txBody>
      </p:sp>
      <p:sp>
        <p:nvSpPr>
          <p:cNvPr id="4" name="Slide Number Placeholder 3"/>
          <p:cNvSpPr>
            <a:spLocks noGrp="1"/>
          </p:cNvSpPr>
          <p:nvPr>
            <p:ph type="sldNum" sz="quarter" idx="10"/>
          </p:nvPr>
        </p:nvSpPr>
        <p:spPr/>
        <p:txBody>
          <a:bodyPr/>
          <a:lstStyle/>
          <a:p>
            <a:fld id="{82DE8ADA-7EFC-486C-978B-C830CC23F4BF}" type="slidenum">
              <a:rPr lang="en-US" smtClean="0"/>
              <a:t>32</a:t>
            </a:fld>
            <a:endParaRPr lang="en-US"/>
          </a:p>
        </p:txBody>
      </p:sp>
    </p:spTree>
    <p:extLst>
      <p:ext uri="{BB962C8B-B14F-4D97-AF65-F5344CB8AC3E}">
        <p14:creationId xmlns:p14="http://schemas.microsoft.com/office/powerpoint/2010/main" val="11428918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2DE8ADA-7EFC-486C-978B-C830CC23F4BF}" type="slidenum">
              <a:rPr lang="en-US" smtClean="0"/>
              <a:t>3</a:t>
            </a:fld>
            <a:endParaRPr lang="en-US"/>
          </a:p>
        </p:txBody>
      </p:sp>
    </p:spTree>
    <p:extLst>
      <p:ext uri="{BB962C8B-B14F-4D97-AF65-F5344CB8AC3E}">
        <p14:creationId xmlns:p14="http://schemas.microsoft.com/office/powerpoint/2010/main" val="240242931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Video</a:t>
            </a:r>
          </a:p>
          <a:p>
            <a:r>
              <a:rPr lang="en-US" b="1" dirty="0"/>
              <a:t>Serve and return</a:t>
            </a:r>
            <a:r>
              <a:rPr lang="en-US" dirty="0"/>
              <a:t> interactions shape </a:t>
            </a:r>
            <a:r>
              <a:rPr lang="en-US" u="none" dirty="0"/>
              <a:t>brain architecture</a:t>
            </a:r>
            <a:r>
              <a:rPr lang="en-US" dirty="0"/>
              <a:t>. When an infant or young child babbles, gestures, or cries, and an adult responds appropriately with eye contact, words, or a hug, neural connections are built and strengthened in the child’s brain that support the development of communication and social skills. Much like a lively game of tennis, volleyball, or Ping-Pong, </a:t>
            </a:r>
            <a:r>
              <a:rPr lang="en-US" u="none" dirty="0">
                <a:solidFill>
                  <a:schemeClr val="tx1"/>
                </a:solidFill>
                <a:hlinkClick r:id="rId3"/>
              </a:rPr>
              <a:t>this back-and-forth is both fun and </a:t>
            </a:r>
            <a:r>
              <a:rPr lang="en-US" u="sng" dirty="0">
                <a:solidFill>
                  <a:schemeClr val="tx1"/>
                </a:solidFill>
                <a:hlinkClick r:id="rId3"/>
              </a:rPr>
              <a:t>capacity-building</a:t>
            </a:r>
            <a:r>
              <a:rPr lang="en-US" u="sng" dirty="0">
                <a:solidFill>
                  <a:schemeClr val="tx1"/>
                </a:solidFill>
              </a:rPr>
              <a:t>. </a:t>
            </a:r>
            <a:r>
              <a:rPr lang="en-US" dirty="0"/>
              <a:t>When caregivers are sensitive and responsive to a young child’s signals and needs, they provide an environment rich in serve and return experiences.</a:t>
            </a:r>
          </a:p>
          <a:p>
            <a:endParaRPr lang="en-US" dirty="0"/>
          </a:p>
        </p:txBody>
      </p:sp>
      <p:sp>
        <p:nvSpPr>
          <p:cNvPr id="4" name="Slide Number Placeholder 3"/>
          <p:cNvSpPr>
            <a:spLocks noGrp="1"/>
          </p:cNvSpPr>
          <p:nvPr>
            <p:ph type="sldNum" sz="quarter" idx="10"/>
          </p:nvPr>
        </p:nvSpPr>
        <p:spPr/>
        <p:txBody>
          <a:bodyPr/>
          <a:lstStyle/>
          <a:p>
            <a:fld id="{82DE8ADA-7EFC-486C-978B-C830CC23F4BF}" type="slidenum">
              <a:rPr lang="en-US" smtClean="0"/>
              <a:t>33</a:t>
            </a:fld>
            <a:endParaRPr lang="en-US"/>
          </a:p>
        </p:txBody>
      </p:sp>
    </p:spTree>
    <p:extLst>
      <p:ext uri="{BB962C8B-B14F-4D97-AF65-F5344CB8AC3E}">
        <p14:creationId xmlns:p14="http://schemas.microsoft.com/office/powerpoint/2010/main" val="39294154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a:extLst>
              <a:ext uri="{FF2B5EF4-FFF2-40B4-BE49-F238E27FC236}">
                <a16:creationId xmlns:a16="http://schemas.microsoft.com/office/drawing/2014/main" id="{C1B98318-8A01-464D-9C19-9245392D4273}"/>
              </a:ext>
            </a:extLst>
          </p:cNvPr>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defRPr>
            </a:lvl1pPr>
            <a:lvl2pPr marL="742950" indent="-285750">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a:spcBef>
                <a:spcPct val="0"/>
              </a:spcBef>
            </a:pPr>
            <a:fld id="{77AF4A67-9F57-45C3-9216-B4FDAC736F8E}" type="slidenum">
              <a:rPr lang="en-US" altLang="en-US"/>
              <a:pPr>
                <a:spcBef>
                  <a:spcPct val="0"/>
                </a:spcBef>
              </a:pPr>
              <a:t>34</a:t>
            </a:fld>
            <a:endParaRPr lang="en-US" altLang="en-US"/>
          </a:p>
        </p:txBody>
      </p:sp>
      <p:sp>
        <p:nvSpPr>
          <p:cNvPr id="37891" name="Slide Image Placeholder 1">
            <a:extLst>
              <a:ext uri="{FF2B5EF4-FFF2-40B4-BE49-F238E27FC236}">
                <a16:creationId xmlns:a16="http://schemas.microsoft.com/office/drawing/2014/main" id="{8D75403D-BC72-449B-AA42-A27080238615}"/>
              </a:ext>
            </a:extLst>
          </p:cNvPr>
          <p:cNvSpPr>
            <a:spLocks noGrp="1" noRot="1" noChangeAspect="1" noTextEdit="1"/>
          </p:cNvSpPr>
          <p:nvPr>
            <p:ph type="sldImg"/>
          </p:nvPr>
        </p:nvSpPr>
        <p:spPr>
          <a:ln/>
        </p:spPr>
      </p:sp>
      <p:sp>
        <p:nvSpPr>
          <p:cNvPr id="37892" name="Notes Placeholder 2">
            <a:extLst>
              <a:ext uri="{FF2B5EF4-FFF2-40B4-BE49-F238E27FC236}">
                <a16:creationId xmlns:a16="http://schemas.microsoft.com/office/drawing/2014/main" id="{791ECE57-216A-43A3-BD83-D360B2042EEE}"/>
              </a:ext>
            </a:extLst>
          </p:cNvPr>
          <p:cNvSpPr>
            <a:spLocks noGrp="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spcBef>
                <a:spcPct val="0"/>
              </a:spcBef>
            </a:pPr>
            <a:r>
              <a:rPr lang="en-US" altLang="en-US" dirty="0">
                <a:latin typeface="Arial" panose="020B0604020202020204" pitchFamily="34" charset="0"/>
              </a:rPr>
              <a:t>Strong relationships form the foundation of the Pyramid Model and are necessary for everything else caregivers do with young children. ! It is within families and caregiving relationships that children learn to experience and communicate emotion</a:t>
            </a:r>
          </a:p>
        </p:txBody>
      </p:sp>
      <p:sp>
        <p:nvSpPr>
          <p:cNvPr id="37893" name="Slide Number Placeholder 3">
            <a:extLst>
              <a:ext uri="{FF2B5EF4-FFF2-40B4-BE49-F238E27FC236}">
                <a16:creationId xmlns:a16="http://schemas.microsoft.com/office/drawing/2014/main" id="{BFF1DC74-0325-4629-A2B0-5FB6FDC2AF64}"/>
              </a:ext>
            </a:extLst>
          </p:cNvPr>
          <p:cNvSpPr txBox="1">
            <a:spLocks noGrp="1"/>
          </p:cNvSpPr>
          <p:nvPr/>
        </p:nvSpPr>
        <p:spPr bwMode="auto">
          <a:xfrm>
            <a:off x="4143375" y="9120188"/>
            <a:ext cx="3170238" cy="479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6661" tIns="48331" rIns="96661" bIns="48331" anchor="b"/>
          <a:lstStyle>
            <a:lvl1pPr>
              <a:spcBef>
                <a:spcPct val="30000"/>
              </a:spcBef>
              <a:defRPr sz="1200">
                <a:solidFill>
                  <a:schemeClr val="tx1"/>
                </a:solidFill>
                <a:latin typeface="Arial" panose="020B0604020202020204" pitchFamily="34" charset="0"/>
                <a:ea typeface="MS PGothic" panose="020B0600070205080204" pitchFamily="34" charset="-128"/>
              </a:defRPr>
            </a:lvl1pPr>
            <a:lvl2pPr marL="742950" indent="-285750">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algn="r" eaLnBrk="1" hangingPunct="1">
              <a:spcBef>
                <a:spcPct val="0"/>
              </a:spcBef>
            </a:pPr>
            <a:fld id="{8B8BE699-98DF-48B7-A95C-8FA6548F5285}" type="slidenum">
              <a:rPr lang="en-US" altLang="en-US" sz="1300">
                <a:latin typeface="Calibri" panose="020F0502020204030204" pitchFamily="34" charset="0"/>
                <a:cs typeface="Arial" panose="020B0604020202020204" pitchFamily="34" charset="0"/>
              </a:rPr>
              <a:pPr algn="r" eaLnBrk="1" hangingPunct="1">
                <a:spcBef>
                  <a:spcPct val="0"/>
                </a:spcBef>
              </a:pPr>
              <a:t>34</a:t>
            </a:fld>
            <a:endParaRPr lang="en-US" altLang="en-US" sz="1300">
              <a:latin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59999494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a:extLst>
              <a:ext uri="{FF2B5EF4-FFF2-40B4-BE49-F238E27FC236}">
                <a16:creationId xmlns:a16="http://schemas.microsoft.com/office/drawing/2014/main" id="{55369CFF-C2C1-433A-86FF-5A0E24F6930C}"/>
              </a:ext>
            </a:extLst>
          </p:cNvPr>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defRPr>
            </a:lvl1pPr>
            <a:lvl2pPr marL="742950" indent="-285750">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a:spcBef>
                <a:spcPct val="0"/>
              </a:spcBef>
            </a:pPr>
            <a:fld id="{561BDFAE-857E-49F6-BD6F-7759F1F4EA57}" type="slidenum">
              <a:rPr lang="en-US" altLang="en-US"/>
              <a:pPr>
                <a:spcBef>
                  <a:spcPct val="0"/>
                </a:spcBef>
              </a:pPr>
              <a:t>35</a:t>
            </a:fld>
            <a:endParaRPr lang="en-US" altLang="en-US"/>
          </a:p>
        </p:txBody>
      </p:sp>
      <p:sp>
        <p:nvSpPr>
          <p:cNvPr id="44035" name="Rectangle 2">
            <a:extLst>
              <a:ext uri="{FF2B5EF4-FFF2-40B4-BE49-F238E27FC236}">
                <a16:creationId xmlns:a16="http://schemas.microsoft.com/office/drawing/2014/main" id="{EC3C4D47-A9B6-4363-850C-D582D1EB02B8}"/>
              </a:ext>
            </a:extLst>
          </p:cNvPr>
          <p:cNvSpPr>
            <a:spLocks noGrp="1" noRot="1" noChangeAspect="1" noChangeArrowheads="1" noTextEdit="1"/>
          </p:cNvSpPr>
          <p:nvPr>
            <p:ph type="sldImg"/>
          </p:nvPr>
        </p:nvSpPr>
        <p:spPr>
          <a:ln/>
        </p:spPr>
      </p:sp>
      <p:sp>
        <p:nvSpPr>
          <p:cNvPr id="44036" name="Rectangle 3">
            <a:extLst>
              <a:ext uri="{FF2B5EF4-FFF2-40B4-BE49-F238E27FC236}">
                <a16:creationId xmlns:a16="http://schemas.microsoft.com/office/drawing/2014/main" id="{4335468B-86E4-4B3D-BED3-1B384D292A5A}"/>
              </a:ext>
            </a:extLst>
          </p:cNvPr>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latin typeface="Arial" panose="020B0604020202020204" pitchFamily="34" charset="0"/>
              </a:rPr>
              <a:t>Let’s review and discuss: As we read the bullets, ask the audience to respond: can we agree with these statements?</a:t>
            </a:r>
          </a:p>
          <a:p>
            <a:endParaRPr lang="en-US" altLang="en-US" dirty="0">
              <a:latin typeface="Arial" panose="020B0604020202020204" pitchFamily="34" charset="0"/>
            </a:endParaRPr>
          </a:p>
        </p:txBody>
      </p:sp>
    </p:spTree>
    <p:extLst>
      <p:ext uri="{BB962C8B-B14F-4D97-AF65-F5344CB8AC3E}">
        <p14:creationId xmlns:p14="http://schemas.microsoft.com/office/powerpoint/2010/main" val="307868108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a:extLst>
              <a:ext uri="{FF2B5EF4-FFF2-40B4-BE49-F238E27FC236}">
                <a16:creationId xmlns:a16="http://schemas.microsoft.com/office/drawing/2014/main" id="{40B1CA54-FAA4-4CEE-BF23-DA796A7FCA48}"/>
              </a:ext>
            </a:extLst>
          </p:cNvPr>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defRPr>
            </a:lvl1pPr>
            <a:lvl2pPr marL="742950" indent="-285750">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a:spcBef>
                <a:spcPct val="0"/>
              </a:spcBef>
            </a:pPr>
            <a:fld id="{B676DF04-0932-48F8-9ACA-EED349E5467B}" type="slidenum">
              <a:rPr lang="en-US" altLang="en-US"/>
              <a:pPr>
                <a:spcBef>
                  <a:spcPct val="0"/>
                </a:spcBef>
              </a:pPr>
              <a:t>36</a:t>
            </a:fld>
            <a:endParaRPr lang="en-US" altLang="en-US"/>
          </a:p>
        </p:txBody>
      </p:sp>
      <p:sp>
        <p:nvSpPr>
          <p:cNvPr id="46083" name="Rectangle 2">
            <a:extLst>
              <a:ext uri="{FF2B5EF4-FFF2-40B4-BE49-F238E27FC236}">
                <a16:creationId xmlns:a16="http://schemas.microsoft.com/office/drawing/2014/main" id="{2C8BEEE6-BC8F-4CD0-80AC-6E74BB6C5B5B}"/>
              </a:ext>
            </a:extLst>
          </p:cNvPr>
          <p:cNvSpPr>
            <a:spLocks noGrp="1" noRot="1" noChangeAspect="1" noChangeArrowheads="1" noTextEdit="1"/>
          </p:cNvSpPr>
          <p:nvPr>
            <p:ph type="sldImg"/>
          </p:nvPr>
        </p:nvSpPr>
        <p:spPr>
          <a:ln/>
        </p:spPr>
      </p:sp>
      <p:sp>
        <p:nvSpPr>
          <p:cNvPr id="46084" name="Rectangle 3">
            <a:extLst>
              <a:ext uri="{FF2B5EF4-FFF2-40B4-BE49-F238E27FC236}">
                <a16:creationId xmlns:a16="http://schemas.microsoft.com/office/drawing/2014/main" id="{E45988E5-A445-4B1F-BEDB-CE6359C51A8D}"/>
              </a:ext>
            </a:extLst>
          </p:cNvPr>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latin typeface="Arial" panose="020B0604020202020204" pitchFamily="34" charset="0"/>
              </a:rPr>
              <a:t>As we read the bullets, ask the audience to respond: can we agree with these statements?</a:t>
            </a:r>
          </a:p>
          <a:p>
            <a:pPr eaLnBrk="1" hangingPunct="1"/>
            <a:endParaRPr lang="en-US" altLang="en-US" dirty="0">
              <a:latin typeface="Arial" panose="020B0604020202020204" pitchFamily="34" charset="0"/>
            </a:endParaRPr>
          </a:p>
        </p:txBody>
      </p:sp>
    </p:spTree>
    <p:extLst>
      <p:ext uri="{BB962C8B-B14F-4D97-AF65-F5344CB8AC3E}">
        <p14:creationId xmlns:p14="http://schemas.microsoft.com/office/powerpoint/2010/main" val="243139512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a:extLst>
              <a:ext uri="{FF2B5EF4-FFF2-40B4-BE49-F238E27FC236}">
                <a16:creationId xmlns:a16="http://schemas.microsoft.com/office/drawing/2014/main" id="{40B1CA54-FAA4-4CEE-BF23-DA796A7FCA48}"/>
              </a:ext>
            </a:extLst>
          </p:cNvPr>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defRPr>
            </a:lvl1pPr>
            <a:lvl2pPr marL="742950" indent="-285750">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a:spcBef>
                <a:spcPct val="0"/>
              </a:spcBef>
            </a:pPr>
            <a:fld id="{B676DF04-0932-48F8-9ACA-EED349E5467B}" type="slidenum">
              <a:rPr lang="en-US" altLang="en-US"/>
              <a:pPr>
                <a:spcBef>
                  <a:spcPct val="0"/>
                </a:spcBef>
              </a:pPr>
              <a:t>37</a:t>
            </a:fld>
            <a:endParaRPr lang="en-US" altLang="en-US"/>
          </a:p>
        </p:txBody>
      </p:sp>
      <p:sp>
        <p:nvSpPr>
          <p:cNvPr id="46083" name="Rectangle 2">
            <a:extLst>
              <a:ext uri="{FF2B5EF4-FFF2-40B4-BE49-F238E27FC236}">
                <a16:creationId xmlns:a16="http://schemas.microsoft.com/office/drawing/2014/main" id="{2C8BEEE6-BC8F-4CD0-80AC-6E74BB6C5B5B}"/>
              </a:ext>
            </a:extLst>
          </p:cNvPr>
          <p:cNvSpPr>
            <a:spLocks noGrp="1" noRot="1" noChangeAspect="1" noChangeArrowheads="1" noTextEdit="1"/>
          </p:cNvSpPr>
          <p:nvPr>
            <p:ph type="sldImg"/>
          </p:nvPr>
        </p:nvSpPr>
        <p:spPr>
          <a:ln/>
        </p:spPr>
      </p:sp>
      <p:sp>
        <p:nvSpPr>
          <p:cNvPr id="46084" name="Rectangle 3">
            <a:extLst>
              <a:ext uri="{FF2B5EF4-FFF2-40B4-BE49-F238E27FC236}">
                <a16:creationId xmlns:a16="http://schemas.microsoft.com/office/drawing/2014/main" id="{E45988E5-A445-4B1F-BEDB-CE6359C51A8D}"/>
              </a:ext>
            </a:extLst>
          </p:cNvPr>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243139512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Have someone from the audience read.</a:t>
            </a:r>
          </a:p>
        </p:txBody>
      </p:sp>
      <p:sp>
        <p:nvSpPr>
          <p:cNvPr id="4" name="Slide Number Placeholder 3"/>
          <p:cNvSpPr>
            <a:spLocks noGrp="1"/>
          </p:cNvSpPr>
          <p:nvPr>
            <p:ph type="sldNum" sz="quarter" idx="10"/>
          </p:nvPr>
        </p:nvSpPr>
        <p:spPr/>
        <p:txBody>
          <a:bodyPr/>
          <a:lstStyle/>
          <a:p>
            <a:fld id="{82DE8ADA-7EFC-486C-978B-C830CC23F4BF}" type="slidenum">
              <a:rPr lang="en-US" smtClean="0"/>
              <a:t>38</a:t>
            </a:fld>
            <a:endParaRPr lang="en-US"/>
          </a:p>
        </p:txBody>
      </p:sp>
    </p:spTree>
    <p:extLst>
      <p:ext uri="{BB962C8B-B14F-4D97-AF65-F5344CB8AC3E}">
        <p14:creationId xmlns:p14="http://schemas.microsoft.com/office/powerpoint/2010/main" val="59030241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is it we know when things make sense and feel comfortable to a child?</a:t>
            </a:r>
          </a:p>
          <a:p>
            <a:r>
              <a:rPr lang="en-US" dirty="0"/>
              <a:t>How do we understand individual children's needs and behavior? </a:t>
            </a:r>
          </a:p>
          <a:p>
            <a:r>
              <a:rPr lang="en-US" dirty="0"/>
              <a:t>How do we make sense of the behavior we see and hear? </a:t>
            </a:r>
          </a:p>
          <a:p>
            <a:endParaRPr lang="en-US" dirty="0"/>
          </a:p>
          <a:p>
            <a:r>
              <a:rPr lang="en-US" dirty="0"/>
              <a:t>Careful observation can help caregivers understand each child's level of social emotional development, as well as help measure and describe progress, work with families and individualize curriculum to best fit each child's needs. Observation is a natural part of what care givers can do each and everyday as they care for and interact with young children. </a:t>
            </a:r>
          </a:p>
        </p:txBody>
      </p:sp>
      <p:sp>
        <p:nvSpPr>
          <p:cNvPr id="4" name="Slide Number Placeholder 3"/>
          <p:cNvSpPr>
            <a:spLocks noGrp="1"/>
          </p:cNvSpPr>
          <p:nvPr>
            <p:ph type="sldNum" sz="quarter" idx="10"/>
          </p:nvPr>
        </p:nvSpPr>
        <p:spPr/>
        <p:txBody>
          <a:bodyPr/>
          <a:lstStyle/>
          <a:p>
            <a:fld id="{82DE8ADA-7EFC-486C-978B-C830CC23F4BF}" type="slidenum">
              <a:rPr lang="en-US" smtClean="0"/>
              <a:t>39</a:t>
            </a:fld>
            <a:endParaRPr lang="en-US"/>
          </a:p>
        </p:txBody>
      </p:sp>
    </p:spTree>
    <p:extLst>
      <p:ext uri="{BB962C8B-B14F-4D97-AF65-F5344CB8AC3E}">
        <p14:creationId xmlns:p14="http://schemas.microsoft.com/office/powerpoint/2010/main" val="300424953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Share the following tips and information (adapted from the Early Head Start National Resource Center,2006) with participants to support their understanding of observation as a critical strategy for forming relationships and promoting social emotional development. </a:t>
            </a:r>
          </a:p>
          <a:p>
            <a:r>
              <a:rPr lang="en-US" dirty="0"/>
              <a:t>The following was developed for teachers and clinicians, however this is important information to know when talking to parents about development and behavior.  In day 2, we explore the PIWI parent module for infant and toddlers.  The focus of the PIWI is helping parent understand their child’s behavior in regards to developmental expectations through Development Observation Topics (DOT).</a:t>
            </a:r>
          </a:p>
          <a:p>
            <a:r>
              <a:rPr lang="en-US" dirty="0"/>
              <a:t>1. Record what you see and hear-write down young children's actions and their reactions to the environment.  For example, note if a young child pulls or clings to your leg when you greet another family or if a child sits with her back to the group, examining a toy bus.</a:t>
            </a:r>
          </a:p>
          <a:p>
            <a:r>
              <a:rPr lang="en-US" dirty="0"/>
              <a:t>2. Be objective–record only the facts (what is actually happening with out offering interpretation). </a:t>
            </a:r>
          </a:p>
          <a:p>
            <a:r>
              <a:rPr lang="en-US" dirty="0"/>
              <a:t>3. Use all of your senses-infants and toddlers respond to what they see, smell, taste, touch, and feel. </a:t>
            </a:r>
          </a:p>
          <a:p>
            <a:r>
              <a:rPr lang="en-US" dirty="0"/>
              <a:t>4. Observe on different days, different times of day and in different settings-complete as many observations as possible overtime.  Watching a child once gives you a snapshot.  To get a complete picture, you need to watch again and again as each time you watch, you may learn something new.  Try to observe in different settings. Children behave differently in different settings and with different caregivers. </a:t>
            </a:r>
          </a:p>
        </p:txBody>
      </p:sp>
      <p:sp>
        <p:nvSpPr>
          <p:cNvPr id="4" name="Slide Number Placeholder 3"/>
          <p:cNvSpPr>
            <a:spLocks noGrp="1"/>
          </p:cNvSpPr>
          <p:nvPr>
            <p:ph type="sldNum" sz="quarter" idx="10"/>
          </p:nvPr>
        </p:nvSpPr>
        <p:spPr/>
        <p:txBody>
          <a:bodyPr/>
          <a:lstStyle/>
          <a:p>
            <a:fld id="{82DE8ADA-7EFC-486C-978B-C830CC23F4BF}" type="slidenum">
              <a:rPr lang="en-US" smtClean="0"/>
              <a:t>40</a:t>
            </a:fld>
            <a:endParaRPr lang="en-US"/>
          </a:p>
        </p:txBody>
      </p:sp>
    </p:spTree>
    <p:extLst>
      <p:ext uri="{BB962C8B-B14F-4D97-AF65-F5344CB8AC3E}">
        <p14:creationId xmlns:p14="http://schemas.microsoft.com/office/powerpoint/2010/main" val="238403156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7">
            <a:extLst>
              <a:ext uri="{FF2B5EF4-FFF2-40B4-BE49-F238E27FC236}">
                <a16:creationId xmlns:a16="http://schemas.microsoft.com/office/drawing/2014/main" id="{C7486026-EB70-4C60-A5B1-4446A8A35D6D}"/>
              </a:ext>
            </a:extLst>
          </p:cNvPr>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23925">
              <a:defRPr sz="2400">
                <a:solidFill>
                  <a:schemeClr val="tx1"/>
                </a:solidFill>
                <a:latin typeface="Arial" panose="020B0604020202020204" pitchFamily="34" charset="0"/>
                <a:ea typeface="MS PGothic" panose="020B0600070205080204" pitchFamily="34" charset="-128"/>
              </a:defRPr>
            </a:lvl1pPr>
            <a:lvl2pPr marL="742950" indent="-285750" defTabSz="923925">
              <a:defRPr sz="2400">
                <a:solidFill>
                  <a:schemeClr val="tx1"/>
                </a:solidFill>
                <a:latin typeface="Arial" panose="020B0604020202020204" pitchFamily="34" charset="0"/>
                <a:ea typeface="MS PGothic" panose="020B0600070205080204" pitchFamily="34" charset="-128"/>
              </a:defRPr>
            </a:lvl2pPr>
            <a:lvl3pPr marL="1143000" indent="-228600" defTabSz="923925">
              <a:defRPr sz="2400">
                <a:solidFill>
                  <a:schemeClr val="tx1"/>
                </a:solidFill>
                <a:latin typeface="Arial" panose="020B0604020202020204" pitchFamily="34" charset="0"/>
                <a:ea typeface="MS PGothic" panose="020B0600070205080204" pitchFamily="34" charset="-128"/>
              </a:defRPr>
            </a:lvl3pPr>
            <a:lvl4pPr marL="1600200" indent="-228600" defTabSz="923925">
              <a:defRPr sz="2400">
                <a:solidFill>
                  <a:schemeClr val="tx1"/>
                </a:solidFill>
                <a:latin typeface="Arial" panose="020B0604020202020204" pitchFamily="34" charset="0"/>
                <a:ea typeface="MS PGothic" panose="020B0600070205080204" pitchFamily="34" charset="-128"/>
              </a:defRPr>
            </a:lvl4pPr>
            <a:lvl5pPr marL="2057400" indent="-228600" defTabSz="923925">
              <a:defRPr sz="2400">
                <a:solidFill>
                  <a:schemeClr val="tx1"/>
                </a:solidFill>
                <a:latin typeface="Arial" panose="020B0604020202020204" pitchFamily="34" charset="0"/>
                <a:ea typeface="MS PGothic" panose="020B0600070205080204" pitchFamily="34" charset="-128"/>
              </a:defRPr>
            </a:lvl5pPr>
            <a:lvl6pPr marL="2514600" indent="-228600" defTabSz="923925"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23925"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23925"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23925"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7842E687-4601-4C36-8A8E-86CC431AD061}" type="slidenum">
              <a:rPr lang="en-US" altLang="en-US" sz="1200"/>
              <a:pPr/>
              <a:t>41</a:t>
            </a:fld>
            <a:endParaRPr lang="en-US" altLang="en-US" sz="1200"/>
          </a:p>
        </p:txBody>
      </p:sp>
      <p:sp>
        <p:nvSpPr>
          <p:cNvPr id="68610" name="Rectangle 2">
            <a:extLst>
              <a:ext uri="{FF2B5EF4-FFF2-40B4-BE49-F238E27FC236}">
                <a16:creationId xmlns:a16="http://schemas.microsoft.com/office/drawing/2014/main" id="{FFB4FCED-CE85-4DE9-A5FB-9182CA588311}"/>
              </a:ext>
            </a:extLst>
          </p:cNvPr>
          <p:cNvSpPr>
            <a:spLocks noGrp="1" noRot="1" noChangeAspect="1" noChangeArrowheads="1" noTextEdit="1"/>
          </p:cNvSpPr>
          <p:nvPr>
            <p:ph type="sldImg"/>
          </p:nvPr>
        </p:nvSpPr>
        <p:spPr>
          <a:ln/>
        </p:spPr>
      </p:sp>
      <p:sp>
        <p:nvSpPr>
          <p:cNvPr id="68611" name="Rectangle 3">
            <a:extLst>
              <a:ext uri="{FF2B5EF4-FFF2-40B4-BE49-F238E27FC236}">
                <a16:creationId xmlns:a16="http://schemas.microsoft.com/office/drawing/2014/main" id="{902DC261-ECC8-476E-B50C-B3485AC17C1B}"/>
              </a:ext>
            </a:extLst>
          </p:cNvPr>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tLang="en-US" dirty="0"/>
              <a:t>We just viewed 2 videos, ask participants the following question about each (replay video in necessary): </a:t>
            </a:r>
          </a:p>
          <a:p>
            <a:pPr marL="228600" indent="-228600">
              <a:buAutoNum type="alphaLcPeriod"/>
            </a:pPr>
            <a:r>
              <a:rPr lang="en-US" altLang="en-US" dirty="0"/>
              <a:t>How did you feel watching the video clips? </a:t>
            </a:r>
          </a:p>
          <a:p>
            <a:pPr marL="228600" indent="-228600">
              <a:buAutoNum type="alphaLcPeriod"/>
            </a:pPr>
            <a:r>
              <a:rPr lang="en-US" altLang="en-US" dirty="0"/>
              <a:t>Think back to the definition of social emotional development. </a:t>
            </a:r>
          </a:p>
          <a:p>
            <a:pPr marL="228600" indent="-228600">
              <a:buAutoNum type="alphaLcPeriod"/>
            </a:pPr>
            <a:r>
              <a:rPr lang="en-US" altLang="en-US" dirty="0"/>
              <a:t>How did the caregivers promote a secure relationship? </a:t>
            </a:r>
          </a:p>
          <a:p>
            <a:pPr marL="0" indent="0">
              <a:buNone/>
            </a:pPr>
            <a:r>
              <a:rPr lang="en-US" altLang="en-US" dirty="0"/>
              <a:t>Possible observations may include:</a:t>
            </a:r>
          </a:p>
          <a:p>
            <a:pPr marL="0" indent="0">
              <a:buNone/>
            </a:pPr>
            <a:r>
              <a:rPr lang="en-US" altLang="en-US" dirty="0"/>
              <a:t>Holding child and sitting close to child/physical closeness; uses child's name; speaking softly, warmly and in an engaging manner; reading the child's cues </a:t>
            </a:r>
          </a:p>
          <a:p>
            <a:pPr marL="0" indent="0">
              <a:buNone/>
            </a:pPr>
            <a:r>
              <a:rPr lang="en-US" altLang="en-US" dirty="0"/>
              <a:t>d. How did the caregivers encourage the child to experience, regulate, and express emotions?</a:t>
            </a:r>
          </a:p>
          <a:p>
            <a:pPr marL="0" indent="0">
              <a:buNone/>
            </a:pPr>
            <a:r>
              <a:rPr lang="en-US" altLang="en-US" dirty="0"/>
              <a:t>Possible observations may include: Calm voice; responds to child's verbalizations; follows child's lead; labels child's actions; demonstrates reciprocity/give and take of interactions; responsive to child's interest; paces the interaction </a:t>
            </a:r>
          </a:p>
          <a:p>
            <a:pPr marL="0" indent="0">
              <a:buNone/>
            </a:pPr>
            <a:r>
              <a:rPr lang="en-US" altLang="en-US" dirty="0"/>
              <a:t>e. How did the caregivers assist the child to explore the environment and learn? </a:t>
            </a:r>
          </a:p>
          <a:p>
            <a:pPr marL="0" indent="0">
              <a:buNone/>
            </a:pPr>
            <a:r>
              <a:rPr lang="en-US" altLang="en-US" dirty="0"/>
              <a:t>Possible observations may include: Joint attention on the mirror and book; uses child's name; uses the mirror to support child's self awareness; uses language </a:t>
            </a:r>
          </a:p>
          <a:p>
            <a:pPr marL="0" indent="0">
              <a:buNone/>
            </a:pPr>
            <a:r>
              <a:rPr lang="en-US" altLang="en-US" dirty="0"/>
              <a:t>f. How did the caregivers promote the context of culture, family and community? </a:t>
            </a:r>
          </a:p>
          <a:p>
            <a:pPr marL="0" indent="0">
              <a:buNone/>
            </a:pPr>
            <a:r>
              <a:rPr lang="en-US" altLang="en-US" dirty="0"/>
              <a:t>Possible observations may include: Speaks to child in the home language Explain that by watching the interactions in the video and noticing the behaviors of the caregivers and young children, they have practiced a critical strategy for promoting social emotional development– observation. Emphasize that careful and accurate observation is an essential strategy for building relationships, maintaining a high quality environment, providing targeted strategies for children, and providing individualized interventions for children.</a:t>
            </a:r>
          </a:p>
          <a:p>
            <a:endParaRPr lang="en-US" altLang="en-US" dirty="0"/>
          </a:p>
        </p:txBody>
      </p:sp>
    </p:spTree>
    <p:extLst>
      <p:ext uri="{BB962C8B-B14F-4D97-AF65-F5344CB8AC3E}">
        <p14:creationId xmlns:p14="http://schemas.microsoft.com/office/powerpoint/2010/main" val="326837628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Small group activity</a:t>
            </a:r>
          </a:p>
        </p:txBody>
      </p:sp>
      <p:sp>
        <p:nvSpPr>
          <p:cNvPr id="4" name="Slide Number Placeholder 3"/>
          <p:cNvSpPr>
            <a:spLocks noGrp="1"/>
          </p:cNvSpPr>
          <p:nvPr>
            <p:ph type="sldNum" sz="quarter" idx="10"/>
          </p:nvPr>
        </p:nvSpPr>
        <p:spPr/>
        <p:txBody>
          <a:bodyPr/>
          <a:lstStyle/>
          <a:p>
            <a:fld id="{82DE8ADA-7EFC-486C-978B-C830CC23F4BF}" type="slidenum">
              <a:rPr lang="en-US" smtClean="0"/>
              <a:t>42</a:t>
            </a:fld>
            <a:endParaRPr lang="en-US"/>
          </a:p>
        </p:txBody>
      </p:sp>
    </p:spTree>
    <p:extLst>
      <p:ext uri="{BB962C8B-B14F-4D97-AF65-F5344CB8AC3E}">
        <p14:creationId xmlns:p14="http://schemas.microsoft.com/office/powerpoint/2010/main" val="21348132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7">
            <a:extLst>
              <a:ext uri="{FF2B5EF4-FFF2-40B4-BE49-F238E27FC236}">
                <a16:creationId xmlns:a16="http://schemas.microsoft.com/office/drawing/2014/main" id="{865FA0BC-9A7B-406F-81C3-1DBF4E3DFDF0}"/>
              </a:ext>
            </a:extLst>
          </p:cNvPr>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23925">
              <a:defRPr sz="2400">
                <a:solidFill>
                  <a:schemeClr val="tx1"/>
                </a:solidFill>
                <a:latin typeface="Arial" panose="020B0604020202020204" pitchFamily="34" charset="0"/>
                <a:ea typeface="ＭＳ Ｐゴシック" panose="020B0600070205080204" pitchFamily="34" charset="-128"/>
              </a:defRPr>
            </a:lvl1pPr>
            <a:lvl2pPr marL="742950" indent="-285750" defTabSz="923925">
              <a:defRPr sz="2400">
                <a:solidFill>
                  <a:schemeClr val="tx1"/>
                </a:solidFill>
                <a:latin typeface="Arial" panose="020B0604020202020204" pitchFamily="34" charset="0"/>
                <a:ea typeface="ＭＳ Ｐゴシック" panose="020B0600070205080204" pitchFamily="34" charset="-128"/>
              </a:defRPr>
            </a:lvl2pPr>
            <a:lvl3pPr marL="1143000" indent="-228600" defTabSz="923925">
              <a:defRPr sz="2400">
                <a:solidFill>
                  <a:schemeClr val="tx1"/>
                </a:solidFill>
                <a:latin typeface="Arial" panose="020B0604020202020204" pitchFamily="34" charset="0"/>
                <a:ea typeface="ＭＳ Ｐゴシック" panose="020B0600070205080204" pitchFamily="34" charset="-128"/>
              </a:defRPr>
            </a:lvl3pPr>
            <a:lvl4pPr marL="1600200" indent="-228600" defTabSz="923925">
              <a:defRPr sz="2400">
                <a:solidFill>
                  <a:schemeClr val="tx1"/>
                </a:solidFill>
                <a:latin typeface="Arial" panose="020B0604020202020204" pitchFamily="34" charset="0"/>
                <a:ea typeface="ＭＳ Ｐゴシック" panose="020B0600070205080204" pitchFamily="34" charset="-128"/>
              </a:defRPr>
            </a:lvl4pPr>
            <a:lvl5pPr marL="2057400" indent="-228600" defTabSz="923925">
              <a:defRPr sz="2400">
                <a:solidFill>
                  <a:schemeClr val="tx1"/>
                </a:solidFill>
                <a:latin typeface="Arial" panose="020B0604020202020204" pitchFamily="34" charset="0"/>
                <a:ea typeface="ＭＳ Ｐゴシック" panose="020B0600070205080204" pitchFamily="34" charset="-128"/>
              </a:defRPr>
            </a:lvl5pPr>
            <a:lvl6pPr marL="2514600" indent="-228600" defTabSz="92392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2392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2392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2392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74C8F7BC-D403-4CAB-81E7-0C49DF432D44}" type="slidenum">
              <a:rPr lang="en-US" altLang="en-US" sz="1200"/>
              <a:pPr/>
              <a:t>5</a:t>
            </a:fld>
            <a:endParaRPr lang="en-US" altLang="en-US" sz="1200"/>
          </a:p>
        </p:txBody>
      </p:sp>
      <p:sp>
        <p:nvSpPr>
          <p:cNvPr id="43010" name="Rectangle 2">
            <a:extLst>
              <a:ext uri="{FF2B5EF4-FFF2-40B4-BE49-F238E27FC236}">
                <a16:creationId xmlns:a16="http://schemas.microsoft.com/office/drawing/2014/main" id="{B29DA636-B2B2-42BB-882E-F7BEBE029104}"/>
              </a:ext>
            </a:extLst>
          </p:cNvPr>
          <p:cNvSpPr>
            <a:spLocks noGrp="1" noRot="1" noChangeAspect="1" noChangeArrowheads="1" noTextEdit="1"/>
          </p:cNvSpPr>
          <p:nvPr>
            <p:ph type="sldImg"/>
          </p:nvPr>
        </p:nvSpPr>
        <p:spPr>
          <a:xfrm>
            <a:off x="349250" y="650875"/>
            <a:ext cx="6162675" cy="3467100"/>
          </a:xfrm>
          <a:ln/>
        </p:spPr>
      </p:sp>
      <p:sp>
        <p:nvSpPr>
          <p:cNvPr id="43011" name="Rectangle 3">
            <a:extLst>
              <a:ext uri="{FF2B5EF4-FFF2-40B4-BE49-F238E27FC236}">
                <a16:creationId xmlns:a16="http://schemas.microsoft.com/office/drawing/2014/main" id="{376BB716-888A-489F-A70C-A4E937DD68A0}"/>
              </a:ext>
            </a:extLst>
          </p:cNvPr>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lnSpc>
                <a:spcPct val="90000"/>
              </a:lnSpc>
            </a:pPr>
            <a:r>
              <a:rPr lang="en-US" altLang="en-US" sz="1000" dirty="0">
                <a:ea typeface="ＭＳ Ｐゴシック" panose="020B0600070205080204" pitchFamily="34" charset="-128"/>
              </a:rPr>
              <a:t>Discuss with participants the key words that have been chosen and will be shared and used at different points throughout the training session. </a:t>
            </a:r>
          </a:p>
          <a:p>
            <a:pPr eaLnBrk="1" hangingPunct="1">
              <a:lnSpc>
                <a:spcPct val="90000"/>
              </a:lnSpc>
            </a:pPr>
            <a:r>
              <a:rPr lang="en-US" altLang="en-US" sz="1000" dirty="0">
                <a:ea typeface="ＭＳ Ｐゴシック" panose="020B0600070205080204" pitchFamily="34" charset="-128"/>
              </a:rPr>
              <a:t>• Caregiving: The practices caregivers use to identify strengths in young children’s families as they create supportive environments and help to nurture and support the growth and development of young children socially and emotionally. </a:t>
            </a:r>
          </a:p>
          <a:p>
            <a:pPr eaLnBrk="1" hangingPunct="1">
              <a:lnSpc>
                <a:spcPct val="90000"/>
              </a:lnSpc>
            </a:pPr>
            <a:r>
              <a:rPr lang="en-US" altLang="en-US" sz="1000" dirty="0">
                <a:ea typeface="ＭＳ Ｐゴシック" panose="020B0600070205080204" pitchFamily="34" charset="-128"/>
              </a:rPr>
              <a:t>• Young Children, Infants, Toddlers and Preschoolers: “Young children” generally refers to infants toddlers and preschoolers; however, there will be times that we specifically reference and talk about a particular age range such as infants, toddlers or preschoolers. </a:t>
            </a:r>
          </a:p>
          <a:p>
            <a:pPr eaLnBrk="1" hangingPunct="1">
              <a:lnSpc>
                <a:spcPct val="90000"/>
              </a:lnSpc>
            </a:pPr>
            <a:r>
              <a:rPr lang="en-US" altLang="en-US" sz="1000" dirty="0">
                <a:ea typeface="ＭＳ Ｐゴシック" panose="020B0600070205080204" pitchFamily="34" charset="-128"/>
              </a:rPr>
              <a:t>• Caregivers: “Caregivers” refers to a general category of ALL the adults who support the growth and development of young children (e.g.,  childcare providers, parents, extended families, guardians,  teachers, home visitors, public health professionals). </a:t>
            </a:r>
          </a:p>
          <a:p>
            <a:pPr eaLnBrk="1" hangingPunct="1">
              <a:lnSpc>
                <a:spcPct val="90000"/>
              </a:lnSpc>
            </a:pPr>
            <a:r>
              <a:rPr lang="en-US" altLang="en-US" sz="1000" dirty="0">
                <a:ea typeface="ＭＳ Ｐゴシック" panose="020B0600070205080204" pitchFamily="34" charset="-128"/>
              </a:rPr>
              <a:t>• Families: “Families” represents those primary, significant, familiar, caring adults in the young </a:t>
            </a:r>
            <a:r>
              <a:rPr lang="en-US" altLang="en-US" sz="1000" dirty="0" err="1">
                <a:ea typeface="ＭＳ Ｐゴシック" panose="020B0600070205080204" pitchFamily="34" charset="-128"/>
              </a:rPr>
              <a:t>childʼs</a:t>
            </a:r>
            <a:r>
              <a:rPr lang="en-US" altLang="en-US" sz="1000" dirty="0">
                <a:ea typeface="ＭＳ Ｐゴシック" panose="020B0600070205080204" pitchFamily="34" charset="-128"/>
              </a:rPr>
              <a:t> life. </a:t>
            </a:r>
          </a:p>
          <a:p>
            <a:pPr eaLnBrk="1" hangingPunct="1">
              <a:lnSpc>
                <a:spcPct val="90000"/>
              </a:lnSpc>
            </a:pPr>
            <a:r>
              <a:rPr lang="en-US" altLang="en-US" sz="1000" dirty="0">
                <a:ea typeface="ＭＳ Ｐゴシック" panose="020B0600070205080204" pitchFamily="34" charset="-128"/>
              </a:rPr>
              <a:t>• Teaching and Supporting: The significant role of the  adult caregiver is referenced differently nation wide teachers, care teachers, early learning caregivers, etc. Whether using “teaching” or “supporting,” we are referring to the responsibility of the adult to observe and reflect on what infants/toddlers  and young children are experiencing and how they learn, as well as how to support this learning through consistent, responsive interactions (e.g., ways they care for infants, read cues, meet their needs, etc.) and their relationship with the child and family.  It is about facilitating development or in other words, supporting growth and development.  As caregivers observe and think about what they see and hear they can plan for and design experiences in an environment that contributes to a </a:t>
            </a:r>
            <a:r>
              <a:rPr lang="en-US" altLang="en-US" sz="1000" dirty="0" err="1">
                <a:ea typeface="ＭＳ Ｐゴシック" panose="020B0600070205080204" pitchFamily="34" charset="-128"/>
              </a:rPr>
              <a:t>childʼs</a:t>
            </a:r>
            <a:r>
              <a:rPr lang="en-US" altLang="en-US" sz="1000" dirty="0">
                <a:ea typeface="ＭＳ Ｐゴシック" panose="020B0600070205080204" pitchFamily="34" charset="-128"/>
              </a:rPr>
              <a:t> success.</a:t>
            </a:r>
          </a:p>
          <a:p>
            <a:pPr eaLnBrk="1" hangingPunct="1">
              <a:lnSpc>
                <a:spcPct val="90000"/>
              </a:lnSpc>
            </a:pPr>
            <a:r>
              <a:rPr lang="en-US" altLang="en-US" sz="1000" dirty="0">
                <a:ea typeface="ＭＳ Ｐゴシック" panose="020B0600070205080204" pitchFamily="34" charset="-128"/>
              </a:rPr>
              <a:t>When we refer to “teaching and supporting” we also mean individualized approaches that “meet” the young child where he or she is developmentally. </a:t>
            </a:r>
          </a:p>
          <a:p>
            <a:pPr marL="171450" indent="-171450" eaLnBrk="1" hangingPunct="1">
              <a:lnSpc>
                <a:spcPct val="90000"/>
              </a:lnSpc>
              <a:buFont typeface="Arial"/>
              <a:buChar char="•"/>
            </a:pPr>
            <a:r>
              <a:rPr lang="en-US" altLang="en-US" sz="1000" dirty="0">
                <a:ea typeface="ＭＳ Ｐゴシック" panose="020B0600070205080204" pitchFamily="34" charset="-128"/>
              </a:rPr>
              <a:t>Primary care refers to the settings that families access for their children’s medical care. In this context,</a:t>
            </a:r>
            <a:r>
              <a:rPr lang="en-US" altLang="en-US" sz="1000" baseline="0" dirty="0">
                <a:ea typeface="ＭＳ Ｐゴシック" panose="020B0600070205080204" pitchFamily="34" charset="-128"/>
              </a:rPr>
              <a:t> most primary care settings are Health Centers, with an interdisciplinary team of NPs, MDs, Mas/CAs, RNs, and sometimes case managers and social workers.</a:t>
            </a:r>
          </a:p>
          <a:p>
            <a:pPr marL="171450" marR="0" indent="-171450" algn="l" defTabSz="914400" rtl="0" eaLnBrk="1" fontAlgn="auto" latinLnBrk="0" hangingPunct="1">
              <a:lnSpc>
                <a:spcPct val="90000"/>
              </a:lnSpc>
              <a:spcBef>
                <a:spcPts val="0"/>
              </a:spcBef>
              <a:spcAft>
                <a:spcPts val="0"/>
              </a:spcAft>
              <a:buClrTx/>
              <a:buSzTx/>
              <a:buFont typeface="Arial"/>
              <a:buChar char="•"/>
              <a:tabLst/>
              <a:defRPr/>
            </a:pPr>
            <a:r>
              <a:rPr lang="en-US" altLang="en-US" sz="1000" baseline="0" dirty="0">
                <a:ea typeface="ＭＳ Ｐゴシック" panose="020B0600070205080204" pitchFamily="34" charset="-128"/>
              </a:rPr>
              <a:t>The term medical home refers to a primary care setting that acts as a hub for the multitude of health, mental health, and psychosocial needs any given individual or family may need. A medical home is a philosophy of care that is “patient-centered, team-based, comprehensive, coordinated, accessible, and focused on improving quality and safety”.</a:t>
            </a:r>
          </a:p>
          <a:p>
            <a:pPr marL="171450" marR="0" indent="-171450" algn="l" defTabSz="914400" rtl="0" eaLnBrk="1" fontAlgn="auto" latinLnBrk="0" hangingPunct="1">
              <a:lnSpc>
                <a:spcPct val="90000"/>
              </a:lnSpc>
              <a:spcBef>
                <a:spcPts val="0"/>
              </a:spcBef>
              <a:spcAft>
                <a:spcPts val="0"/>
              </a:spcAft>
              <a:buClrTx/>
              <a:buSzTx/>
              <a:buFont typeface="Arial"/>
              <a:buChar char="•"/>
              <a:tabLst/>
              <a:defRPr/>
            </a:pPr>
            <a:r>
              <a:rPr lang="en-US" altLang="en-US" sz="1000" baseline="0" dirty="0">
                <a:ea typeface="ＭＳ Ｐゴシック" panose="020B0600070205080204" pitchFamily="34" charset="-128"/>
              </a:rPr>
              <a:t>Behavioral health integration is the term used to describe the growing movement to integrate mental health care into primary care settings. This comes out of an acknowledgment that mental health is a crucial part of overall health that has historically been poorly integrated into primary care. There are various levels of BH integration, from simply referral partnerships to co-location to full integration (where systems and sites are shared).</a:t>
            </a:r>
          </a:p>
          <a:p>
            <a:pPr marL="171450" marR="0" indent="-171450" algn="l" defTabSz="914400" rtl="0" eaLnBrk="1" fontAlgn="auto" latinLnBrk="0" hangingPunct="1">
              <a:lnSpc>
                <a:spcPct val="90000"/>
              </a:lnSpc>
              <a:spcBef>
                <a:spcPts val="0"/>
              </a:spcBef>
              <a:spcAft>
                <a:spcPts val="0"/>
              </a:spcAft>
              <a:buClrTx/>
              <a:buSzTx/>
              <a:buFont typeface="Arial"/>
              <a:buChar char="•"/>
              <a:tabLst/>
              <a:defRPr/>
            </a:pPr>
            <a:r>
              <a:rPr lang="en-US" altLang="en-US" sz="1000" baseline="0" dirty="0">
                <a:ea typeface="ＭＳ Ｐゴシック" panose="020B0600070205080204" pitchFamily="34" charset="-128"/>
              </a:rPr>
              <a:t>System of care refers to “a network of strong, coordinated, and responsive organizations” that focus on care for a certain population. In our case, we are focused on building systems of care for young children and their families.</a:t>
            </a:r>
            <a:endParaRPr lang="en-US" altLang="en-US" sz="1000" dirty="0">
              <a:ea typeface="ＭＳ Ｐゴシック" panose="020B0600070205080204" pitchFamily="34" charset="-128"/>
            </a:endParaRPr>
          </a:p>
          <a:p>
            <a:pPr eaLnBrk="1" hangingPunct="1">
              <a:lnSpc>
                <a:spcPct val="90000"/>
              </a:lnSpc>
            </a:pPr>
            <a:endParaRPr lang="en-US" altLang="en-US" sz="1000" dirty="0">
              <a:ea typeface="ＭＳ Ｐゴシック" panose="020B0600070205080204" pitchFamily="34" charset="-128"/>
            </a:endParaRPr>
          </a:p>
        </p:txBody>
      </p:sp>
    </p:spTree>
    <p:extLst>
      <p:ext uri="{BB962C8B-B14F-4D97-AF65-F5344CB8AC3E}">
        <p14:creationId xmlns:p14="http://schemas.microsoft.com/office/powerpoint/2010/main" val="17225817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is it we know when things make sense and feel comfortable to a child?</a:t>
            </a:r>
          </a:p>
          <a:p>
            <a:r>
              <a:rPr lang="en-US" dirty="0"/>
              <a:t>How do we understand individual children's needs and behavior? </a:t>
            </a:r>
          </a:p>
          <a:p>
            <a:r>
              <a:rPr lang="en-US" dirty="0"/>
              <a:t>How do we make sense of the behavior we see and hear? </a:t>
            </a:r>
          </a:p>
          <a:p>
            <a:endParaRPr lang="en-US" dirty="0"/>
          </a:p>
          <a:p>
            <a:r>
              <a:rPr lang="en-US" dirty="0"/>
              <a:t>It is especially important for caregivers to have an awareness to  and understanding of how culture is a significant factor in both how families raise their children  and in how caregivers provide care for them.   Cultural differences in </a:t>
            </a:r>
            <a:r>
              <a:rPr lang="en-US" dirty="0" err="1"/>
              <a:t>familiesʼ</a:t>
            </a:r>
            <a:r>
              <a:rPr lang="en-US" dirty="0"/>
              <a:t> beliefs and practices affect how young children behave, how young children adjust to care  and community settings.  How families care for their children, how young </a:t>
            </a:r>
            <a:r>
              <a:rPr lang="en-US"/>
              <a:t>children respond to </a:t>
            </a:r>
            <a:r>
              <a:rPr lang="en-US" dirty="0"/>
              <a:t>others and communicate.</a:t>
            </a:r>
          </a:p>
          <a:p>
            <a:r>
              <a:rPr lang="en-US" dirty="0"/>
              <a:t>Careful observation and listening can help caregivers understand each child's level of social emotional development, as well as help measure and describe progress, work with families and individualize curriculum to best fit each child's needs. </a:t>
            </a:r>
          </a:p>
        </p:txBody>
      </p:sp>
      <p:sp>
        <p:nvSpPr>
          <p:cNvPr id="4" name="Slide Number Placeholder 3"/>
          <p:cNvSpPr>
            <a:spLocks noGrp="1"/>
          </p:cNvSpPr>
          <p:nvPr>
            <p:ph type="sldNum" sz="quarter" idx="10"/>
          </p:nvPr>
        </p:nvSpPr>
        <p:spPr/>
        <p:txBody>
          <a:bodyPr/>
          <a:lstStyle/>
          <a:p>
            <a:fld id="{82DE8ADA-7EFC-486C-978B-C830CC23F4BF}" type="slidenum">
              <a:rPr lang="en-US" smtClean="0"/>
              <a:t>43</a:t>
            </a:fld>
            <a:endParaRPr lang="en-US"/>
          </a:p>
        </p:txBody>
      </p:sp>
    </p:spTree>
    <p:extLst>
      <p:ext uri="{BB962C8B-B14F-4D97-AF65-F5344CB8AC3E}">
        <p14:creationId xmlns:p14="http://schemas.microsoft.com/office/powerpoint/2010/main" val="300424953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Rectangle 7">
            <a:extLst>
              <a:ext uri="{FF2B5EF4-FFF2-40B4-BE49-F238E27FC236}">
                <a16:creationId xmlns:a16="http://schemas.microsoft.com/office/drawing/2014/main" id="{656A9C7B-9964-4CD7-98A1-CD9431D906F4}"/>
              </a:ext>
            </a:extLst>
          </p:cNvPr>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23925">
              <a:defRPr sz="2400">
                <a:solidFill>
                  <a:schemeClr val="tx1"/>
                </a:solidFill>
                <a:latin typeface="Arial" panose="020B0604020202020204" pitchFamily="34" charset="0"/>
                <a:ea typeface="ＭＳ Ｐゴシック" panose="020B0600070205080204" pitchFamily="34" charset="-128"/>
              </a:defRPr>
            </a:lvl1pPr>
            <a:lvl2pPr marL="742950" indent="-285750" defTabSz="923925">
              <a:defRPr sz="2400">
                <a:solidFill>
                  <a:schemeClr val="tx1"/>
                </a:solidFill>
                <a:latin typeface="Arial" panose="020B0604020202020204" pitchFamily="34" charset="0"/>
                <a:ea typeface="ＭＳ Ｐゴシック" panose="020B0600070205080204" pitchFamily="34" charset="-128"/>
              </a:defRPr>
            </a:lvl2pPr>
            <a:lvl3pPr marL="1143000" indent="-228600" defTabSz="923925">
              <a:defRPr sz="2400">
                <a:solidFill>
                  <a:schemeClr val="tx1"/>
                </a:solidFill>
                <a:latin typeface="Arial" panose="020B0604020202020204" pitchFamily="34" charset="0"/>
                <a:ea typeface="ＭＳ Ｐゴシック" panose="020B0600070205080204" pitchFamily="34" charset="-128"/>
              </a:defRPr>
            </a:lvl3pPr>
            <a:lvl4pPr marL="1600200" indent="-228600" defTabSz="923925">
              <a:defRPr sz="2400">
                <a:solidFill>
                  <a:schemeClr val="tx1"/>
                </a:solidFill>
                <a:latin typeface="Arial" panose="020B0604020202020204" pitchFamily="34" charset="0"/>
                <a:ea typeface="ＭＳ Ｐゴシック" panose="020B0600070205080204" pitchFamily="34" charset="-128"/>
              </a:defRPr>
            </a:lvl4pPr>
            <a:lvl5pPr marL="2057400" indent="-228600" defTabSz="923925">
              <a:defRPr sz="2400">
                <a:solidFill>
                  <a:schemeClr val="tx1"/>
                </a:solidFill>
                <a:latin typeface="Arial" panose="020B0604020202020204" pitchFamily="34" charset="0"/>
                <a:ea typeface="ＭＳ Ｐゴシック" panose="020B0600070205080204" pitchFamily="34" charset="-128"/>
              </a:defRPr>
            </a:lvl5pPr>
            <a:lvl6pPr marL="2514600" indent="-228600" defTabSz="92392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2392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2392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2392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5415D902-445F-4F5C-ADC8-E2BA4A16333C}" type="slidenum">
              <a:rPr lang="en-US" altLang="en-US" sz="1200"/>
              <a:pPr/>
              <a:t>44</a:t>
            </a:fld>
            <a:endParaRPr lang="en-US" altLang="en-US" sz="1200"/>
          </a:p>
        </p:txBody>
      </p:sp>
      <p:sp>
        <p:nvSpPr>
          <p:cNvPr id="156674" name="Rectangle 2">
            <a:extLst>
              <a:ext uri="{FF2B5EF4-FFF2-40B4-BE49-F238E27FC236}">
                <a16:creationId xmlns:a16="http://schemas.microsoft.com/office/drawing/2014/main" id="{E2539289-59B9-4FD7-8B71-5F717F68864E}"/>
              </a:ext>
            </a:extLst>
          </p:cNvPr>
          <p:cNvSpPr>
            <a:spLocks noGrp="1" noRot="1" noChangeAspect="1" noChangeArrowheads="1" noTextEdit="1"/>
          </p:cNvSpPr>
          <p:nvPr>
            <p:ph type="sldImg"/>
          </p:nvPr>
        </p:nvSpPr>
        <p:spPr>
          <a:ln/>
        </p:spPr>
      </p:sp>
      <p:sp>
        <p:nvSpPr>
          <p:cNvPr id="156675" name="Rectangle 3">
            <a:extLst>
              <a:ext uri="{FF2B5EF4-FFF2-40B4-BE49-F238E27FC236}">
                <a16:creationId xmlns:a16="http://schemas.microsoft.com/office/drawing/2014/main" id="{C8658C55-F882-427C-9D07-A5DF47E52090}"/>
              </a:ext>
            </a:extLst>
          </p:cNvPr>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tLang="en-US" dirty="0">
                <a:ea typeface="ＭＳ Ｐゴシック" panose="020B0600070205080204" pitchFamily="34" charset="-128"/>
              </a:rPr>
              <a:t>So far, the training has focused on our thoughts, feelings and reactions to or about behavior. Make the following points: </a:t>
            </a:r>
          </a:p>
          <a:p>
            <a:r>
              <a:rPr lang="en-US" altLang="en-US" dirty="0">
                <a:ea typeface="ＭＳ Ｐゴシック" panose="020B0600070205080204" pitchFamily="34" charset="-128"/>
              </a:rPr>
              <a:t>• Everyone brings specific values, beliefs and assumptions about child rearing and child development to their work with young children.</a:t>
            </a:r>
          </a:p>
          <a:p>
            <a:r>
              <a:rPr lang="en-US" altLang="en-US" dirty="0">
                <a:ea typeface="ＭＳ Ｐゴシック" panose="020B0600070205080204" pitchFamily="34" charset="-128"/>
              </a:rPr>
              <a:t>• There are individual and culturally-based beliefs that affect our attitudes about behavior (</a:t>
            </a:r>
            <a:r>
              <a:rPr lang="en-US" altLang="en-US" dirty="0" err="1">
                <a:ea typeface="ＭＳ Ｐゴシック" panose="020B0600070205080204" pitchFamily="34" charset="-128"/>
              </a:rPr>
              <a:t>e.g</a:t>
            </a:r>
            <a:r>
              <a:rPr lang="en-US" altLang="en-US" dirty="0">
                <a:ea typeface="ＭＳ Ｐゴシック" panose="020B0600070205080204" pitchFamily="34" charset="-128"/>
              </a:rPr>
              <a:t>, children should be seen and not heard or children should sit quietly in a church). </a:t>
            </a:r>
          </a:p>
          <a:p>
            <a:r>
              <a:rPr lang="en-US" altLang="en-US" dirty="0">
                <a:ea typeface="ＭＳ Ｐゴシック" panose="020B0600070205080204" pitchFamily="34" charset="-128"/>
              </a:rPr>
              <a:t>• Studies show that parents and teachers often have differences in their expectations about </a:t>
            </a:r>
            <a:r>
              <a:rPr lang="en-US" altLang="en-US" dirty="0" err="1">
                <a:ea typeface="ＭＳ Ｐゴシック" panose="020B0600070205080204" pitchFamily="34" charset="-128"/>
              </a:rPr>
              <a:t>childrenʼs</a:t>
            </a:r>
            <a:r>
              <a:rPr lang="en-US" altLang="en-US" dirty="0">
                <a:ea typeface="ＭＳ Ｐゴシック" panose="020B0600070205080204" pitchFamily="34" charset="-128"/>
              </a:rPr>
              <a:t> behavior (which are largely based on </a:t>
            </a:r>
            <a:r>
              <a:rPr lang="en-US" altLang="en-US" dirty="0" err="1">
                <a:ea typeface="ＭＳ Ｐゴシック" panose="020B0600070205080204" pitchFamily="34" charset="-128"/>
              </a:rPr>
              <a:t>parentsʼ</a:t>
            </a:r>
            <a:r>
              <a:rPr lang="en-US" altLang="en-US" dirty="0">
                <a:ea typeface="ＭＳ Ｐゴシック" panose="020B0600070205080204" pitchFamily="34" charset="-128"/>
              </a:rPr>
              <a:t> and </a:t>
            </a:r>
            <a:r>
              <a:rPr lang="en-US" altLang="en-US" dirty="0" err="1">
                <a:ea typeface="ＭＳ Ｐゴシック" panose="020B0600070205080204" pitchFamily="34" charset="-128"/>
              </a:rPr>
              <a:t>caregiversʼ</a:t>
            </a:r>
            <a:r>
              <a:rPr lang="en-US" altLang="en-US" dirty="0">
                <a:ea typeface="ＭＳ Ｐゴシック" panose="020B0600070205080204" pitchFamily="34" charset="-128"/>
              </a:rPr>
              <a:t> own cultural and family experiences).  For example, a parent may carry an infant most of the time and a caregiver may want to place the infant on the floor. Recognizing and acknowledging another </a:t>
            </a:r>
            <a:r>
              <a:rPr lang="en-US" altLang="en-US" dirty="0" err="1">
                <a:ea typeface="ＭＳ Ｐゴシック" panose="020B0600070205080204" pitchFamily="34" charset="-128"/>
              </a:rPr>
              <a:t>personʼs</a:t>
            </a:r>
            <a:r>
              <a:rPr lang="en-US" altLang="en-US" dirty="0">
                <a:ea typeface="ＭＳ Ｐゴシック" panose="020B0600070205080204" pitchFamily="34" charset="-128"/>
              </a:rPr>
              <a:t> point of view and reaching a shared solution is critical in providing high-quality care to infants and toddlers. Tell </a:t>
            </a:r>
            <a:r>
              <a:rPr lang="en-US" altLang="en-US" dirty="0" err="1">
                <a:ea typeface="ＭＳ Ｐゴシック" panose="020B0600070205080204" pitchFamily="34" charset="-128"/>
              </a:rPr>
              <a:t>participants,“In</a:t>
            </a:r>
            <a:r>
              <a:rPr lang="en-US" altLang="en-US" dirty="0">
                <a:ea typeface="ＭＳ Ｐゴシック" panose="020B0600070205080204" pitchFamily="34" charset="-128"/>
              </a:rPr>
              <a:t> the next slide, you will see some examples of differences in groups of </a:t>
            </a:r>
            <a:r>
              <a:rPr lang="en-US" altLang="en-US" dirty="0" err="1">
                <a:ea typeface="ＭＳ Ｐゴシック" panose="020B0600070205080204" pitchFamily="34" charset="-128"/>
              </a:rPr>
              <a:t>parentsʼ</a:t>
            </a:r>
            <a:r>
              <a:rPr lang="en-US" altLang="en-US" dirty="0">
                <a:ea typeface="ＭＳ Ｐゴシック" panose="020B0600070205080204" pitchFamily="34" charset="-128"/>
              </a:rPr>
              <a:t> expectations for their </a:t>
            </a:r>
            <a:r>
              <a:rPr lang="en-US" altLang="en-US" dirty="0" err="1">
                <a:ea typeface="ＭＳ Ｐゴシック" panose="020B0600070205080204" pitchFamily="34" charset="-128"/>
              </a:rPr>
              <a:t>childrenʼs</a:t>
            </a:r>
            <a:r>
              <a:rPr lang="en-US" altLang="en-US" dirty="0">
                <a:ea typeface="ＭＳ Ｐゴシック" panose="020B0600070205080204" pitchFamily="34" charset="-128"/>
              </a:rPr>
              <a:t> development.”</a:t>
            </a:r>
          </a:p>
        </p:txBody>
      </p:sp>
    </p:spTree>
    <p:extLst>
      <p:ext uri="{BB962C8B-B14F-4D97-AF65-F5344CB8AC3E}">
        <p14:creationId xmlns:p14="http://schemas.microsoft.com/office/powerpoint/2010/main" val="136520633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Rectangle 7">
            <a:extLst>
              <a:ext uri="{FF2B5EF4-FFF2-40B4-BE49-F238E27FC236}">
                <a16:creationId xmlns:a16="http://schemas.microsoft.com/office/drawing/2014/main" id="{AC2D0E0B-906D-4FE4-8BF1-5CF617144FF8}"/>
              </a:ext>
            </a:extLst>
          </p:cNvPr>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23925">
              <a:defRPr sz="2400">
                <a:solidFill>
                  <a:schemeClr val="tx1"/>
                </a:solidFill>
                <a:latin typeface="Arial" panose="020B0604020202020204" pitchFamily="34" charset="0"/>
                <a:ea typeface="MS PGothic" panose="020B0600070205080204" pitchFamily="34" charset="-128"/>
              </a:defRPr>
            </a:lvl1pPr>
            <a:lvl2pPr marL="742950" indent="-285750" defTabSz="923925">
              <a:defRPr sz="2400">
                <a:solidFill>
                  <a:schemeClr val="tx1"/>
                </a:solidFill>
                <a:latin typeface="Arial" panose="020B0604020202020204" pitchFamily="34" charset="0"/>
                <a:ea typeface="MS PGothic" panose="020B0600070205080204" pitchFamily="34" charset="-128"/>
              </a:defRPr>
            </a:lvl2pPr>
            <a:lvl3pPr marL="1143000" indent="-228600" defTabSz="923925">
              <a:defRPr sz="2400">
                <a:solidFill>
                  <a:schemeClr val="tx1"/>
                </a:solidFill>
                <a:latin typeface="Arial" panose="020B0604020202020204" pitchFamily="34" charset="0"/>
                <a:ea typeface="MS PGothic" panose="020B0600070205080204" pitchFamily="34" charset="-128"/>
              </a:defRPr>
            </a:lvl3pPr>
            <a:lvl4pPr marL="1600200" indent="-228600" defTabSz="923925">
              <a:defRPr sz="2400">
                <a:solidFill>
                  <a:schemeClr val="tx1"/>
                </a:solidFill>
                <a:latin typeface="Arial" panose="020B0604020202020204" pitchFamily="34" charset="0"/>
                <a:ea typeface="MS PGothic" panose="020B0600070205080204" pitchFamily="34" charset="-128"/>
              </a:defRPr>
            </a:lvl4pPr>
            <a:lvl5pPr marL="2057400" indent="-228600" defTabSz="923925">
              <a:defRPr sz="2400">
                <a:solidFill>
                  <a:schemeClr val="tx1"/>
                </a:solidFill>
                <a:latin typeface="Arial" panose="020B0604020202020204" pitchFamily="34" charset="0"/>
                <a:ea typeface="MS PGothic" panose="020B0600070205080204" pitchFamily="34" charset="-128"/>
              </a:defRPr>
            </a:lvl5pPr>
            <a:lvl6pPr marL="2514600" indent="-228600" defTabSz="923925"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23925"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23925"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23925"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23925" rtl="0" eaLnBrk="0" fontAlgn="base" latinLnBrk="0" hangingPunct="0">
              <a:lnSpc>
                <a:spcPct val="100000"/>
              </a:lnSpc>
              <a:spcBef>
                <a:spcPct val="0"/>
              </a:spcBef>
              <a:spcAft>
                <a:spcPct val="0"/>
              </a:spcAft>
              <a:buClrTx/>
              <a:buSzTx/>
              <a:buFontTx/>
              <a:buNone/>
              <a:tabLst/>
              <a:defRPr/>
            </a:pPr>
            <a:fld id="{2508C943-7E67-4146-A790-F227031153CF}"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23925" rtl="0" eaLnBrk="0" fontAlgn="base" latinLnBrk="0" hangingPunct="0">
                <a:lnSpc>
                  <a:spcPct val="100000"/>
                </a:lnSpc>
                <a:spcBef>
                  <a:spcPct val="0"/>
                </a:spcBef>
                <a:spcAft>
                  <a:spcPct val="0"/>
                </a:spcAft>
                <a:buClrTx/>
                <a:buSzTx/>
                <a:buFontTx/>
                <a:buNone/>
                <a:tabLst/>
                <a:defRPr/>
              </a:pPr>
              <a:t>45</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58722" name="Rectangle 2">
            <a:extLst>
              <a:ext uri="{FF2B5EF4-FFF2-40B4-BE49-F238E27FC236}">
                <a16:creationId xmlns:a16="http://schemas.microsoft.com/office/drawing/2014/main" id="{CD3CB959-266C-45FF-B161-64D99DDC89CF}"/>
              </a:ext>
            </a:extLst>
          </p:cNvPr>
          <p:cNvSpPr>
            <a:spLocks noGrp="1" noRot="1" noChangeAspect="1" noChangeArrowheads="1" noTextEdit="1"/>
          </p:cNvSpPr>
          <p:nvPr>
            <p:ph type="sldImg"/>
          </p:nvPr>
        </p:nvSpPr>
        <p:spPr>
          <a:ln/>
        </p:spPr>
      </p:sp>
      <p:sp>
        <p:nvSpPr>
          <p:cNvPr id="158723" name="Rectangle 3">
            <a:extLst>
              <a:ext uri="{FF2B5EF4-FFF2-40B4-BE49-F238E27FC236}">
                <a16:creationId xmlns:a16="http://schemas.microsoft.com/office/drawing/2014/main" id="{A0251CCB-644B-4AD1-B7B6-5D891A186F48}"/>
              </a:ext>
            </a:extLst>
          </p:cNvPr>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tLang="en-US" dirty="0"/>
              <a:t>Explain that this slide highlights the findings from research studies (cited on the slides).  This study was done in 2000 and some people have asked for newer studies.  We have been looking for more recent findings.  However, the findings in differences in developmental expectations between various cultural groups based on their cultural beliefs is worth discussion. </a:t>
            </a:r>
          </a:p>
          <a:p>
            <a:r>
              <a:rPr lang="en-US" altLang="en-US" dirty="0"/>
              <a:t>Take a look at some of the milestones where there is an asterisk.  The asterisk denotes those milestones where there was a statistically significant difference.  Note that, of course, not all Caucasian, Puerto Rican and Filipino families share these beliefs about age level expectations, we know there is great variation within each group; however, this study demonstrates how in certain areas, across different ethnic groups there can be very different developmental expectations for children based on individual cultures. Ask participants to look at the “Utensils” category.  In this study, Caucasian families expected children to start using utensils around 17.7months. Puerto Rican families expected toddlers to use utensils around 26.5 months and Filipino families expected toddlers to start using utensils around 32.4 months of age. It would not be surprising if some families questioned your </a:t>
            </a:r>
            <a:r>
              <a:rPr lang="en-US" altLang="en-US" dirty="0" err="1"/>
              <a:t>programʼs</a:t>
            </a:r>
            <a:r>
              <a:rPr lang="en-US" altLang="en-US" dirty="0"/>
              <a:t> expectations of emphasis on independence during meal times if their expectations were different than the   programs. </a:t>
            </a:r>
          </a:p>
          <a:p>
            <a:endParaRPr lang="en-US" altLang="en-US" dirty="0"/>
          </a:p>
        </p:txBody>
      </p:sp>
    </p:spTree>
    <p:extLst>
      <p:ext uri="{BB962C8B-B14F-4D97-AF65-F5344CB8AC3E}">
        <p14:creationId xmlns:p14="http://schemas.microsoft.com/office/powerpoint/2010/main" val="396276516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Review the bullet points noted on the slide with participants: • Visit </a:t>
            </a:r>
            <a:r>
              <a:rPr lang="en-US" dirty="0" err="1"/>
              <a:t>familiesʼ</a:t>
            </a:r>
            <a:r>
              <a:rPr lang="en-US" dirty="0"/>
              <a:t> homes and communities: caregivers can gain an understanding of the strengths children and families bring with them to the childcare program or setting. • Support </a:t>
            </a:r>
            <a:r>
              <a:rPr lang="en-US" dirty="0" err="1"/>
              <a:t>childrenʼs</a:t>
            </a:r>
            <a:r>
              <a:rPr lang="en-US" dirty="0"/>
              <a:t> home languages: the earliest experiences of young children shape their growth and development, including language and communication skills. All young children need support for the development of their home or primary language. Infants and toddlers may also feel more emotionally secure when they hear their home language in a childcare setting.</a:t>
            </a:r>
          </a:p>
          <a:p>
            <a:r>
              <a:rPr lang="en-US" dirty="0"/>
              <a:t>Training in cultural competency: acquiring information can be a first step in increasing caregiver sensitivity. In order to develop the skills necessary to work with a diverse population, it is important that caregivers of all backgrounds receive meaningful training in cultural competency. Cultural competency requires a set of skills including (but not limited to) knowledge and understanding of diverse cultures, diverse parenting practices, family values and customs, and dual language acquisition processes. • Share picture books where children in the stories come from around the world or diverse cultures.  It is important that children “see” themselves represented in the media in the classrooms and programs (i.e., books, posters, videos, etc.). • Ask families to share a special lullaby or song from their culture. </a:t>
            </a:r>
          </a:p>
          <a:p>
            <a:r>
              <a:rPr lang="en-US" dirty="0"/>
              <a:t>Other possible strategies when working with families:</a:t>
            </a:r>
          </a:p>
          <a:p>
            <a:r>
              <a:rPr lang="en-US" dirty="0"/>
              <a:t>Note any of the following that do not come up during the discussion: • Seek support, talk to your supervisor and/or other child development colleagues • Ask the family for more information about their beliefs, values, and experiences related to </a:t>
            </a:r>
            <a:r>
              <a:rPr lang="en-US" dirty="0" err="1"/>
              <a:t>potty</a:t>
            </a:r>
            <a:r>
              <a:rPr lang="en-US" dirty="0"/>
              <a:t> training • Look at literature and resources about readiness for </a:t>
            </a:r>
            <a:r>
              <a:rPr lang="en-US" dirty="0" err="1"/>
              <a:t>potty</a:t>
            </a:r>
            <a:r>
              <a:rPr lang="en-US" dirty="0"/>
              <a:t> training • Work together with the family to come up with a plan that feels comfortable for everyone • Reinforce the family as the </a:t>
            </a:r>
            <a:r>
              <a:rPr lang="en-US" dirty="0" err="1"/>
              <a:t>childʼs</a:t>
            </a:r>
            <a:r>
              <a:rPr lang="en-US" dirty="0"/>
              <a:t> first and primary teacher. While caring for the child should be a collaborative effort, as professionals, we need to respect the </a:t>
            </a:r>
            <a:r>
              <a:rPr lang="en-US" dirty="0" err="1"/>
              <a:t>familyʼs</a:t>
            </a:r>
            <a:r>
              <a:rPr lang="en-US" dirty="0"/>
              <a:t> perspective • Use “I wonder” statements in your conversation, e.g., “I wonder what it might be like if we started </a:t>
            </a:r>
            <a:r>
              <a:rPr lang="en-US" dirty="0" err="1"/>
              <a:t>potty</a:t>
            </a:r>
            <a:r>
              <a:rPr lang="en-US" dirty="0"/>
              <a:t> training now?” “I wonder what it would be like if we waited to </a:t>
            </a:r>
            <a:r>
              <a:rPr lang="en-US" dirty="0" err="1"/>
              <a:t>potty</a:t>
            </a:r>
            <a:r>
              <a:rPr lang="en-US" dirty="0"/>
              <a:t> train later?” “I wonder what it would be like for us to talk about our different ideas about </a:t>
            </a:r>
            <a:r>
              <a:rPr lang="en-US" dirty="0" err="1"/>
              <a:t>potty</a:t>
            </a:r>
            <a:r>
              <a:rPr lang="en-US" dirty="0"/>
              <a:t> training? Is it okay to talk about our differences?” </a:t>
            </a:r>
          </a:p>
        </p:txBody>
      </p:sp>
      <p:sp>
        <p:nvSpPr>
          <p:cNvPr id="4" name="Slide Number Placeholder 3"/>
          <p:cNvSpPr>
            <a:spLocks noGrp="1"/>
          </p:cNvSpPr>
          <p:nvPr>
            <p:ph type="sldNum" sz="quarter" idx="10"/>
          </p:nvPr>
        </p:nvSpPr>
        <p:spPr/>
        <p:txBody>
          <a:bodyPr/>
          <a:lstStyle/>
          <a:p>
            <a:fld id="{82DE8ADA-7EFC-486C-978B-C830CC23F4BF}" type="slidenum">
              <a:rPr lang="en-US" smtClean="0"/>
              <a:t>48</a:t>
            </a:fld>
            <a:endParaRPr lang="en-US"/>
          </a:p>
        </p:txBody>
      </p:sp>
    </p:spTree>
    <p:extLst>
      <p:ext uri="{BB962C8B-B14F-4D97-AF65-F5344CB8AC3E}">
        <p14:creationId xmlns:p14="http://schemas.microsoft.com/office/powerpoint/2010/main" val="225569733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Describe that reading </a:t>
            </a:r>
            <a:r>
              <a:rPr lang="en-US" dirty="0" err="1"/>
              <a:t>childrenʼs</a:t>
            </a:r>
            <a:r>
              <a:rPr lang="en-US" dirty="0"/>
              <a:t> cues is an important part of understanding their behavior and building relationships with young children. </a:t>
            </a:r>
          </a:p>
          <a:p>
            <a:r>
              <a:rPr lang="en-US" dirty="0"/>
              <a:t>Ask participants, “How does knowing social emotional milestones help you build supportive relationships and promote social emotional development of infants and toddlers? ”Invite participants to respond.</a:t>
            </a:r>
          </a:p>
        </p:txBody>
      </p:sp>
      <p:sp>
        <p:nvSpPr>
          <p:cNvPr id="4" name="Slide Number Placeholder 3"/>
          <p:cNvSpPr>
            <a:spLocks noGrp="1"/>
          </p:cNvSpPr>
          <p:nvPr>
            <p:ph type="sldNum" sz="quarter" idx="10"/>
          </p:nvPr>
        </p:nvSpPr>
        <p:spPr/>
        <p:txBody>
          <a:bodyPr/>
          <a:lstStyle/>
          <a:p>
            <a:fld id="{82DE8ADA-7EFC-486C-978B-C830CC23F4BF}" type="slidenum">
              <a:rPr lang="en-US" smtClean="0"/>
              <a:t>49</a:t>
            </a:fld>
            <a:endParaRPr lang="en-US"/>
          </a:p>
        </p:txBody>
      </p:sp>
    </p:spTree>
    <p:extLst>
      <p:ext uri="{BB962C8B-B14F-4D97-AF65-F5344CB8AC3E}">
        <p14:creationId xmlns:p14="http://schemas.microsoft.com/office/powerpoint/2010/main" val="300424953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7">
            <a:extLst>
              <a:ext uri="{FF2B5EF4-FFF2-40B4-BE49-F238E27FC236}">
                <a16:creationId xmlns:a16="http://schemas.microsoft.com/office/drawing/2014/main" id="{1B7E0A1A-2FD3-4C3C-B2CD-72DDF93B29A3}"/>
              </a:ext>
            </a:extLst>
          </p:cNvPr>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23925">
              <a:defRPr sz="2400">
                <a:solidFill>
                  <a:schemeClr val="tx1"/>
                </a:solidFill>
                <a:latin typeface="Arial" panose="020B0604020202020204" pitchFamily="34" charset="0"/>
                <a:ea typeface="MS PGothic" panose="020B0600070205080204" pitchFamily="34" charset="-128"/>
              </a:defRPr>
            </a:lvl1pPr>
            <a:lvl2pPr marL="742950" indent="-285750" defTabSz="923925">
              <a:defRPr sz="2400">
                <a:solidFill>
                  <a:schemeClr val="tx1"/>
                </a:solidFill>
                <a:latin typeface="Arial" panose="020B0604020202020204" pitchFamily="34" charset="0"/>
                <a:ea typeface="MS PGothic" panose="020B0600070205080204" pitchFamily="34" charset="-128"/>
              </a:defRPr>
            </a:lvl2pPr>
            <a:lvl3pPr marL="1143000" indent="-228600" defTabSz="923925">
              <a:defRPr sz="2400">
                <a:solidFill>
                  <a:schemeClr val="tx1"/>
                </a:solidFill>
                <a:latin typeface="Arial" panose="020B0604020202020204" pitchFamily="34" charset="0"/>
                <a:ea typeface="MS PGothic" panose="020B0600070205080204" pitchFamily="34" charset="-128"/>
              </a:defRPr>
            </a:lvl3pPr>
            <a:lvl4pPr marL="1600200" indent="-228600" defTabSz="923925">
              <a:defRPr sz="2400">
                <a:solidFill>
                  <a:schemeClr val="tx1"/>
                </a:solidFill>
                <a:latin typeface="Arial" panose="020B0604020202020204" pitchFamily="34" charset="0"/>
                <a:ea typeface="MS PGothic" panose="020B0600070205080204" pitchFamily="34" charset="-128"/>
              </a:defRPr>
            </a:lvl4pPr>
            <a:lvl5pPr marL="2057400" indent="-228600" defTabSz="923925">
              <a:defRPr sz="2400">
                <a:solidFill>
                  <a:schemeClr val="tx1"/>
                </a:solidFill>
                <a:latin typeface="Arial" panose="020B0604020202020204" pitchFamily="34" charset="0"/>
                <a:ea typeface="MS PGothic" panose="020B0600070205080204" pitchFamily="34" charset="-128"/>
              </a:defRPr>
            </a:lvl5pPr>
            <a:lvl6pPr marL="2514600" indent="-228600" defTabSz="923925"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23925"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23925"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23925"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1C3D0BC7-D1C1-4E7E-9868-BFEFA2655757}" type="slidenum">
              <a:rPr lang="en-US" altLang="en-US" sz="1200"/>
              <a:pPr/>
              <a:t>50</a:t>
            </a:fld>
            <a:endParaRPr lang="en-US" altLang="en-US" sz="1200"/>
          </a:p>
        </p:txBody>
      </p:sp>
      <p:sp>
        <p:nvSpPr>
          <p:cNvPr id="94210" name="Rectangle 2">
            <a:extLst>
              <a:ext uri="{FF2B5EF4-FFF2-40B4-BE49-F238E27FC236}">
                <a16:creationId xmlns:a16="http://schemas.microsoft.com/office/drawing/2014/main" id="{43E317CD-FA8B-4859-89B5-3BDC2098A3B8}"/>
              </a:ext>
            </a:extLst>
          </p:cNvPr>
          <p:cNvSpPr>
            <a:spLocks noGrp="1" noRot="1" noChangeAspect="1" noChangeArrowheads="1" noTextEdit="1"/>
          </p:cNvSpPr>
          <p:nvPr>
            <p:ph type="sldImg"/>
          </p:nvPr>
        </p:nvSpPr>
        <p:spPr>
          <a:ln/>
        </p:spPr>
      </p:sp>
      <p:sp>
        <p:nvSpPr>
          <p:cNvPr id="94211" name="Rectangle 3">
            <a:extLst>
              <a:ext uri="{FF2B5EF4-FFF2-40B4-BE49-F238E27FC236}">
                <a16:creationId xmlns:a16="http://schemas.microsoft.com/office/drawing/2014/main" id="{D0E87A6B-01B3-44A7-A798-11514823EFB8}"/>
              </a:ext>
            </a:extLst>
          </p:cNvPr>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tLang="en-US" dirty="0"/>
              <a:t>Describe that reading children's cues is an important part of understanding their behavior and building relationships with young children. </a:t>
            </a:r>
          </a:p>
          <a:p>
            <a:r>
              <a:rPr lang="en-US" altLang="en-US" dirty="0"/>
              <a:t>Ask participants, “How does knowing social emotional milestones help you build supportive relationships and promote social emotional development of young children?” </a:t>
            </a:r>
          </a:p>
          <a:p>
            <a:endParaRPr lang="en-US" altLang="en-US" dirty="0"/>
          </a:p>
          <a:p>
            <a:r>
              <a:rPr lang="en-US" altLang="en-US" dirty="0"/>
              <a:t>Add any of the following points to supplement the participant discussion Knowing social emotional milestones is important: </a:t>
            </a:r>
          </a:p>
          <a:p>
            <a:r>
              <a:rPr lang="en-US" altLang="en-US" dirty="0"/>
              <a:t>• because some research has indicated that families and caregivers demonstrate less understanding of when children are capable of reaching social emotional milestones than cognitive or physical ones. This lack of understanding may lead to adults having unrealistic expectations for young children, and ultimately frustration. </a:t>
            </a:r>
          </a:p>
          <a:p>
            <a:r>
              <a:rPr lang="en-US" altLang="en-US" dirty="0"/>
              <a:t>• to determine if a child is on track or if there may be a delay—without knowing what is appropriate for various ages, you can't know if something is on track or if the child may have a delay </a:t>
            </a:r>
          </a:p>
          <a:p>
            <a:r>
              <a:rPr lang="en-US" altLang="en-US" dirty="0"/>
              <a:t>• for identifying strengths </a:t>
            </a:r>
          </a:p>
          <a:p>
            <a:r>
              <a:rPr lang="en-US" altLang="en-US" dirty="0"/>
              <a:t>• for intervening early to maximize the effectiveness of the interventions (the earlier the intervention is provided the more likely it is to be effective) </a:t>
            </a:r>
          </a:p>
          <a:p>
            <a:r>
              <a:rPr lang="en-US" altLang="en-US" dirty="0"/>
              <a:t>• for ensuring expectations are age appropriate e.g., you </a:t>
            </a:r>
            <a:r>
              <a:rPr lang="en-US" altLang="en-US" dirty="0" err="1"/>
              <a:t>wouldnʼt</a:t>
            </a:r>
            <a:r>
              <a:rPr lang="en-US" altLang="en-US" dirty="0"/>
              <a:t> expect a 2 year old to share or verbally tell you what is wrong </a:t>
            </a:r>
          </a:p>
          <a:p>
            <a:r>
              <a:rPr lang="en-US" altLang="en-US" dirty="0"/>
              <a:t>• for planning developmentally appropriate experiences and activities </a:t>
            </a:r>
          </a:p>
          <a:p>
            <a:r>
              <a:rPr lang="en-US" altLang="en-US" dirty="0"/>
              <a:t>• for preventing children from engaging in challenging behavior if they are frustrated by the environment, social situation, or unable to engage in tasks they would like to </a:t>
            </a:r>
          </a:p>
          <a:p>
            <a:r>
              <a:rPr lang="en-US" altLang="en-US" dirty="0"/>
              <a:t>• for better understanding a child's behavior </a:t>
            </a:r>
          </a:p>
          <a:p>
            <a:r>
              <a:rPr lang="en-US" altLang="en-US" dirty="0"/>
              <a:t>• for helping caregivers interact with children appropriately </a:t>
            </a:r>
          </a:p>
          <a:p>
            <a:r>
              <a:rPr lang="en-US" altLang="en-US" dirty="0"/>
              <a:t>• for aligning parent and caregiver expectations about behavior and development</a:t>
            </a:r>
          </a:p>
          <a:p>
            <a:endParaRPr lang="en-US" altLang="en-US" dirty="0"/>
          </a:p>
        </p:txBody>
      </p:sp>
    </p:spTree>
    <p:extLst>
      <p:ext uri="{BB962C8B-B14F-4D97-AF65-F5344CB8AC3E}">
        <p14:creationId xmlns:p14="http://schemas.microsoft.com/office/powerpoint/2010/main" val="69562856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7">
            <a:extLst>
              <a:ext uri="{FF2B5EF4-FFF2-40B4-BE49-F238E27FC236}">
                <a16:creationId xmlns:a16="http://schemas.microsoft.com/office/drawing/2014/main" id="{E21C4DEB-C328-4C73-B885-400612F997F9}"/>
              </a:ext>
            </a:extLst>
          </p:cNvPr>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23925">
              <a:defRPr sz="2400">
                <a:solidFill>
                  <a:schemeClr val="tx1"/>
                </a:solidFill>
                <a:latin typeface="Arial" panose="020B0604020202020204" pitchFamily="34" charset="0"/>
                <a:ea typeface="MS PGothic" panose="020B0600070205080204" pitchFamily="34" charset="-128"/>
              </a:defRPr>
            </a:lvl1pPr>
            <a:lvl2pPr marL="742950" indent="-285750" defTabSz="923925">
              <a:defRPr sz="2400">
                <a:solidFill>
                  <a:schemeClr val="tx1"/>
                </a:solidFill>
                <a:latin typeface="Arial" panose="020B0604020202020204" pitchFamily="34" charset="0"/>
                <a:ea typeface="MS PGothic" panose="020B0600070205080204" pitchFamily="34" charset="-128"/>
              </a:defRPr>
            </a:lvl2pPr>
            <a:lvl3pPr marL="1143000" indent="-228600" defTabSz="923925">
              <a:defRPr sz="2400">
                <a:solidFill>
                  <a:schemeClr val="tx1"/>
                </a:solidFill>
                <a:latin typeface="Arial" panose="020B0604020202020204" pitchFamily="34" charset="0"/>
                <a:ea typeface="MS PGothic" panose="020B0600070205080204" pitchFamily="34" charset="-128"/>
              </a:defRPr>
            </a:lvl3pPr>
            <a:lvl4pPr marL="1600200" indent="-228600" defTabSz="923925">
              <a:defRPr sz="2400">
                <a:solidFill>
                  <a:schemeClr val="tx1"/>
                </a:solidFill>
                <a:latin typeface="Arial" panose="020B0604020202020204" pitchFamily="34" charset="0"/>
                <a:ea typeface="MS PGothic" panose="020B0600070205080204" pitchFamily="34" charset="-128"/>
              </a:defRPr>
            </a:lvl4pPr>
            <a:lvl5pPr marL="2057400" indent="-228600" defTabSz="923925">
              <a:defRPr sz="2400">
                <a:solidFill>
                  <a:schemeClr val="tx1"/>
                </a:solidFill>
                <a:latin typeface="Arial" panose="020B0604020202020204" pitchFamily="34" charset="0"/>
                <a:ea typeface="MS PGothic" panose="020B0600070205080204" pitchFamily="34" charset="-128"/>
              </a:defRPr>
            </a:lvl5pPr>
            <a:lvl6pPr marL="2514600" indent="-228600" defTabSz="923925"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23925"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23925"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23925"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189D1FFA-807E-46D7-B9B1-54D11C8AA3AB}" type="slidenum">
              <a:rPr lang="en-US" altLang="en-US" sz="1200"/>
              <a:pPr/>
              <a:t>51</a:t>
            </a:fld>
            <a:endParaRPr lang="en-US" altLang="en-US" sz="1200"/>
          </a:p>
        </p:txBody>
      </p:sp>
      <p:sp>
        <p:nvSpPr>
          <p:cNvPr id="96258" name="Rectangle 2">
            <a:extLst>
              <a:ext uri="{FF2B5EF4-FFF2-40B4-BE49-F238E27FC236}">
                <a16:creationId xmlns:a16="http://schemas.microsoft.com/office/drawing/2014/main" id="{B876A0D2-88C1-42C3-A82F-3B5F7019AF52}"/>
              </a:ext>
            </a:extLst>
          </p:cNvPr>
          <p:cNvSpPr>
            <a:spLocks noGrp="1" noRot="1" noChangeAspect="1" noChangeArrowheads="1" noTextEdit="1"/>
          </p:cNvSpPr>
          <p:nvPr>
            <p:ph type="sldImg"/>
          </p:nvPr>
        </p:nvSpPr>
        <p:spPr>
          <a:ln/>
        </p:spPr>
      </p:sp>
      <p:sp>
        <p:nvSpPr>
          <p:cNvPr id="96259" name="Rectangle 3">
            <a:extLst>
              <a:ext uri="{FF2B5EF4-FFF2-40B4-BE49-F238E27FC236}">
                <a16:creationId xmlns:a16="http://schemas.microsoft.com/office/drawing/2014/main" id="{D21E0761-0A98-49DC-AE45-5159ED5AABB4}"/>
              </a:ext>
            </a:extLst>
          </p:cNvPr>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tLang="en-US" dirty="0"/>
              <a:t>As we look at the next few slides, explain the following points to participants:</a:t>
            </a:r>
          </a:p>
          <a:p>
            <a:r>
              <a:rPr lang="en-US" altLang="en-US" dirty="0"/>
              <a:t> a. The first and second columns (Attachment, Trust/Security and Self-Awareness, Identity/Self-Esteem) focus on the elements of social emotional development that we have been discussing: forming close and secure relationships and experiencing, expressing and regulating emotions. Out of a strong, positive attachment relationship in which young children receive responsive care and are helped to manage and express their emotions, they develop trust in others and a sense of security.  Through relationships that support their self-awareness, young children develop a sense of who they are and what they can accomplish and learn.  If a child does not have opportunities to form nurturing, supportive relationships it is significantly more difficult for them to progress through the social-emotional milestones. </a:t>
            </a:r>
          </a:p>
          <a:p>
            <a:r>
              <a:rPr lang="en-US" altLang="en-US" dirty="0"/>
              <a:t>b. The third column ( Exploration, Autonomy/ Independence) focuses on another element of social emotional development, the ability to explore and learn.  Through relationships that support safe exploration, infants and young child gain the sense of autonomy and independence that is so necessary to learning and success in school and in later life.</a:t>
            </a:r>
          </a:p>
          <a:p>
            <a:endParaRPr lang="en-US" altLang="en-US" dirty="0"/>
          </a:p>
        </p:txBody>
      </p:sp>
    </p:spTree>
    <p:extLst>
      <p:ext uri="{BB962C8B-B14F-4D97-AF65-F5344CB8AC3E}">
        <p14:creationId xmlns:p14="http://schemas.microsoft.com/office/powerpoint/2010/main" val="417360366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Rectangle 7">
            <a:extLst>
              <a:ext uri="{FF2B5EF4-FFF2-40B4-BE49-F238E27FC236}">
                <a16:creationId xmlns:a16="http://schemas.microsoft.com/office/drawing/2014/main" id="{6AF4090A-8C04-42DC-A917-6C37617FF9FE}"/>
              </a:ext>
            </a:extLst>
          </p:cNvPr>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23925">
              <a:defRPr sz="2400">
                <a:solidFill>
                  <a:schemeClr val="tx1"/>
                </a:solidFill>
                <a:latin typeface="Arial" panose="020B0604020202020204" pitchFamily="34" charset="0"/>
                <a:ea typeface="MS PGothic" panose="020B0600070205080204" pitchFamily="34" charset="-128"/>
              </a:defRPr>
            </a:lvl1pPr>
            <a:lvl2pPr marL="742950" indent="-285750" defTabSz="923925">
              <a:defRPr sz="2400">
                <a:solidFill>
                  <a:schemeClr val="tx1"/>
                </a:solidFill>
                <a:latin typeface="Arial" panose="020B0604020202020204" pitchFamily="34" charset="0"/>
                <a:ea typeface="MS PGothic" panose="020B0600070205080204" pitchFamily="34" charset="-128"/>
              </a:defRPr>
            </a:lvl2pPr>
            <a:lvl3pPr marL="1143000" indent="-228600" defTabSz="923925">
              <a:defRPr sz="2400">
                <a:solidFill>
                  <a:schemeClr val="tx1"/>
                </a:solidFill>
                <a:latin typeface="Arial" panose="020B0604020202020204" pitchFamily="34" charset="0"/>
                <a:ea typeface="MS PGothic" panose="020B0600070205080204" pitchFamily="34" charset="-128"/>
              </a:defRPr>
            </a:lvl3pPr>
            <a:lvl4pPr marL="1600200" indent="-228600" defTabSz="923925">
              <a:defRPr sz="2400">
                <a:solidFill>
                  <a:schemeClr val="tx1"/>
                </a:solidFill>
                <a:latin typeface="Arial" panose="020B0604020202020204" pitchFamily="34" charset="0"/>
                <a:ea typeface="MS PGothic" panose="020B0600070205080204" pitchFamily="34" charset="-128"/>
              </a:defRPr>
            </a:lvl4pPr>
            <a:lvl5pPr marL="2057400" indent="-228600" defTabSz="923925">
              <a:defRPr sz="2400">
                <a:solidFill>
                  <a:schemeClr val="tx1"/>
                </a:solidFill>
                <a:latin typeface="Arial" panose="020B0604020202020204" pitchFamily="34" charset="0"/>
                <a:ea typeface="MS PGothic" panose="020B0600070205080204" pitchFamily="34" charset="-128"/>
              </a:defRPr>
            </a:lvl5pPr>
            <a:lvl6pPr marL="2514600" indent="-228600" defTabSz="923925"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23925"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23925"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23925"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9E56C65E-5884-48B0-9E05-25F4B870D1D4}" type="slidenum">
              <a:rPr lang="en-US" altLang="en-US" sz="1200"/>
              <a:pPr/>
              <a:t>52</a:t>
            </a:fld>
            <a:endParaRPr lang="en-US" altLang="en-US" sz="1200"/>
          </a:p>
        </p:txBody>
      </p:sp>
      <p:sp>
        <p:nvSpPr>
          <p:cNvPr id="98306" name="Rectangle 2">
            <a:extLst>
              <a:ext uri="{FF2B5EF4-FFF2-40B4-BE49-F238E27FC236}">
                <a16:creationId xmlns:a16="http://schemas.microsoft.com/office/drawing/2014/main" id="{39080413-4B65-4B77-8C92-08A7845A2D38}"/>
              </a:ext>
            </a:extLst>
          </p:cNvPr>
          <p:cNvSpPr>
            <a:spLocks noGrp="1" noRot="1" noChangeAspect="1" noChangeArrowheads="1" noTextEdit="1"/>
          </p:cNvSpPr>
          <p:nvPr>
            <p:ph type="sldImg"/>
          </p:nvPr>
        </p:nvSpPr>
        <p:spPr>
          <a:ln/>
        </p:spPr>
      </p:sp>
      <p:sp>
        <p:nvSpPr>
          <p:cNvPr id="98307" name="Rectangle 3">
            <a:extLst>
              <a:ext uri="{FF2B5EF4-FFF2-40B4-BE49-F238E27FC236}">
                <a16:creationId xmlns:a16="http://schemas.microsoft.com/office/drawing/2014/main" id="{99E3F465-65B7-4B7A-A73A-22FE7696E7C9}"/>
              </a:ext>
            </a:extLst>
          </p:cNvPr>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tLang="en-US" dirty="0"/>
              <a:t>Feeding story</a:t>
            </a:r>
          </a:p>
        </p:txBody>
      </p:sp>
    </p:spTree>
    <p:extLst>
      <p:ext uri="{BB962C8B-B14F-4D97-AF65-F5344CB8AC3E}">
        <p14:creationId xmlns:p14="http://schemas.microsoft.com/office/powerpoint/2010/main" val="269080086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a:extLst>
              <a:ext uri="{FF2B5EF4-FFF2-40B4-BE49-F238E27FC236}">
                <a16:creationId xmlns:a16="http://schemas.microsoft.com/office/drawing/2014/main" id="{56590A06-6EB6-4878-97EB-59DF1F86774C}"/>
              </a:ext>
            </a:extLst>
          </p:cNvPr>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23925">
              <a:defRPr sz="2400">
                <a:solidFill>
                  <a:schemeClr val="tx1"/>
                </a:solidFill>
                <a:latin typeface="Arial" panose="020B0604020202020204" pitchFamily="34" charset="0"/>
                <a:ea typeface="MS PGothic" panose="020B0600070205080204" pitchFamily="34" charset="-128"/>
              </a:defRPr>
            </a:lvl1pPr>
            <a:lvl2pPr marL="742950" indent="-285750" defTabSz="923925">
              <a:defRPr sz="2400">
                <a:solidFill>
                  <a:schemeClr val="tx1"/>
                </a:solidFill>
                <a:latin typeface="Arial" panose="020B0604020202020204" pitchFamily="34" charset="0"/>
                <a:ea typeface="MS PGothic" panose="020B0600070205080204" pitchFamily="34" charset="-128"/>
              </a:defRPr>
            </a:lvl2pPr>
            <a:lvl3pPr marL="1143000" indent="-228600" defTabSz="923925">
              <a:defRPr sz="2400">
                <a:solidFill>
                  <a:schemeClr val="tx1"/>
                </a:solidFill>
                <a:latin typeface="Arial" panose="020B0604020202020204" pitchFamily="34" charset="0"/>
                <a:ea typeface="MS PGothic" panose="020B0600070205080204" pitchFamily="34" charset="-128"/>
              </a:defRPr>
            </a:lvl3pPr>
            <a:lvl4pPr marL="1600200" indent="-228600" defTabSz="923925">
              <a:defRPr sz="2400">
                <a:solidFill>
                  <a:schemeClr val="tx1"/>
                </a:solidFill>
                <a:latin typeface="Arial" panose="020B0604020202020204" pitchFamily="34" charset="0"/>
                <a:ea typeface="MS PGothic" panose="020B0600070205080204" pitchFamily="34" charset="-128"/>
              </a:defRPr>
            </a:lvl4pPr>
            <a:lvl5pPr marL="2057400" indent="-228600" defTabSz="923925">
              <a:defRPr sz="2400">
                <a:solidFill>
                  <a:schemeClr val="tx1"/>
                </a:solidFill>
                <a:latin typeface="Arial" panose="020B0604020202020204" pitchFamily="34" charset="0"/>
                <a:ea typeface="MS PGothic" panose="020B0600070205080204" pitchFamily="34" charset="-128"/>
              </a:defRPr>
            </a:lvl5pPr>
            <a:lvl6pPr marL="2514600" indent="-228600" defTabSz="923925"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23925"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23925"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23925"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2EB84479-ABA3-4F16-8D48-F379B5025964}" type="slidenum">
              <a:rPr lang="en-US" altLang="en-US" sz="1200"/>
              <a:pPr/>
              <a:t>53</a:t>
            </a:fld>
            <a:endParaRPr lang="en-US" altLang="en-US" sz="1200"/>
          </a:p>
        </p:txBody>
      </p:sp>
      <p:sp>
        <p:nvSpPr>
          <p:cNvPr id="100354" name="Rectangle 2">
            <a:extLst>
              <a:ext uri="{FF2B5EF4-FFF2-40B4-BE49-F238E27FC236}">
                <a16:creationId xmlns:a16="http://schemas.microsoft.com/office/drawing/2014/main" id="{F9272D02-F7BA-4B28-86E0-7C75D4D0EBDE}"/>
              </a:ext>
            </a:extLst>
          </p:cNvPr>
          <p:cNvSpPr>
            <a:spLocks noGrp="1" noRot="1" noChangeAspect="1" noChangeArrowheads="1" noTextEdit="1"/>
          </p:cNvSpPr>
          <p:nvPr>
            <p:ph type="sldImg"/>
          </p:nvPr>
        </p:nvSpPr>
        <p:spPr>
          <a:ln/>
        </p:spPr>
      </p:sp>
      <p:sp>
        <p:nvSpPr>
          <p:cNvPr id="100355" name="Rectangle 3">
            <a:extLst>
              <a:ext uri="{FF2B5EF4-FFF2-40B4-BE49-F238E27FC236}">
                <a16:creationId xmlns:a16="http://schemas.microsoft.com/office/drawing/2014/main" id="{A7C04906-948B-431A-A43D-DE5D47CEFC10}"/>
              </a:ext>
            </a:extLst>
          </p:cNvPr>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tLang="en-US" dirty="0"/>
          </a:p>
        </p:txBody>
      </p:sp>
    </p:spTree>
    <p:extLst>
      <p:ext uri="{BB962C8B-B14F-4D97-AF65-F5344CB8AC3E}">
        <p14:creationId xmlns:p14="http://schemas.microsoft.com/office/powerpoint/2010/main" val="158145406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Rectangle 7">
            <a:extLst>
              <a:ext uri="{FF2B5EF4-FFF2-40B4-BE49-F238E27FC236}">
                <a16:creationId xmlns:a16="http://schemas.microsoft.com/office/drawing/2014/main" id="{87EB7A3F-D8E4-46DD-BEAA-23C6DD9DC761}"/>
              </a:ext>
            </a:extLst>
          </p:cNvPr>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23925">
              <a:defRPr sz="2400">
                <a:solidFill>
                  <a:schemeClr val="tx1"/>
                </a:solidFill>
                <a:latin typeface="Arial" panose="020B0604020202020204" pitchFamily="34" charset="0"/>
                <a:ea typeface="MS PGothic" panose="020B0600070205080204" pitchFamily="34" charset="-128"/>
              </a:defRPr>
            </a:lvl1pPr>
            <a:lvl2pPr marL="742950" indent="-285750" defTabSz="923925">
              <a:defRPr sz="2400">
                <a:solidFill>
                  <a:schemeClr val="tx1"/>
                </a:solidFill>
                <a:latin typeface="Arial" panose="020B0604020202020204" pitchFamily="34" charset="0"/>
                <a:ea typeface="MS PGothic" panose="020B0600070205080204" pitchFamily="34" charset="-128"/>
              </a:defRPr>
            </a:lvl2pPr>
            <a:lvl3pPr marL="1143000" indent="-228600" defTabSz="923925">
              <a:defRPr sz="2400">
                <a:solidFill>
                  <a:schemeClr val="tx1"/>
                </a:solidFill>
                <a:latin typeface="Arial" panose="020B0604020202020204" pitchFamily="34" charset="0"/>
                <a:ea typeface="MS PGothic" panose="020B0600070205080204" pitchFamily="34" charset="-128"/>
              </a:defRPr>
            </a:lvl3pPr>
            <a:lvl4pPr marL="1600200" indent="-228600" defTabSz="923925">
              <a:defRPr sz="2400">
                <a:solidFill>
                  <a:schemeClr val="tx1"/>
                </a:solidFill>
                <a:latin typeface="Arial" panose="020B0604020202020204" pitchFamily="34" charset="0"/>
                <a:ea typeface="MS PGothic" panose="020B0600070205080204" pitchFamily="34" charset="-128"/>
              </a:defRPr>
            </a:lvl4pPr>
            <a:lvl5pPr marL="2057400" indent="-228600" defTabSz="923925">
              <a:defRPr sz="2400">
                <a:solidFill>
                  <a:schemeClr val="tx1"/>
                </a:solidFill>
                <a:latin typeface="Arial" panose="020B0604020202020204" pitchFamily="34" charset="0"/>
                <a:ea typeface="MS PGothic" panose="020B0600070205080204" pitchFamily="34" charset="-128"/>
              </a:defRPr>
            </a:lvl5pPr>
            <a:lvl6pPr marL="2514600" indent="-228600" defTabSz="923925"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23925"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23925"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23925"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669E014A-CDBD-4E7F-B68B-EF94DC989E34}" type="slidenum">
              <a:rPr lang="en-US" altLang="en-US" sz="1200"/>
              <a:pPr/>
              <a:t>54</a:t>
            </a:fld>
            <a:endParaRPr lang="en-US" altLang="en-US" sz="1200"/>
          </a:p>
        </p:txBody>
      </p:sp>
      <p:sp>
        <p:nvSpPr>
          <p:cNvPr id="102402" name="Rectangle 2">
            <a:extLst>
              <a:ext uri="{FF2B5EF4-FFF2-40B4-BE49-F238E27FC236}">
                <a16:creationId xmlns:a16="http://schemas.microsoft.com/office/drawing/2014/main" id="{873FCE72-2175-4B8B-9735-7251EA18A044}"/>
              </a:ext>
            </a:extLst>
          </p:cNvPr>
          <p:cNvSpPr>
            <a:spLocks noGrp="1" noRot="1" noChangeAspect="1" noChangeArrowheads="1" noTextEdit="1"/>
          </p:cNvSpPr>
          <p:nvPr>
            <p:ph type="sldImg"/>
          </p:nvPr>
        </p:nvSpPr>
        <p:spPr>
          <a:ln/>
        </p:spPr>
      </p:sp>
      <p:sp>
        <p:nvSpPr>
          <p:cNvPr id="102403" name="Rectangle 3">
            <a:extLst>
              <a:ext uri="{FF2B5EF4-FFF2-40B4-BE49-F238E27FC236}">
                <a16:creationId xmlns:a16="http://schemas.microsoft.com/office/drawing/2014/main" id="{ADB31720-90C4-4B05-8F0A-18E46DCFC941}"/>
              </a:ext>
            </a:extLst>
          </p:cNvPr>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tLang="en-US" dirty="0"/>
              <a:t>Through out development new challenges emerge. </a:t>
            </a:r>
          </a:p>
          <a:p>
            <a:r>
              <a:rPr lang="en-US" altLang="en-US" dirty="0"/>
              <a:t>• As new development occurs other development may temporarily shift or become disrupted (</a:t>
            </a:r>
            <a:r>
              <a:rPr lang="en-US" altLang="en-US" dirty="0" err="1"/>
              <a:t>e.g.,as</a:t>
            </a:r>
            <a:r>
              <a:rPr lang="en-US" altLang="en-US" dirty="0"/>
              <a:t> a child begins to learn to walk or talk, his sleep may become disrupted, and he may suddenly wake more often or have difficulty falling asleep). </a:t>
            </a:r>
          </a:p>
          <a:p>
            <a:r>
              <a:rPr lang="en-US" altLang="en-US" dirty="0"/>
              <a:t>• As a child develops, the </a:t>
            </a:r>
            <a:r>
              <a:rPr lang="en-US" altLang="en-US" dirty="0" err="1"/>
              <a:t>caregiverʼs</a:t>
            </a:r>
            <a:r>
              <a:rPr lang="en-US" altLang="en-US" dirty="0"/>
              <a:t> relationship with the child will need to shift (e.g., as a toddler is able to crawl or walk, the caregiver will need to allow him increased independence to explore). </a:t>
            </a:r>
          </a:p>
          <a:p>
            <a:r>
              <a:rPr lang="en-US" altLang="en-US" dirty="0"/>
              <a:t>• Sometimes our expectations of children lead us to view their behavior as challenging when </a:t>
            </a:r>
            <a:r>
              <a:rPr lang="en-US" altLang="en-US" dirty="0" err="1"/>
              <a:t>infact</a:t>
            </a:r>
            <a:r>
              <a:rPr lang="en-US" altLang="en-US" dirty="0"/>
              <a:t> it may be typical developmental behavior (e.g., while tantrums can be challenging, they are part of typical development). </a:t>
            </a:r>
          </a:p>
          <a:p>
            <a:r>
              <a:rPr lang="en-US" altLang="en-US" dirty="0"/>
              <a:t>• Challenging behavior may also be a consequence of a skill that has not developed yet(e.g., a child may bite because he lacks the ability to use words to describe what she needs).</a:t>
            </a:r>
          </a:p>
          <a:p>
            <a:endParaRPr lang="en-US" altLang="en-US" dirty="0"/>
          </a:p>
        </p:txBody>
      </p:sp>
    </p:spTree>
    <p:extLst>
      <p:ext uri="{BB962C8B-B14F-4D97-AF65-F5344CB8AC3E}">
        <p14:creationId xmlns:p14="http://schemas.microsoft.com/office/powerpoint/2010/main" val="23805778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7">
            <a:extLst>
              <a:ext uri="{FF2B5EF4-FFF2-40B4-BE49-F238E27FC236}">
                <a16:creationId xmlns:a16="http://schemas.microsoft.com/office/drawing/2014/main" id="{B653199F-1E23-4D85-BD49-1CB27733E0AD}"/>
              </a:ext>
            </a:extLst>
          </p:cNvPr>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9F48F10E-CA3A-4DC5-982D-842FE5287336}" type="slidenum">
              <a:rPr lang="en-US" altLang="en-US"/>
              <a:pPr>
                <a:spcBef>
                  <a:spcPct val="0"/>
                </a:spcBef>
              </a:pPr>
              <a:t>6</a:t>
            </a:fld>
            <a:endParaRPr lang="en-US" altLang="en-US"/>
          </a:p>
        </p:txBody>
      </p:sp>
      <p:sp>
        <p:nvSpPr>
          <p:cNvPr id="12291" name="Rectangle 2">
            <a:extLst>
              <a:ext uri="{FF2B5EF4-FFF2-40B4-BE49-F238E27FC236}">
                <a16:creationId xmlns:a16="http://schemas.microsoft.com/office/drawing/2014/main" id="{81F7ED76-EC97-436D-9706-31DC42461814}"/>
              </a:ext>
            </a:extLst>
          </p:cNvPr>
          <p:cNvSpPr>
            <a:spLocks noGrp="1" noRot="1" noChangeAspect="1" noChangeArrowheads="1" noTextEdit="1"/>
          </p:cNvSpPr>
          <p:nvPr>
            <p:ph type="sldImg"/>
          </p:nvPr>
        </p:nvSpPr>
        <p:spPr>
          <a:ln/>
        </p:spPr>
      </p:sp>
      <p:sp>
        <p:nvSpPr>
          <p:cNvPr id="12292" name="Rectangle 3">
            <a:extLst>
              <a:ext uri="{FF2B5EF4-FFF2-40B4-BE49-F238E27FC236}">
                <a16:creationId xmlns:a16="http://schemas.microsoft.com/office/drawing/2014/main" id="{3105B387-D539-4390-AADD-4D2CA1D96087}"/>
              </a:ext>
            </a:extLst>
          </p:cNvPr>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rPr>
              <a:t>A conceptual model of competences and practices</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Opportunities to help all children practice social emotional skills </a:t>
            </a:r>
          </a:p>
        </p:txBody>
      </p:sp>
    </p:spTree>
    <p:extLst>
      <p:ext uri="{BB962C8B-B14F-4D97-AF65-F5344CB8AC3E}">
        <p14:creationId xmlns:p14="http://schemas.microsoft.com/office/powerpoint/2010/main" val="48097728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Rectangle 7">
            <a:extLst>
              <a:ext uri="{FF2B5EF4-FFF2-40B4-BE49-F238E27FC236}">
                <a16:creationId xmlns:a16="http://schemas.microsoft.com/office/drawing/2014/main" id="{0E13B663-43C0-453B-AE2B-A44A041DEF96}"/>
              </a:ext>
            </a:extLst>
          </p:cNvPr>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23925">
              <a:defRPr sz="2400">
                <a:solidFill>
                  <a:schemeClr val="tx1"/>
                </a:solidFill>
                <a:latin typeface="Arial" panose="020B0604020202020204" pitchFamily="34" charset="0"/>
                <a:ea typeface="MS PGothic" panose="020B0600070205080204" pitchFamily="34" charset="-128"/>
              </a:defRPr>
            </a:lvl1pPr>
            <a:lvl2pPr marL="742950" indent="-285750" defTabSz="923925">
              <a:defRPr sz="2400">
                <a:solidFill>
                  <a:schemeClr val="tx1"/>
                </a:solidFill>
                <a:latin typeface="Arial" panose="020B0604020202020204" pitchFamily="34" charset="0"/>
                <a:ea typeface="MS PGothic" panose="020B0600070205080204" pitchFamily="34" charset="-128"/>
              </a:defRPr>
            </a:lvl2pPr>
            <a:lvl3pPr marL="1143000" indent="-228600" defTabSz="923925">
              <a:defRPr sz="2400">
                <a:solidFill>
                  <a:schemeClr val="tx1"/>
                </a:solidFill>
                <a:latin typeface="Arial" panose="020B0604020202020204" pitchFamily="34" charset="0"/>
                <a:ea typeface="MS PGothic" panose="020B0600070205080204" pitchFamily="34" charset="-128"/>
              </a:defRPr>
            </a:lvl3pPr>
            <a:lvl4pPr marL="1600200" indent="-228600" defTabSz="923925">
              <a:defRPr sz="2400">
                <a:solidFill>
                  <a:schemeClr val="tx1"/>
                </a:solidFill>
                <a:latin typeface="Arial" panose="020B0604020202020204" pitchFamily="34" charset="0"/>
                <a:ea typeface="MS PGothic" panose="020B0600070205080204" pitchFamily="34" charset="-128"/>
              </a:defRPr>
            </a:lvl4pPr>
            <a:lvl5pPr marL="2057400" indent="-228600" defTabSz="923925">
              <a:defRPr sz="2400">
                <a:solidFill>
                  <a:schemeClr val="tx1"/>
                </a:solidFill>
                <a:latin typeface="Arial" panose="020B0604020202020204" pitchFamily="34" charset="0"/>
                <a:ea typeface="MS PGothic" panose="020B0600070205080204" pitchFamily="34" charset="-128"/>
              </a:defRPr>
            </a:lvl5pPr>
            <a:lvl6pPr marL="2514600" indent="-228600" defTabSz="923925"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23925"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23925"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23925"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7197356D-2040-462E-A558-2E9DBD8E0CFC}" type="slidenum">
              <a:rPr lang="en-US" altLang="en-US" sz="1200"/>
              <a:pPr/>
              <a:t>55</a:t>
            </a:fld>
            <a:endParaRPr lang="en-US" altLang="en-US" sz="1200"/>
          </a:p>
        </p:txBody>
      </p:sp>
      <p:sp>
        <p:nvSpPr>
          <p:cNvPr id="104450" name="Rectangle 2">
            <a:extLst>
              <a:ext uri="{FF2B5EF4-FFF2-40B4-BE49-F238E27FC236}">
                <a16:creationId xmlns:a16="http://schemas.microsoft.com/office/drawing/2014/main" id="{9C4629F5-3FDC-465A-8BB2-8A7C2D44BF92}"/>
              </a:ext>
            </a:extLst>
          </p:cNvPr>
          <p:cNvSpPr>
            <a:spLocks noGrp="1" noRot="1" noChangeAspect="1" noChangeArrowheads="1" noTextEdit="1"/>
          </p:cNvSpPr>
          <p:nvPr>
            <p:ph type="sldImg"/>
          </p:nvPr>
        </p:nvSpPr>
        <p:spPr>
          <a:ln/>
        </p:spPr>
      </p:sp>
      <p:sp>
        <p:nvSpPr>
          <p:cNvPr id="104451" name="Rectangle 3">
            <a:extLst>
              <a:ext uri="{FF2B5EF4-FFF2-40B4-BE49-F238E27FC236}">
                <a16:creationId xmlns:a16="http://schemas.microsoft.com/office/drawing/2014/main" id="{1FCC56C2-993D-425F-9D15-5554EC1EC073}"/>
              </a:ext>
            </a:extLst>
          </p:cNvPr>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tLang="en-US" dirty="0"/>
              <a:t>Share with participants that social emotional development in young children does not always proceed as expected.  In some instances, infants or toddlers may not give clear or consistent cues about their needs, making it difficult for families and caregivers to know how to respond. Social emotional screening can help families and caregivers further identify a </a:t>
            </a:r>
            <a:r>
              <a:rPr lang="en-US" altLang="en-US" dirty="0" err="1"/>
              <a:t>childʼs</a:t>
            </a:r>
            <a:r>
              <a:rPr lang="en-US" altLang="en-US" dirty="0"/>
              <a:t> social emotional strengths, as well as better understand possible are as of need.  Screening can help indicate whether a young child should receive a more in-depth assessment or evaluation.  Screening involves more than the use of a validated tool or instrument.  The screening process includes gathering information from families, caregivers and others who know the young child best. </a:t>
            </a:r>
          </a:p>
        </p:txBody>
      </p:sp>
    </p:spTree>
    <p:extLst>
      <p:ext uri="{BB962C8B-B14F-4D97-AF65-F5344CB8AC3E}">
        <p14:creationId xmlns:p14="http://schemas.microsoft.com/office/powerpoint/2010/main" val="9628143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have any physical limitations, please remain seated and follow along to the best of your ability</a:t>
            </a:r>
          </a:p>
        </p:txBody>
      </p:sp>
      <p:sp>
        <p:nvSpPr>
          <p:cNvPr id="4" name="Slide Number Placeholder 3"/>
          <p:cNvSpPr>
            <a:spLocks noGrp="1"/>
          </p:cNvSpPr>
          <p:nvPr>
            <p:ph type="sldNum" sz="quarter" idx="10"/>
          </p:nvPr>
        </p:nvSpPr>
        <p:spPr/>
        <p:txBody>
          <a:bodyPr/>
          <a:lstStyle/>
          <a:p>
            <a:fld id="{82DE8ADA-7EFC-486C-978B-C830CC23F4BF}" type="slidenum">
              <a:rPr lang="en-US" smtClean="0"/>
              <a:t>56</a:t>
            </a:fld>
            <a:endParaRPr lang="en-US"/>
          </a:p>
        </p:txBody>
      </p:sp>
    </p:spTree>
    <p:extLst>
      <p:ext uri="{BB962C8B-B14F-4D97-AF65-F5344CB8AC3E}">
        <p14:creationId xmlns:p14="http://schemas.microsoft.com/office/powerpoint/2010/main" val="390401924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addition to understanding individual </a:t>
            </a:r>
            <a:r>
              <a:rPr lang="en-US" dirty="0" err="1"/>
              <a:t>childrenʼs</a:t>
            </a:r>
            <a:r>
              <a:rPr lang="en-US" dirty="0"/>
              <a:t> cues and typical social emotional development, learning about a </a:t>
            </a:r>
            <a:r>
              <a:rPr lang="en-US" dirty="0" err="1"/>
              <a:t>childʼs</a:t>
            </a:r>
            <a:r>
              <a:rPr lang="en-US" dirty="0"/>
              <a:t> specific traits or temperament will also help caregivers and families better understand and respond to a young child. </a:t>
            </a:r>
          </a:p>
        </p:txBody>
      </p:sp>
      <p:sp>
        <p:nvSpPr>
          <p:cNvPr id="4" name="Slide Number Placeholder 3"/>
          <p:cNvSpPr>
            <a:spLocks noGrp="1"/>
          </p:cNvSpPr>
          <p:nvPr>
            <p:ph type="sldNum" sz="quarter" idx="10"/>
          </p:nvPr>
        </p:nvSpPr>
        <p:spPr/>
        <p:txBody>
          <a:bodyPr/>
          <a:lstStyle/>
          <a:p>
            <a:fld id="{82DE8ADA-7EFC-486C-978B-C830CC23F4BF}" type="slidenum">
              <a:rPr lang="en-US" smtClean="0"/>
              <a:t>58</a:t>
            </a:fld>
            <a:endParaRPr lang="en-US"/>
          </a:p>
        </p:txBody>
      </p:sp>
    </p:spTree>
    <p:extLst>
      <p:ext uri="{BB962C8B-B14F-4D97-AF65-F5344CB8AC3E}">
        <p14:creationId xmlns:p14="http://schemas.microsoft.com/office/powerpoint/2010/main" val="300424953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Each child is born with his/her own temperament or individual way of approaching the world. A child's behavior and approach to the world is shaped by his/her experiences and interactions with the adults in his/her life.  Understanding a child's temperament helps us provide more responsive and sensitive care.  </a:t>
            </a:r>
          </a:p>
          <a:p>
            <a:pPr marL="171450" indent="-171450">
              <a:buFont typeface="Arial" panose="020B0604020202020204" pitchFamily="34" charset="0"/>
              <a:buChar char="•"/>
            </a:pPr>
            <a:r>
              <a:rPr lang="en-US" dirty="0"/>
              <a:t>Some aspects of temperament are noticeable from birth and continue throughout life.  Right from the start, we each have a unique genetic makeup which includes our nervous system and the way we take in sensory stimulation.  For example, some people may like bright lights and loud music; others prefer the lights low and the music quiet.  Some people eat and sleep in pretty regular patterns; others have no pattern at all.  The concept of temperament helps us understand that children engage with the world according to their inborn characteristics.</a:t>
            </a:r>
          </a:p>
          <a:p>
            <a:pPr marL="171450" indent="-171450">
              <a:buFont typeface="Arial" panose="020B0604020202020204" pitchFamily="34" charset="0"/>
              <a:buChar char="•"/>
            </a:pPr>
            <a:r>
              <a:rPr lang="en-US" dirty="0"/>
              <a:t> A large part of a </a:t>
            </a:r>
            <a:r>
              <a:rPr lang="en-US" dirty="0" err="1"/>
              <a:t>caregiverʼs</a:t>
            </a:r>
            <a:r>
              <a:rPr lang="en-US" dirty="0"/>
              <a:t> job is to adapt his or her own temperament to meet the needs of the young child.  For example, a caregiver who likes bright lights and loud music may need to provide less stimulation by talking more softly, reducing the lights and other noise.  The</a:t>
            </a:r>
          </a:p>
          <a:p>
            <a:r>
              <a:rPr lang="en-US" dirty="0"/>
              <a:t>degree to which this is managed is referred to as “goodness of fit.  ”The sensitive adult adapts his or her behavior in such away as to not require the infant to make the adaptation, knowing it would be stressful for the infant.  The adult seeks to match her behavior to meet the infant's needs. </a:t>
            </a:r>
          </a:p>
          <a:p>
            <a:r>
              <a:rPr lang="en-US" dirty="0"/>
              <a:t>• It is also important to understand the impact of in born, biological differences on the behavior of individual children.  Learning about temperament can help caregivers understand more about how these in born traits play a major role in a child's pattern of behavior and may eventually have a major influence on how a child feels about him or herself. For example, if a toddler is easily distracted, and has irregular patterns of sleeping and eating yet no accommodations are made to meet his needs for eating and sleeping at different times or to reduce the stimulation to help him become calm, he may begin to feel that others don't understand him or caregivers don't know how to help him. </a:t>
            </a:r>
          </a:p>
          <a:p>
            <a:r>
              <a:rPr lang="en-US" dirty="0"/>
              <a:t>• Understanding an infant's or toddler's temperament can help us begin to anticipate what situations may be easy or more difficult for the child. </a:t>
            </a:r>
          </a:p>
          <a:p>
            <a:r>
              <a:rPr lang="en-US" dirty="0"/>
              <a:t>• Sometimes forming relationships with infants and toddlers can be easier or more difficult depending on a variety off actors including the child's and caregiver's personality or temperament. </a:t>
            </a:r>
          </a:p>
          <a:p>
            <a:endParaRPr lang="en-US" dirty="0"/>
          </a:p>
        </p:txBody>
      </p:sp>
      <p:sp>
        <p:nvSpPr>
          <p:cNvPr id="4" name="Slide Number Placeholder 3"/>
          <p:cNvSpPr>
            <a:spLocks noGrp="1"/>
          </p:cNvSpPr>
          <p:nvPr>
            <p:ph type="sldNum" sz="quarter" idx="10"/>
          </p:nvPr>
        </p:nvSpPr>
        <p:spPr/>
        <p:txBody>
          <a:bodyPr/>
          <a:lstStyle/>
          <a:p>
            <a:fld id="{82DE8ADA-7EFC-486C-978B-C830CC23F4BF}" type="slidenum">
              <a:rPr lang="en-US" smtClean="0"/>
              <a:t>59</a:t>
            </a:fld>
            <a:endParaRPr lang="en-US"/>
          </a:p>
        </p:txBody>
      </p:sp>
    </p:spTree>
    <p:extLst>
      <p:ext uri="{BB962C8B-B14F-4D97-AF65-F5344CB8AC3E}">
        <p14:creationId xmlns:p14="http://schemas.microsoft.com/office/powerpoint/2010/main" val="396389475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Explain that there are nine traits that are considered to be key components of a child's temperament (</a:t>
            </a:r>
            <a:r>
              <a:rPr lang="en-US" dirty="0" err="1"/>
              <a:t>Wittmer</a:t>
            </a:r>
            <a:r>
              <a:rPr lang="en-US" dirty="0"/>
              <a:t> &amp; Petersen, 2006 based on Thomas, Chess, Birch, </a:t>
            </a:r>
            <a:r>
              <a:rPr lang="en-US" dirty="0" err="1"/>
              <a:t>Hertzig</a:t>
            </a:r>
            <a:r>
              <a:rPr lang="en-US" dirty="0"/>
              <a:t>, &amp; Korn,1963).</a:t>
            </a:r>
          </a:p>
          <a:p>
            <a:r>
              <a:rPr lang="en-US" dirty="0"/>
              <a:t>Read each trait aloud.</a:t>
            </a:r>
          </a:p>
          <a:p>
            <a:r>
              <a:rPr lang="en-US" dirty="0"/>
              <a:t>Provide participants Handout 1.11 and ask them to pair off and describe their own temperaments  using the nine traits listed. </a:t>
            </a:r>
          </a:p>
          <a:p>
            <a:endParaRPr lang="en-US" dirty="0"/>
          </a:p>
        </p:txBody>
      </p:sp>
      <p:sp>
        <p:nvSpPr>
          <p:cNvPr id="4" name="Slide Number Placeholder 3"/>
          <p:cNvSpPr>
            <a:spLocks noGrp="1"/>
          </p:cNvSpPr>
          <p:nvPr>
            <p:ph type="sldNum" sz="quarter" idx="10"/>
          </p:nvPr>
        </p:nvSpPr>
        <p:spPr/>
        <p:txBody>
          <a:bodyPr/>
          <a:lstStyle/>
          <a:p>
            <a:fld id="{82DE8ADA-7EFC-486C-978B-C830CC23F4BF}" type="slidenum">
              <a:rPr lang="en-US" smtClean="0"/>
              <a:t>60</a:t>
            </a:fld>
            <a:endParaRPr lang="en-US"/>
          </a:p>
        </p:txBody>
      </p:sp>
    </p:spTree>
    <p:extLst>
      <p:ext uri="{BB962C8B-B14F-4D97-AF65-F5344CB8AC3E}">
        <p14:creationId xmlns:p14="http://schemas.microsoft.com/office/powerpoint/2010/main" val="368630513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Rectangle 7">
            <a:extLst>
              <a:ext uri="{FF2B5EF4-FFF2-40B4-BE49-F238E27FC236}">
                <a16:creationId xmlns:a16="http://schemas.microsoft.com/office/drawing/2014/main" id="{07ACBAE6-F1AB-4EB1-904B-690E36D60722}"/>
              </a:ext>
            </a:extLst>
          </p:cNvPr>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23925">
              <a:defRPr sz="2400">
                <a:solidFill>
                  <a:schemeClr val="tx1"/>
                </a:solidFill>
                <a:latin typeface="Arial" panose="020B0604020202020204" pitchFamily="34" charset="0"/>
                <a:ea typeface="MS PGothic" panose="020B0600070205080204" pitchFamily="34" charset="-128"/>
              </a:defRPr>
            </a:lvl1pPr>
            <a:lvl2pPr marL="742950" indent="-285750" defTabSz="923925">
              <a:defRPr sz="2400">
                <a:solidFill>
                  <a:schemeClr val="tx1"/>
                </a:solidFill>
                <a:latin typeface="Arial" panose="020B0604020202020204" pitchFamily="34" charset="0"/>
                <a:ea typeface="MS PGothic" panose="020B0600070205080204" pitchFamily="34" charset="-128"/>
              </a:defRPr>
            </a:lvl2pPr>
            <a:lvl3pPr marL="1143000" indent="-228600" defTabSz="923925">
              <a:defRPr sz="2400">
                <a:solidFill>
                  <a:schemeClr val="tx1"/>
                </a:solidFill>
                <a:latin typeface="Arial" panose="020B0604020202020204" pitchFamily="34" charset="0"/>
                <a:ea typeface="MS PGothic" panose="020B0600070205080204" pitchFamily="34" charset="-128"/>
              </a:defRPr>
            </a:lvl3pPr>
            <a:lvl4pPr marL="1600200" indent="-228600" defTabSz="923925">
              <a:defRPr sz="2400">
                <a:solidFill>
                  <a:schemeClr val="tx1"/>
                </a:solidFill>
                <a:latin typeface="Arial" panose="020B0604020202020204" pitchFamily="34" charset="0"/>
                <a:ea typeface="MS PGothic" panose="020B0600070205080204" pitchFamily="34" charset="-128"/>
              </a:defRPr>
            </a:lvl4pPr>
            <a:lvl5pPr marL="2057400" indent="-228600" defTabSz="923925">
              <a:defRPr sz="2400">
                <a:solidFill>
                  <a:schemeClr val="tx1"/>
                </a:solidFill>
                <a:latin typeface="Arial" panose="020B0604020202020204" pitchFamily="34" charset="0"/>
                <a:ea typeface="MS PGothic" panose="020B0600070205080204" pitchFamily="34" charset="-128"/>
              </a:defRPr>
            </a:lvl5pPr>
            <a:lvl6pPr marL="2514600" indent="-228600" defTabSz="923925"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23925"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23925"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23925"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0FEBA4EB-73E0-4806-832F-19C74C1AA588}" type="slidenum">
              <a:rPr lang="en-US" altLang="en-US" sz="1200"/>
              <a:pPr/>
              <a:t>61</a:t>
            </a:fld>
            <a:endParaRPr lang="en-US" altLang="en-US" sz="1200"/>
          </a:p>
        </p:txBody>
      </p:sp>
      <p:sp>
        <p:nvSpPr>
          <p:cNvPr id="110594" name="Rectangle 2">
            <a:extLst>
              <a:ext uri="{FF2B5EF4-FFF2-40B4-BE49-F238E27FC236}">
                <a16:creationId xmlns:a16="http://schemas.microsoft.com/office/drawing/2014/main" id="{31F20471-8D75-4057-BE25-1C591D6AF9AD}"/>
              </a:ext>
            </a:extLst>
          </p:cNvPr>
          <p:cNvSpPr>
            <a:spLocks noGrp="1" noRot="1" noChangeAspect="1" noChangeArrowheads="1" noTextEdit="1"/>
          </p:cNvSpPr>
          <p:nvPr>
            <p:ph type="sldImg"/>
          </p:nvPr>
        </p:nvSpPr>
        <p:spPr>
          <a:ln/>
        </p:spPr>
      </p:sp>
      <p:sp>
        <p:nvSpPr>
          <p:cNvPr id="110595" name="Rectangle 3">
            <a:extLst>
              <a:ext uri="{FF2B5EF4-FFF2-40B4-BE49-F238E27FC236}">
                <a16:creationId xmlns:a16="http://schemas.microsoft.com/office/drawing/2014/main" id="{7670FA50-3B8B-43C6-86F6-9AFCFB20AC4C}"/>
              </a:ext>
            </a:extLst>
          </p:cNvPr>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tLang="en-US" dirty="0"/>
              <a:t>Point out that there are three temperament types into which many children fall.  Each of these three common temperament types is characterized by a trait that may dominate the </a:t>
            </a:r>
            <a:r>
              <a:rPr lang="en-US" altLang="en-US" dirty="0" err="1"/>
              <a:t>childʼs</a:t>
            </a:r>
            <a:r>
              <a:rPr lang="en-US" altLang="en-US" dirty="0"/>
              <a:t> behavior. Briefly describe the temperament types:  </a:t>
            </a:r>
          </a:p>
          <a:p>
            <a:r>
              <a:rPr lang="en-US" altLang="en-US" dirty="0"/>
              <a:t>• The easy or flexible child is generally easy to care for.  She adapts quickly to new situations, is biologically regulated, is optimistic in her approach to new people, and generally has a positive mood. She tends to learn to use the toilet without a lot of difficulty, sleeps through the night, and has regular eating and sleeping patterns.  She enjoys new people and places and typically gives mild signals of distress. Even when very unhappy, this child may cry little </a:t>
            </a:r>
          </a:p>
          <a:p>
            <a:pPr marL="171450" indent="-171450">
              <a:buFont typeface="Arial" panose="020B0604020202020204" pitchFamily="34" charset="0"/>
              <a:buChar char="•"/>
            </a:pPr>
            <a:r>
              <a:rPr lang="en-US" altLang="en-US" dirty="0"/>
              <a:t>The feisty child is often the opposite.  This child may be hard to get to sleep and sleeping and eating patterns are irregular.  Toilet training may be more difficult because of irregular bowel patterns. This child may fuss or cry at loud noises, and is often wary of new people and things. He is slow to warm up and may escalate to temper tantrums quickly if frustrated. He may have frequent unhappy moods.  This child may be very noisy when even slightly unhappy. </a:t>
            </a:r>
          </a:p>
          <a:p>
            <a:pPr marL="0" indent="0">
              <a:buFont typeface="Arial" panose="020B0604020202020204" pitchFamily="34" charset="0"/>
              <a:buNone/>
            </a:pPr>
            <a:r>
              <a:rPr lang="en-US" altLang="en-US" dirty="0"/>
              <a:t>• The third group of children often has difficulty adapting to new people and places.  They are often called fearful, shy, or slow-to-warm.  Their mood may not be easy to gauge because it takes longer for them to engage with a group or a new activity.  Their biological rhythms may or may not be regular. </a:t>
            </a:r>
          </a:p>
          <a:p>
            <a:endParaRPr lang="en-US" altLang="en-US" dirty="0"/>
          </a:p>
        </p:txBody>
      </p:sp>
    </p:spTree>
    <p:extLst>
      <p:ext uri="{BB962C8B-B14F-4D97-AF65-F5344CB8AC3E}">
        <p14:creationId xmlns:p14="http://schemas.microsoft.com/office/powerpoint/2010/main" val="2838943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help identify and better understand a child's temperament, you might think about: </a:t>
            </a:r>
          </a:p>
          <a:p>
            <a:r>
              <a:rPr lang="en-US" dirty="0"/>
              <a:t>• What is the child like? </a:t>
            </a:r>
          </a:p>
          <a:p>
            <a:r>
              <a:rPr lang="en-US" dirty="0"/>
              <a:t>• How calm or active is she? </a:t>
            </a:r>
          </a:p>
          <a:p>
            <a:r>
              <a:rPr lang="en-US" dirty="0"/>
              <a:t>• How does she respond to changes in routines? </a:t>
            </a:r>
          </a:p>
          <a:p>
            <a:r>
              <a:rPr lang="en-US" dirty="0"/>
              <a:t>• How does she deal with a lot of stimulation? </a:t>
            </a:r>
          </a:p>
          <a:p>
            <a:r>
              <a:rPr lang="en-US" dirty="0"/>
              <a:t>• How does she let you know  she likes something, dislikes something, etc.?</a:t>
            </a:r>
          </a:p>
          <a:p>
            <a:endParaRPr lang="en-US" dirty="0"/>
          </a:p>
        </p:txBody>
      </p:sp>
      <p:sp>
        <p:nvSpPr>
          <p:cNvPr id="4" name="Slide Number Placeholder 3"/>
          <p:cNvSpPr>
            <a:spLocks noGrp="1"/>
          </p:cNvSpPr>
          <p:nvPr>
            <p:ph type="sldNum" sz="quarter" idx="10"/>
          </p:nvPr>
        </p:nvSpPr>
        <p:spPr/>
        <p:txBody>
          <a:bodyPr/>
          <a:lstStyle/>
          <a:p>
            <a:fld id="{82DE8ADA-7EFC-486C-978B-C830CC23F4BF}" type="slidenum">
              <a:rPr lang="en-US" smtClean="0"/>
              <a:t>63</a:t>
            </a:fld>
            <a:endParaRPr lang="en-US"/>
          </a:p>
        </p:txBody>
      </p:sp>
    </p:spTree>
    <p:extLst>
      <p:ext uri="{BB962C8B-B14F-4D97-AF65-F5344CB8AC3E}">
        <p14:creationId xmlns:p14="http://schemas.microsoft.com/office/powerpoint/2010/main" val="320747982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Rectangle 7">
            <a:extLst>
              <a:ext uri="{FF2B5EF4-FFF2-40B4-BE49-F238E27FC236}">
                <a16:creationId xmlns:a16="http://schemas.microsoft.com/office/drawing/2014/main" id="{F4D4C751-B98B-4635-9FCE-1FFAAD0B5576}"/>
              </a:ext>
            </a:extLst>
          </p:cNvPr>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23925">
              <a:defRPr sz="2400">
                <a:solidFill>
                  <a:schemeClr val="tx1"/>
                </a:solidFill>
                <a:latin typeface="Arial" panose="020B0604020202020204" pitchFamily="34" charset="0"/>
                <a:ea typeface="MS PGothic" panose="020B0600070205080204" pitchFamily="34" charset="-128"/>
              </a:defRPr>
            </a:lvl1pPr>
            <a:lvl2pPr marL="742950" indent="-285750" defTabSz="923925">
              <a:defRPr sz="2400">
                <a:solidFill>
                  <a:schemeClr val="tx1"/>
                </a:solidFill>
                <a:latin typeface="Arial" panose="020B0604020202020204" pitchFamily="34" charset="0"/>
                <a:ea typeface="MS PGothic" panose="020B0600070205080204" pitchFamily="34" charset="-128"/>
              </a:defRPr>
            </a:lvl2pPr>
            <a:lvl3pPr marL="1143000" indent="-228600" defTabSz="923925">
              <a:defRPr sz="2400">
                <a:solidFill>
                  <a:schemeClr val="tx1"/>
                </a:solidFill>
                <a:latin typeface="Arial" panose="020B0604020202020204" pitchFamily="34" charset="0"/>
                <a:ea typeface="MS PGothic" panose="020B0600070205080204" pitchFamily="34" charset="-128"/>
              </a:defRPr>
            </a:lvl3pPr>
            <a:lvl4pPr marL="1600200" indent="-228600" defTabSz="923925">
              <a:defRPr sz="2400">
                <a:solidFill>
                  <a:schemeClr val="tx1"/>
                </a:solidFill>
                <a:latin typeface="Arial" panose="020B0604020202020204" pitchFamily="34" charset="0"/>
                <a:ea typeface="MS PGothic" panose="020B0600070205080204" pitchFamily="34" charset="-128"/>
              </a:defRPr>
            </a:lvl4pPr>
            <a:lvl5pPr marL="2057400" indent="-228600" defTabSz="923925">
              <a:defRPr sz="2400">
                <a:solidFill>
                  <a:schemeClr val="tx1"/>
                </a:solidFill>
                <a:latin typeface="Arial" panose="020B0604020202020204" pitchFamily="34" charset="0"/>
                <a:ea typeface="MS PGothic" panose="020B0600070205080204" pitchFamily="34" charset="-128"/>
              </a:defRPr>
            </a:lvl5pPr>
            <a:lvl6pPr marL="2514600" indent="-228600" defTabSz="923925"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23925"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23925"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23925"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EB0FC6CC-BA81-4DE2-A978-001DA4E90178}" type="slidenum">
              <a:rPr lang="en-US" altLang="en-US" sz="1200"/>
              <a:pPr/>
              <a:t>64</a:t>
            </a:fld>
            <a:endParaRPr lang="en-US" altLang="en-US" sz="1200"/>
          </a:p>
        </p:txBody>
      </p:sp>
      <p:sp>
        <p:nvSpPr>
          <p:cNvPr id="113666" name="Rectangle 2">
            <a:extLst>
              <a:ext uri="{FF2B5EF4-FFF2-40B4-BE49-F238E27FC236}">
                <a16:creationId xmlns:a16="http://schemas.microsoft.com/office/drawing/2014/main" id="{230BF06A-8213-4005-A9B8-EB9AEECBA34D}"/>
              </a:ext>
            </a:extLst>
          </p:cNvPr>
          <p:cNvSpPr>
            <a:spLocks noGrp="1" noRot="1" noChangeAspect="1" noChangeArrowheads="1" noTextEdit="1"/>
          </p:cNvSpPr>
          <p:nvPr>
            <p:ph type="sldImg"/>
          </p:nvPr>
        </p:nvSpPr>
        <p:spPr>
          <a:ln/>
        </p:spPr>
      </p:sp>
      <p:sp>
        <p:nvSpPr>
          <p:cNvPr id="113667" name="Rectangle 3">
            <a:extLst>
              <a:ext uri="{FF2B5EF4-FFF2-40B4-BE49-F238E27FC236}">
                <a16:creationId xmlns:a16="http://schemas.microsoft.com/office/drawing/2014/main" id="{33AD393A-5DC4-4338-A76D-D368E387DD02}"/>
              </a:ext>
            </a:extLst>
          </p:cNvPr>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tLang="en-US" dirty="0"/>
              <a:t>Ask participants to look at the photos of three children whose captured expressions are indicative of these different types of temperaments. </a:t>
            </a:r>
          </a:p>
          <a:p>
            <a:r>
              <a:rPr lang="en-US" altLang="en-US" dirty="0"/>
              <a:t>• Invite them to think about a child they find challenging. Ask them to review the nine temperament traits and identify those that seem to characterize that child. </a:t>
            </a:r>
          </a:p>
          <a:p>
            <a:endParaRPr lang="en-US" altLang="en-US" dirty="0"/>
          </a:p>
          <a:p>
            <a:r>
              <a:rPr lang="en-US" altLang="en-US" dirty="0"/>
              <a:t>Ask participants: </a:t>
            </a:r>
          </a:p>
          <a:p>
            <a:r>
              <a:rPr lang="en-US" altLang="en-US" dirty="0"/>
              <a:t>• Do you think that any of these temperament traits are part of what is challenging to you?  Is that because the child is different from you–or perhaps because that child is similar or like you?” Acknowledge that some temperaments are easier for us to handle than others, but it is still very important for children to feel accepted for who they are!</a:t>
            </a:r>
          </a:p>
          <a:p>
            <a:endParaRPr lang="en-US" altLang="en-US" dirty="0"/>
          </a:p>
        </p:txBody>
      </p:sp>
    </p:spTree>
    <p:extLst>
      <p:ext uri="{BB962C8B-B14F-4D97-AF65-F5344CB8AC3E}">
        <p14:creationId xmlns:p14="http://schemas.microsoft.com/office/powerpoint/2010/main" val="128185840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Rectangle 7">
            <a:extLst>
              <a:ext uri="{FF2B5EF4-FFF2-40B4-BE49-F238E27FC236}">
                <a16:creationId xmlns:a16="http://schemas.microsoft.com/office/drawing/2014/main" id="{99CD5935-3E0E-415B-9EC4-582262C68EB1}"/>
              </a:ext>
            </a:extLst>
          </p:cNvPr>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23925">
              <a:defRPr sz="2400">
                <a:solidFill>
                  <a:schemeClr val="tx1"/>
                </a:solidFill>
                <a:latin typeface="Arial" panose="020B0604020202020204" pitchFamily="34" charset="0"/>
                <a:ea typeface="MS PGothic" panose="020B0600070205080204" pitchFamily="34" charset="-128"/>
              </a:defRPr>
            </a:lvl1pPr>
            <a:lvl2pPr marL="742950" indent="-285750" defTabSz="923925">
              <a:defRPr sz="2400">
                <a:solidFill>
                  <a:schemeClr val="tx1"/>
                </a:solidFill>
                <a:latin typeface="Arial" panose="020B0604020202020204" pitchFamily="34" charset="0"/>
                <a:ea typeface="MS PGothic" panose="020B0600070205080204" pitchFamily="34" charset="-128"/>
              </a:defRPr>
            </a:lvl2pPr>
            <a:lvl3pPr marL="1143000" indent="-228600" defTabSz="923925">
              <a:defRPr sz="2400">
                <a:solidFill>
                  <a:schemeClr val="tx1"/>
                </a:solidFill>
                <a:latin typeface="Arial" panose="020B0604020202020204" pitchFamily="34" charset="0"/>
                <a:ea typeface="MS PGothic" panose="020B0600070205080204" pitchFamily="34" charset="-128"/>
              </a:defRPr>
            </a:lvl3pPr>
            <a:lvl4pPr marL="1600200" indent="-228600" defTabSz="923925">
              <a:defRPr sz="2400">
                <a:solidFill>
                  <a:schemeClr val="tx1"/>
                </a:solidFill>
                <a:latin typeface="Arial" panose="020B0604020202020204" pitchFamily="34" charset="0"/>
                <a:ea typeface="MS PGothic" panose="020B0600070205080204" pitchFamily="34" charset="-128"/>
              </a:defRPr>
            </a:lvl4pPr>
            <a:lvl5pPr marL="2057400" indent="-228600" defTabSz="923925">
              <a:defRPr sz="2400">
                <a:solidFill>
                  <a:schemeClr val="tx1"/>
                </a:solidFill>
                <a:latin typeface="Arial" panose="020B0604020202020204" pitchFamily="34" charset="0"/>
                <a:ea typeface="MS PGothic" panose="020B0600070205080204" pitchFamily="34" charset="-128"/>
              </a:defRPr>
            </a:lvl5pPr>
            <a:lvl6pPr marL="2514600" indent="-228600" defTabSz="923925"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23925"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23925"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23925"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AE9F49DE-1C73-40A1-9B6D-21F1C8993BDA}" type="slidenum">
              <a:rPr lang="en-US" altLang="en-US" sz="1200"/>
              <a:pPr/>
              <a:t>65</a:t>
            </a:fld>
            <a:endParaRPr lang="en-US" altLang="en-US" sz="1200"/>
          </a:p>
        </p:txBody>
      </p:sp>
      <p:sp>
        <p:nvSpPr>
          <p:cNvPr id="121858" name="Rectangle 7">
            <a:extLst>
              <a:ext uri="{FF2B5EF4-FFF2-40B4-BE49-F238E27FC236}">
                <a16:creationId xmlns:a16="http://schemas.microsoft.com/office/drawing/2014/main" id="{FE90CB17-C835-4763-96E7-10CE7281A209}"/>
              </a:ext>
            </a:extLst>
          </p:cNvPr>
          <p:cNvSpPr txBox="1">
            <a:spLocks noGrp="1" noChangeArrowheads="1"/>
          </p:cNvSpPr>
          <p:nvPr/>
        </p:nvSpPr>
        <p:spPr bwMode="auto">
          <a:xfrm>
            <a:off x="3857625" y="8669338"/>
            <a:ext cx="3000375"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6250" tIns="43126" rIns="86250" bIns="43126" anchor="b"/>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a:fld id="{FCFD1DEF-8BD0-4330-9101-4E27131C8920}" type="slidenum">
              <a:rPr lang="en-US" altLang="en-US" sz="1100"/>
              <a:pPr algn="r"/>
              <a:t>65</a:t>
            </a:fld>
            <a:endParaRPr lang="en-US" altLang="en-US" sz="1100"/>
          </a:p>
        </p:txBody>
      </p:sp>
      <p:sp>
        <p:nvSpPr>
          <p:cNvPr id="121859" name="Rectangle 2">
            <a:extLst>
              <a:ext uri="{FF2B5EF4-FFF2-40B4-BE49-F238E27FC236}">
                <a16:creationId xmlns:a16="http://schemas.microsoft.com/office/drawing/2014/main" id="{68A48D74-3DE6-4C9D-BCC0-D7A0B8561337}"/>
              </a:ext>
            </a:extLst>
          </p:cNvPr>
          <p:cNvSpPr>
            <a:spLocks noGrp="1" noRot="1" noChangeAspect="1" noChangeArrowheads="1" noTextEdit="1"/>
          </p:cNvSpPr>
          <p:nvPr>
            <p:ph type="sldImg"/>
          </p:nvPr>
        </p:nvSpPr>
        <p:spPr>
          <a:xfrm>
            <a:off x="396875" y="681038"/>
            <a:ext cx="6065838" cy="3413125"/>
          </a:xfrm>
          <a:ln>
            <a:noFill/>
          </a:ln>
          <a:extLst>
            <a:ext uri="{91240B29-F687-4f45-9708-019B960494DF}">
              <a14:hiddenLine xmlns:a14="http://schemas.microsoft.com/office/drawing/2010/main" xmlns="" w="9525">
                <a:solidFill>
                  <a:srgbClr val="000000"/>
                </a:solidFill>
                <a:miter lim="800000"/>
                <a:headEnd/>
                <a:tailEnd/>
              </a14:hiddenLine>
            </a:ext>
          </a:extLst>
        </p:spPr>
      </p:sp>
      <p:sp>
        <p:nvSpPr>
          <p:cNvPr id="121860" name="Rectangle 3">
            <a:extLst>
              <a:ext uri="{FF2B5EF4-FFF2-40B4-BE49-F238E27FC236}">
                <a16:creationId xmlns:a16="http://schemas.microsoft.com/office/drawing/2014/main" id="{13DC4E48-807A-4EE6-A078-7CD0555EDB6C}"/>
              </a:ext>
            </a:extLst>
          </p:cNvPr>
          <p:cNvSpPr>
            <a:spLocks noGrp="1" noChangeArrowheads="1"/>
          </p:cNvSpPr>
          <p:nvPr>
            <p:ph type="body" idx="1"/>
          </p:nvPr>
        </p:nvSpPr>
        <p:spPr>
          <a:xfrm>
            <a:off x="914400" y="4322763"/>
            <a:ext cx="5029200" cy="4097337"/>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6250" tIns="43126" rIns="86250" bIns="43126"/>
          <a:lstStyle/>
          <a:p>
            <a:pPr eaLnBrk="1" hangingPunct="1"/>
            <a:r>
              <a:rPr lang="en-US" altLang="en-US" dirty="0"/>
              <a:t>Highlight the following points with participants: </a:t>
            </a:r>
          </a:p>
          <a:p>
            <a:pPr marL="228600" indent="-228600" eaLnBrk="1" hangingPunct="1">
              <a:buAutoNum type="alphaLcPeriod"/>
            </a:pPr>
            <a:r>
              <a:rPr lang="en-US" altLang="en-US" dirty="0"/>
              <a:t>When we understand a child's temperament, we can begin to anticipate what situations may be easy or more difficult for him. </a:t>
            </a:r>
          </a:p>
          <a:p>
            <a:pPr marL="228600" indent="-228600" eaLnBrk="1" hangingPunct="1">
              <a:buAutoNum type="alphaLcPeriod"/>
            </a:pPr>
            <a:r>
              <a:rPr lang="en-US" altLang="en-US" dirty="0"/>
              <a:t>By understanding a child's temperament, we can nurture and support strengths as well as help a child learn ways to cope with challenges. </a:t>
            </a:r>
          </a:p>
          <a:p>
            <a:pPr marL="228600" indent="-228600" eaLnBrk="1" hangingPunct="1">
              <a:buAutoNum type="alphaLcPeriod"/>
            </a:pPr>
            <a:r>
              <a:rPr lang="en-US" altLang="en-US" dirty="0"/>
              <a:t>We can adapt how we care for a young child based on his/her temperament style. </a:t>
            </a:r>
          </a:p>
          <a:p>
            <a:pPr marL="228600" indent="-228600" eaLnBrk="1" hangingPunct="1">
              <a:buAutoNum type="alphaLcPeriod"/>
            </a:pPr>
            <a:r>
              <a:rPr lang="en-US" altLang="en-US" dirty="0"/>
              <a:t>Understanding temperament is an important part of and way to build and enhance relationships between adults and young children</a:t>
            </a:r>
          </a:p>
        </p:txBody>
      </p:sp>
    </p:spTree>
    <p:extLst>
      <p:ext uri="{BB962C8B-B14F-4D97-AF65-F5344CB8AC3E}">
        <p14:creationId xmlns:p14="http://schemas.microsoft.com/office/powerpoint/2010/main" val="155497444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Rectangle 7">
            <a:extLst>
              <a:ext uri="{FF2B5EF4-FFF2-40B4-BE49-F238E27FC236}">
                <a16:creationId xmlns:a16="http://schemas.microsoft.com/office/drawing/2014/main" id="{99CD5935-3E0E-415B-9EC4-582262C68EB1}"/>
              </a:ext>
            </a:extLst>
          </p:cNvPr>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23925">
              <a:defRPr sz="2400">
                <a:solidFill>
                  <a:schemeClr val="tx1"/>
                </a:solidFill>
                <a:latin typeface="Arial" panose="020B0604020202020204" pitchFamily="34" charset="0"/>
                <a:ea typeface="MS PGothic" panose="020B0600070205080204" pitchFamily="34" charset="-128"/>
              </a:defRPr>
            </a:lvl1pPr>
            <a:lvl2pPr marL="742950" indent="-285750" defTabSz="923925">
              <a:defRPr sz="2400">
                <a:solidFill>
                  <a:schemeClr val="tx1"/>
                </a:solidFill>
                <a:latin typeface="Arial" panose="020B0604020202020204" pitchFamily="34" charset="0"/>
                <a:ea typeface="MS PGothic" panose="020B0600070205080204" pitchFamily="34" charset="-128"/>
              </a:defRPr>
            </a:lvl2pPr>
            <a:lvl3pPr marL="1143000" indent="-228600" defTabSz="923925">
              <a:defRPr sz="2400">
                <a:solidFill>
                  <a:schemeClr val="tx1"/>
                </a:solidFill>
                <a:latin typeface="Arial" panose="020B0604020202020204" pitchFamily="34" charset="0"/>
                <a:ea typeface="MS PGothic" panose="020B0600070205080204" pitchFamily="34" charset="-128"/>
              </a:defRPr>
            </a:lvl3pPr>
            <a:lvl4pPr marL="1600200" indent="-228600" defTabSz="923925">
              <a:defRPr sz="2400">
                <a:solidFill>
                  <a:schemeClr val="tx1"/>
                </a:solidFill>
                <a:latin typeface="Arial" panose="020B0604020202020204" pitchFamily="34" charset="0"/>
                <a:ea typeface="MS PGothic" panose="020B0600070205080204" pitchFamily="34" charset="-128"/>
              </a:defRPr>
            </a:lvl4pPr>
            <a:lvl5pPr marL="2057400" indent="-228600" defTabSz="923925">
              <a:defRPr sz="2400">
                <a:solidFill>
                  <a:schemeClr val="tx1"/>
                </a:solidFill>
                <a:latin typeface="Arial" panose="020B0604020202020204" pitchFamily="34" charset="0"/>
                <a:ea typeface="MS PGothic" panose="020B0600070205080204" pitchFamily="34" charset="-128"/>
              </a:defRPr>
            </a:lvl5pPr>
            <a:lvl6pPr marL="2514600" indent="-228600" defTabSz="923925"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23925"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23925"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23925"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AE9F49DE-1C73-40A1-9B6D-21F1C8993BDA}" type="slidenum">
              <a:rPr lang="en-US" altLang="en-US" sz="1200"/>
              <a:pPr/>
              <a:t>66</a:t>
            </a:fld>
            <a:endParaRPr lang="en-US" altLang="en-US" sz="1200"/>
          </a:p>
        </p:txBody>
      </p:sp>
      <p:sp>
        <p:nvSpPr>
          <p:cNvPr id="121858" name="Rectangle 7">
            <a:extLst>
              <a:ext uri="{FF2B5EF4-FFF2-40B4-BE49-F238E27FC236}">
                <a16:creationId xmlns:a16="http://schemas.microsoft.com/office/drawing/2014/main" id="{FE90CB17-C835-4763-96E7-10CE7281A209}"/>
              </a:ext>
            </a:extLst>
          </p:cNvPr>
          <p:cNvSpPr txBox="1">
            <a:spLocks noGrp="1" noChangeArrowheads="1"/>
          </p:cNvSpPr>
          <p:nvPr/>
        </p:nvSpPr>
        <p:spPr bwMode="auto">
          <a:xfrm>
            <a:off x="3857625" y="8669338"/>
            <a:ext cx="3000375"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6250" tIns="43126" rIns="86250" bIns="43126" anchor="b"/>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a:fld id="{FCFD1DEF-8BD0-4330-9101-4E27131C8920}" type="slidenum">
              <a:rPr lang="en-US" altLang="en-US" sz="1100"/>
              <a:pPr algn="r"/>
              <a:t>66</a:t>
            </a:fld>
            <a:endParaRPr lang="en-US" altLang="en-US" sz="1100"/>
          </a:p>
        </p:txBody>
      </p:sp>
      <p:sp>
        <p:nvSpPr>
          <p:cNvPr id="121859" name="Rectangle 2">
            <a:extLst>
              <a:ext uri="{FF2B5EF4-FFF2-40B4-BE49-F238E27FC236}">
                <a16:creationId xmlns:a16="http://schemas.microsoft.com/office/drawing/2014/main" id="{68A48D74-3DE6-4C9D-BCC0-D7A0B8561337}"/>
              </a:ext>
            </a:extLst>
          </p:cNvPr>
          <p:cNvSpPr>
            <a:spLocks noGrp="1" noRot="1" noChangeAspect="1" noChangeArrowheads="1" noTextEdit="1"/>
          </p:cNvSpPr>
          <p:nvPr>
            <p:ph type="sldImg"/>
          </p:nvPr>
        </p:nvSpPr>
        <p:spPr>
          <a:xfrm>
            <a:off x="396875" y="681038"/>
            <a:ext cx="6065838" cy="3413125"/>
          </a:xfrm>
          <a:ln>
            <a:noFill/>
          </a:ln>
          <a:extLst>
            <a:ext uri="{91240B29-F687-4f45-9708-019B960494DF}">
              <a14:hiddenLine xmlns:a14="http://schemas.microsoft.com/office/drawing/2010/main" xmlns="" w="9525">
                <a:solidFill>
                  <a:srgbClr val="000000"/>
                </a:solidFill>
                <a:miter lim="800000"/>
                <a:headEnd/>
                <a:tailEnd/>
              </a14:hiddenLine>
            </a:ext>
          </a:extLst>
        </p:spPr>
      </p:sp>
      <p:sp>
        <p:nvSpPr>
          <p:cNvPr id="121860" name="Rectangle 3">
            <a:extLst>
              <a:ext uri="{FF2B5EF4-FFF2-40B4-BE49-F238E27FC236}">
                <a16:creationId xmlns:a16="http://schemas.microsoft.com/office/drawing/2014/main" id="{13DC4E48-807A-4EE6-A078-7CD0555EDB6C}"/>
              </a:ext>
            </a:extLst>
          </p:cNvPr>
          <p:cNvSpPr>
            <a:spLocks noGrp="1" noChangeArrowheads="1"/>
          </p:cNvSpPr>
          <p:nvPr>
            <p:ph type="body" idx="1"/>
          </p:nvPr>
        </p:nvSpPr>
        <p:spPr>
          <a:xfrm>
            <a:off x="914400" y="4322763"/>
            <a:ext cx="5029200" cy="4097337"/>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6250" tIns="43126" rIns="86250" bIns="43126"/>
          <a:lstStyle/>
          <a:p>
            <a:pPr eaLnBrk="1" hangingPunct="1"/>
            <a:r>
              <a:rPr lang="en-US" altLang="en-US" dirty="0"/>
              <a:t>Handout 1.12 </a:t>
            </a:r>
          </a:p>
          <a:p>
            <a:pPr eaLnBrk="1" hangingPunct="1"/>
            <a:r>
              <a:rPr lang="en-US" altLang="en-US" dirty="0"/>
              <a:t>Highlight the following points with participants: </a:t>
            </a:r>
          </a:p>
          <a:p>
            <a:pPr marL="228600" indent="-228600" eaLnBrk="1" hangingPunct="1">
              <a:buAutoNum type="alphaLcPeriod"/>
            </a:pPr>
            <a:r>
              <a:rPr lang="en-US" altLang="en-US" dirty="0"/>
              <a:t>When we understand a child's temperament, we can begin to anticipate what situations may be easy or more difficult for him. </a:t>
            </a:r>
          </a:p>
          <a:p>
            <a:pPr marL="228600" indent="-228600" eaLnBrk="1" hangingPunct="1">
              <a:buAutoNum type="alphaLcPeriod"/>
            </a:pPr>
            <a:r>
              <a:rPr lang="en-US" altLang="en-US" dirty="0"/>
              <a:t>By understanding a child's temperament, we can nurture and support strengths as well as help a child learn ways to cope with challenges. </a:t>
            </a:r>
          </a:p>
          <a:p>
            <a:pPr marL="228600" indent="-228600" eaLnBrk="1" hangingPunct="1">
              <a:buAutoNum type="alphaLcPeriod"/>
            </a:pPr>
            <a:r>
              <a:rPr lang="en-US" altLang="en-US" dirty="0"/>
              <a:t>We can adapt how we care for a young child based on his/her temperament style. </a:t>
            </a:r>
          </a:p>
          <a:p>
            <a:pPr marL="228600" indent="-228600" eaLnBrk="1" hangingPunct="1">
              <a:buAutoNum type="alphaLcPeriod"/>
            </a:pPr>
            <a:r>
              <a:rPr lang="en-US" altLang="en-US" dirty="0"/>
              <a:t>Understanding temperament is an important part of and way to build and enhance relationships between adults and young children</a:t>
            </a:r>
          </a:p>
        </p:txBody>
      </p:sp>
    </p:spTree>
    <p:extLst>
      <p:ext uri="{BB962C8B-B14F-4D97-AF65-F5344CB8AC3E}">
        <p14:creationId xmlns:p14="http://schemas.microsoft.com/office/powerpoint/2010/main" val="15549744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a:extLst>
              <a:ext uri="{FF2B5EF4-FFF2-40B4-BE49-F238E27FC236}">
                <a16:creationId xmlns:a16="http://schemas.microsoft.com/office/drawing/2014/main" id="{ED930D73-AF16-46C3-8DFF-900DEC7A91ED}"/>
              </a:ext>
            </a:extLst>
          </p:cNvPr>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3B752085-4893-4E54-BEFC-972E65C3EB9B}" type="slidenum">
              <a:rPr lang="en-US" altLang="en-US"/>
              <a:pPr>
                <a:spcBef>
                  <a:spcPct val="0"/>
                </a:spcBef>
              </a:pPr>
              <a:t>7</a:t>
            </a:fld>
            <a:endParaRPr lang="en-US" altLang="en-US"/>
          </a:p>
        </p:txBody>
      </p:sp>
      <p:sp>
        <p:nvSpPr>
          <p:cNvPr id="20483" name="Rectangle 7">
            <a:extLst>
              <a:ext uri="{FF2B5EF4-FFF2-40B4-BE49-F238E27FC236}">
                <a16:creationId xmlns:a16="http://schemas.microsoft.com/office/drawing/2014/main" id="{125C8BAB-90C7-4498-94D3-B8D9F859C7EB}"/>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3" tIns="45712" rIns="91423" bIns="45712" anchor="b"/>
          <a:lstStyle>
            <a:lvl1pPr defTabSz="912813">
              <a:spcBef>
                <a:spcPct val="30000"/>
              </a:spcBef>
              <a:defRPr sz="1200">
                <a:solidFill>
                  <a:schemeClr val="tx1"/>
                </a:solidFill>
                <a:latin typeface="Arial" panose="020B0604020202020204" pitchFamily="34" charset="0"/>
              </a:defRPr>
            </a:lvl1pPr>
            <a:lvl2pPr marL="742950" indent="-285750" defTabSz="912813">
              <a:spcBef>
                <a:spcPct val="30000"/>
              </a:spcBef>
              <a:defRPr sz="1200">
                <a:solidFill>
                  <a:schemeClr val="tx1"/>
                </a:solidFill>
                <a:latin typeface="Arial" panose="020B0604020202020204" pitchFamily="34" charset="0"/>
              </a:defRPr>
            </a:lvl2pPr>
            <a:lvl3pPr marL="1143000" indent="-228600" defTabSz="912813">
              <a:spcBef>
                <a:spcPct val="30000"/>
              </a:spcBef>
              <a:defRPr sz="1200">
                <a:solidFill>
                  <a:schemeClr val="tx1"/>
                </a:solidFill>
                <a:latin typeface="Arial" panose="020B0604020202020204" pitchFamily="34" charset="0"/>
              </a:defRPr>
            </a:lvl3pPr>
            <a:lvl4pPr marL="1600200" indent="-228600" defTabSz="912813">
              <a:spcBef>
                <a:spcPct val="30000"/>
              </a:spcBef>
              <a:defRPr sz="1200">
                <a:solidFill>
                  <a:schemeClr val="tx1"/>
                </a:solidFill>
                <a:latin typeface="Arial" panose="020B0604020202020204" pitchFamily="34" charset="0"/>
              </a:defRPr>
            </a:lvl4pPr>
            <a:lvl5pPr marL="2057400" indent="-228600" defTabSz="912813">
              <a:spcBef>
                <a:spcPct val="30000"/>
              </a:spcBef>
              <a:defRPr sz="1200">
                <a:solidFill>
                  <a:schemeClr val="tx1"/>
                </a:solidFill>
                <a:latin typeface="Arial" panose="020B0604020202020204" pitchFamily="34" charset="0"/>
              </a:defRPr>
            </a:lvl5pPr>
            <a:lvl6pPr marL="2514600" indent="-228600" defTabSz="912813"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12813"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12813"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12813" eaLnBrk="0" fontAlgn="base" hangingPunct="0">
              <a:spcBef>
                <a:spcPct val="30000"/>
              </a:spcBef>
              <a:spcAft>
                <a:spcPct val="0"/>
              </a:spcAft>
              <a:defRPr sz="1200">
                <a:solidFill>
                  <a:schemeClr val="tx1"/>
                </a:solidFill>
                <a:latin typeface="Arial" panose="020B0604020202020204" pitchFamily="34" charset="0"/>
              </a:defRPr>
            </a:lvl9pPr>
          </a:lstStyle>
          <a:p>
            <a:pPr algn="r">
              <a:spcBef>
                <a:spcPct val="0"/>
              </a:spcBef>
            </a:pPr>
            <a:fld id="{96E0A861-4A7B-46DC-A79C-E722FEF66BB7}" type="slidenum">
              <a:rPr lang="en-US" altLang="en-US" sz="1300">
                <a:ea typeface="ＭＳ Ｐゴシック" panose="020B0600070205080204" pitchFamily="34" charset="-128"/>
              </a:rPr>
              <a:pPr algn="r">
                <a:spcBef>
                  <a:spcPct val="0"/>
                </a:spcBef>
              </a:pPr>
              <a:t>7</a:t>
            </a:fld>
            <a:endParaRPr lang="en-US" altLang="en-US" sz="1300">
              <a:ea typeface="ＭＳ Ｐゴシック" panose="020B0600070205080204" pitchFamily="34" charset="-128"/>
            </a:endParaRPr>
          </a:p>
        </p:txBody>
      </p:sp>
      <p:sp>
        <p:nvSpPr>
          <p:cNvPr id="20484" name="Slide Image Placeholder 1">
            <a:extLst>
              <a:ext uri="{FF2B5EF4-FFF2-40B4-BE49-F238E27FC236}">
                <a16:creationId xmlns:a16="http://schemas.microsoft.com/office/drawing/2014/main" id="{8B506B54-9DAC-44A4-B824-6AB64E015D21}"/>
              </a:ext>
            </a:extLst>
          </p:cNvPr>
          <p:cNvSpPr>
            <a:spLocks noGrp="1" noRot="1" noChangeAspect="1" noChangeArrowheads="1" noTextEdit="1"/>
          </p:cNvSpPr>
          <p:nvPr>
            <p:ph type="sldImg"/>
          </p:nvPr>
        </p:nvSpPr>
        <p:spPr>
          <a:ln/>
        </p:spPr>
      </p:sp>
      <p:sp>
        <p:nvSpPr>
          <p:cNvPr id="20485" name="Notes Placeholder 2">
            <a:extLst>
              <a:ext uri="{FF2B5EF4-FFF2-40B4-BE49-F238E27FC236}">
                <a16:creationId xmlns:a16="http://schemas.microsoft.com/office/drawing/2014/main" id="{1C3398AC-0FBB-437E-8D8B-1513EE5CF05E}"/>
              </a:ext>
            </a:extLst>
          </p:cNvPr>
          <p:cNvSpPr>
            <a:spLocks noGrp="1"/>
          </p:cNvSpPr>
          <p:nvPr>
            <p:ph type="body" idx="1"/>
          </p:nvPr>
        </p:nvSpPr>
        <p:spPr>
          <a:xfrm>
            <a:off x="687388" y="4344988"/>
            <a:ext cx="5483225" cy="4113212"/>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04" tIns="45703" rIns="91404" bIns="45703"/>
          <a:lstStyle/>
          <a:p>
            <a:pPr eaLnBrk="1" hangingPunct="1">
              <a:spcBef>
                <a:spcPct val="0"/>
              </a:spcBef>
            </a:pPr>
            <a:r>
              <a:rPr lang="en-US" altLang="en-US" dirty="0">
                <a:latin typeface="Arial" panose="020B0604020202020204" pitchFamily="34" charset="0"/>
              </a:rPr>
              <a:t>Explain each tier  (transcript) or 11 min TACSEI video</a:t>
            </a:r>
          </a:p>
          <a:p>
            <a:pPr eaLnBrk="1" hangingPunct="1">
              <a:spcBef>
                <a:spcPct val="0"/>
              </a:spcBef>
            </a:pPr>
            <a:r>
              <a:rPr lang="en-US" altLang="en-US" dirty="0">
                <a:latin typeface="Arial" panose="020B0604020202020204" pitchFamily="34" charset="0"/>
              </a:rPr>
              <a:t>Handout: Pyramid Article</a:t>
            </a:r>
          </a:p>
          <a:p>
            <a:pPr eaLnBrk="1" hangingPunct="1">
              <a:spcBef>
                <a:spcPct val="0"/>
              </a:spcBef>
            </a:pPr>
            <a:endParaRPr lang="en-US" altLang="en-US" dirty="0">
              <a:latin typeface="Arial" panose="020B0604020202020204" pitchFamily="34" charset="0"/>
            </a:endParaRPr>
          </a:p>
        </p:txBody>
      </p:sp>
      <p:sp>
        <p:nvSpPr>
          <p:cNvPr id="20486" name="Slide Number Placeholder 3">
            <a:extLst>
              <a:ext uri="{FF2B5EF4-FFF2-40B4-BE49-F238E27FC236}">
                <a16:creationId xmlns:a16="http://schemas.microsoft.com/office/drawing/2014/main" id="{3CC50CE4-ABEF-4182-9CD2-3C3045AC4F51}"/>
              </a:ext>
            </a:extLst>
          </p:cNvPr>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04" tIns="45703" rIns="91404" bIns="45703" anchor="b"/>
          <a:lstStyle>
            <a:lvl1pPr defTabSz="912813">
              <a:spcBef>
                <a:spcPct val="30000"/>
              </a:spcBef>
              <a:defRPr sz="1200">
                <a:solidFill>
                  <a:schemeClr val="tx1"/>
                </a:solidFill>
                <a:latin typeface="Arial" panose="020B0604020202020204" pitchFamily="34" charset="0"/>
              </a:defRPr>
            </a:lvl1pPr>
            <a:lvl2pPr marL="742950" indent="-285750" defTabSz="912813">
              <a:spcBef>
                <a:spcPct val="30000"/>
              </a:spcBef>
              <a:defRPr sz="1200">
                <a:solidFill>
                  <a:schemeClr val="tx1"/>
                </a:solidFill>
                <a:latin typeface="Arial" panose="020B0604020202020204" pitchFamily="34" charset="0"/>
              </a:defRPr>
            </a:lvl2pPr>
            <a:lvl3pPr marL="1143000" indent="-228600" defTabSz="912813">
              <a:spcBef>
                <a:spcPct val="30000"/>
              </a:spcBef>
              <a:defRPr sz="1200">
                <a:solidFill>
                  <a:schemeClr val="tx1"/>
                </a:solidFill>
                <a:latin typeface="Arial" panose="020B0604020202020204" pitchFamily="34" charset="0"/>
              </a:defRPr>
            </a:lvl3pPr>
            <a:lvl4pPr marL="1600200" indent="-228600" defTabSz="912813">
              <a:spcBef>
                <a:spcPct val="30000"/>
              </a:spcBef>
              <a:defRPr sz="1200">
                <a:solidFill>
                  <a:schemeClr val="tx1"/>
                </a:solidFill>
                <a:latin typeface="Arial" panose="020B0604020202020204" pitchFamily="34" charset="0"/>
              </a:defRPr>
            </a:lvl4pPr>
            <a:lvl5pPr marL="2057400" indent="-228600" defTabSz="912813">
              <a:spcBef>
                <a:spcPct val="30000"/>
              </a:spcBef>
              <a:defRPr sz="1200">
                <a:solidFill>
                  <a:schemeClr val="tx1"/>
                </a:solidFill>
                <a:latin typeface="Arial" panose="020B0604020202020204" pitchFamily="34" charset="0"/>
              </a:defRPr>
            </a:lvl5pPr>
            <a:lvl6pPr marL="2514600" indent="-228600" defTabSz="912813"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12813"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12813"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12813"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6351F845-5EAE-4825-8A1D-437A2C28030C}" type="slidenum">
              <a:rPr lang="en-US" altLang="en-US" sz="1300">
                <a:latin typeface="Calibri" panose="020F0502020204030204" pitchFamily="34" charset="0"/>
                <a:ea typeface="ＭＳ Ｐゴシック" panose="020B0600070205080204" pitchFamily="34" charset="-128"/>
              </a:rPr>
              <a:pPr algn="r" eaLnBrk="1" hangingPunct="1">
                <a:spcBef>
                  <a:spcPct val="0"/>
                </a:spcBef>
              </a:pPr>
              <a:t>7</a:t>
            </a:fld>
            <a:endParaRPr lang="en-US" altLang="en-US" sz="1300">
              <a:latin typeface="Calibri" panose="020F0502020204030204" pitchFamily="34" charset="0"/>
              <a:ea typeface="ＭＳ Ｐゴシック" panose="020B0600070205080204" pitchFamily="34" charset="-128"/>
            </a:endParaRPr>
          </a:p>
        </p:txBody>
      </p:sp>
    </p:spTree>
    <p:extLst>
      <p:ext uri="{BB962C8B-B14F-4D97-AF65-F5344CB8AC3E}">
        <p14:creationId xmlns:p14="http://schemas.microsoft.com/office/powerpoint/2010/main" val="227444840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just finished discussing how observation is one of the most powerful skills and strategies for learning about young children. When we observe infants and toddlers we  see they use many gestures, sounds and facial expressions to communicate with those around them. </a:t>
            </a:r>
          </a:p>
        </p:txBody>
      </p:sp>
      <p:sp>
        <p:nvSpPr>
          <p:cNvPr id="4" name="Slide Number Placeholder 3"/>
          <p:cNvSpPr>
            <a:spLocks noGrp="1"/>
          </p:cNvSpPr>
          <p:nvPr>
            <p:ph type="sldNum" sz="quarter" idx="10"/>
          </p:nvPr>
        </p:nvSpPr>
        <p:spPr/>
        <p:txBody>
          <a:bodyPr/>
          <a:lstStyle/>
          <a:p>
            <a:fld id="{82DE8ADA-7EFC-486C-978B-C830CC23F4BF}" type="slidenum">
              <a:rPr lang="en-US" smtClean="0"/>
              <a:t>67</a:t>
            </a:fld>
            <a:endParaRPr lang="en-US"/>
          </a:p>
        </p:txBody>
      </p:sp>
    </p:spTree>
    <p:extLst>
      <p:ext uri="{BB962C8B-B14F-4D97-AF65-F5344CB8AC3E}">
        <p14:creationId xmlns:p14="http://schemas.microsoft.com/office/powerpoint/2010/main" val="300424953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7">
            <a:extLst>
              <a:ext uri="{FF2B5EF4-FFF2-40B4-BE49-F238E27FC236}">
                <a16:creationId xmlns:a16="http://schemas.microsoft.com/office/drawing/2014/main" id="{AE1BA1D7-ACBC-4E39-AB39-3C5F7A68E6FB}"/>
              </a:ext>
            </a:extLst>
          </p:cNvPr>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23925">
              <a:defRPr sz="2400">
                <a:solidFill>
                  <a:schemeClr val="tx1"/>
                </a:solidFill>
                <a:latin typeface="Arial" panose="020B0604020202020204" pitchFamily="34" charset="0"/>
                <a:ea typeface="MS PGothic" panose="020B0600070205080204" pitchFamily="34" charset="-128"/>
              </a:defRPr>
            </a:lvl1pPr>
            <a:lvl2pPr marL="742950" indent="-285750" defTabSz="923925">
              <a:defRPr sz="2400">
                <a:solidFill>
                  <a:schemeClr val="tx1"/>
                </a:solidFill>
                <a:latin typeface="Arial" panose="020B0604020202020204" pitchFamily="34" charset="0"/>
                <a:ea typeface="MS PGothic" panose="020B0600070205080204" pitchFamily="34" charset="-128"/>
              </a:defRPr>
            </a:lvl2pPr>
            <a:lvl3pPr marL="1143000" indent="-228600" defTabSz="923925">
              <a:defRPr sz="2400">
                <a:solidFill>
                  <a:schemeClr val="tx1"/>
                </a:solidFill>
                <a:latin typeface="Arial" panose="020B0604020202020204" pitchFamily="34" charset="0"/>
                <a:ea typeface="MS PGothic" panose="020B0600070205080204" pitchFamily="34" charset="-128"/>
              </a:defRPr>
            </a:lvl3pPr>
            <a:lvl4pPr marL="1600200" indent="-228600" defTabSz="923925">
              <a:defRPr sz="2400">
                <a:solidFill>
                  <a:schemeClr val="tx1"/>
                </a:solidFill>
                <a:latin typeface="Arial" panose="020B0604020202020204" pitchFamily="34" charset="0"/>
                <a:ea typeface="MS PGothic" panose="020B0600070205080204" pitchFamily="34" charset="-128"/>
              </a:defRPr>
            </a:lvl4pPr>
            <a:lvl5pPr marL="2057400" indent="-228600" defTabSz="923925">
              <a:defRPr sz="2400">
                <a:solidFill>
                  <a:schemeClr val="tx1"/>
                </a:solidFill>
                <a:latin typeface="Arial" panose="020B0604020202020204" pitchFamily="34" charset="0"/>
                <a:ea typeface="MS PGothic" panose="020B0600070205080204" pitchFamily="34" charset="-128"/>
              </a:defRPr>
            </a:lvl5pPr>
            <a:lvl6pPr marL="2514600" indent="-228600" defTabSz="923925"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23925"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23925"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23925"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BFE75418-DE81-4783-8277-9B6609CC960B}" type="slidenum">
              <a:rPr lang="en-US" altLang="en-US" sz="1200"/>
              <a:pPr/>
              <a:t>68</a:t>
            </a:fld>
            <a:endParaRPr lang="en-US" altLang="en-US" sz="1200"/>
          </a:p>
        </p:txBody>
      </p:sp>
      <p:sp>
        <p:nvSpPr>
          <p:cNvPr id="84994" name="Rectangle 2">
            <a:extLst>
              <a:ext uri="{FF2B5EF4-FFF2-40B4-BE49-F238E27FC236}">
                <a16:creationId xmlns:a16="http://schemas.microsoft.com/office/drawing/2014/main" id="{54C55049-DC8E-43EB-BA92-D8F13623BE06}"/>
              </a:ext>
            </a:extLst>
          </p:cNvPr>
          <p:cNvSpPr>
            <a:spLocks noGrp="1" noRot="1" noChangeAspect="1" noChangeArrowheads="1" noTextEdit="1"/>
          </p:cNvSpPr>
          <p:nvPr>
            <p:ph type="sldImg"/>
          </p:nvPr>
        </p:nvSpPr>
        <p:spPr>
          <a:ln/>
        </p:spPr>
      </p:sp>
      <p:sp>
        <p:nvSpPr>
          <p:cNvPr id="84995" name="Rectangle 3">
            <a:extLst>
              <a:ext uri="{FF2B5EF4-FFF2-40B4-BE49-F238E27FC236}">
                <a16:creationId xmlns:a16="http://schemas.microsoft.com/office/drawing/2014/main" id="{B47F6226-E0A4-40A6-A069-8CF6B1D1D472}"/>
              </a:ext>
            </a:extLst>
          </p:cNvPr>
          <p:cNvSpPr>
            <a:spLocks noGrp="1" noChangeArrowheads="1"/>
          </p:cNvSpPr>
          <p:nvPr>
            <p:ph type="body" idx="1"/>
          </p:nvPr>
        </p:nvSpPr>
        <p:spPr>
          <a:xfrm>
            <a:off x="685800" y="4322763"/>
            <a:ext cx="5486400" cy="409575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tLang="en-US" dirty="0"/>
              <a:t>Explain to participants that young children let us know of their needs and wants through cues, or behavior.  When we observe their cues, we can better understand how a young child feels with indifferent relationships.  Since families know their children best, caregivers can ask them about their children's cues and behaviors and what they notice at home.  Cues convey emotions a young child is experiencing, associated with a specific need. For example, an alert facial expression and relaxed body tell us that an infant is ready to interact.  Sometimes subtle cues, such as looking away or turning his head, tell us that a baby needs a break from the interaction. Engagement cues are a type of behavior or communication that signals the young child's readiness to interact with caregivers.  Disengagement cues are behaviors that signal the young child's need for a reduction or change in level of stimuli. </a:t>
            </a:r>
          </a:p>
          <a:p>
            <a:endParaRPr lang="en-US" altLang="en-US" dirty="0"/>
          </a:p>
        </p:txBody>
      </p:sp>
    </p:spTree>
    <p:extLst>
      <p:ext uri="{BB962C8B-B14F-4D97-AF65-F5344CB8AC3E}">
        <p14:creationId xmlns:p14="http://schemas.microsoft.com/office/powerpoint/2010/main" val="81238056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7">
            <a:extLst>
              <a:ext uri="{FF2B5EF4-FFF2-40B4-BE49-F238E27FC236}">
                <a16:creationId xmlns:a16="http://schemas.microsoft.com/office/drawing/2014/main" id="{4014210E-0BFA-41BE-961A-59DB1ECE4EDE}"/>
              </a:ext>
            </a:extLst>
          </p:cNvPr>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23925">
              <a:defRPr sz="2400">
                <a:solidFill>
                  <a:schemeClr val="tx1"/>
                </a:solidFill>
                <a:latin typeface="Arial" panose="020B0604020202020204" pitchFamily="34" charset="0"/>
                <a:ea typeface="MS PGothic" panose="020B0600070205080204" pitchFamily="34" charset="-128"/>
              </a:defRPr>
            </a:lvl1pPr>
            <a:lvl2pPr marL="742950" indent="-285750" defTabSz="923925">
              <a:defRPr sz="2400">
                <a:solidFill>
                  <a:schemeClr val="tx1"/>
                </a:solidFill>
                <a:latin typeface="Arial" panose="020B0604020202020204" pitchFamily="34" charset="0"/>
                <a:ea typeface="MS PGothic" panose="020B0600070205080204" pitchFamily="34" charset="-128"/>
              </a:defRPr>
            </a:lvl2pPr>
            <a:lvl3pPr marL="1143000" indent="-228600" defTabSz="923925">
              <a:defRPr sz="2400">
                <a:solidFill>
                  <a:schemeClr val="tx1"/>
                </a:solidFill>
                <a:latin typeface="Arial" panose="020B0604020202020204" pitchFamily="34" charset="0"/>
                <a:ea typeface="MS PGothic" panose="020B0600070205080204" pitchFamily="34" charset="-128"/>
              </a:defRPr>
            </a:lvl3pPr>
            <a:lvl4pPr marL="1600200" indent="-228600" defTabSz="923925">
              <a:defRPr sz="2400">
                <a:solidFill>
                  <a:schemeClr val="tx1"/>
                </a:solidFill>
                <a:latin typeface="Arial" panose="020B0604020202020204" pitchFamily="34" charset="0"/>
                <a:ea typeface="MS PGothic" panose="020B0600070205080204" pitchFamily="34" charset="-128"/>
              </a:defRPr>
            </a:lvl4pPr>
            <a:lvl5pPr marL="2057400" indent="-228600" defTabSz="923925">
              <a:defRPr sz="2400">
                <a:solidFill>
                  <a:schemeClr val="tx1"/>
                </a:solidFill>
                <a:latin typeface="Arial" panose="020B0604020202020204" pitchFamily="34" charset="0"/>
                <a:ea typeface="MS PGothic" panose="020B0600070205080204" pitchFamily="34" charset="-128"/>
              </a:defRPr>
            </a:lvl5pPr>
            <a:lvl6pPr marL="2514600" indent="-228600" defTabSz="923925"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23925"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23925"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23925"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CD5AF90C-F07F-4D2B-9052-0FF2E149F21F}" type="slidenum">
              <a:rPr lang="en-US" altLang="en-US" sz="1200"/>
              <a:pPr/>
              <a:t>69</a:t>
            </a:fld>
            <a:endParaRPr lang="en-US" altLang="en-US" sz="1200"/>
          </a:p>
        </p:txBody>
      </p:sp>
      <p:sp>
        <p:nvSpPr>
          <p:cNvPr id="87042" name="Rectangle 2050">
            <a:extLst>
              <a:ext uri="{FF2B5EF4-FFF2-40B4-BE49-F238E27FC236}">
                <a16:creationId xmlns:a16="http://schemas.microsoft.com/office/drawing/2014/main" id="{AF2D27F9-32DF-4A5F-B60D-0E9931DA9937}"/>
              </a:ext>
            </a:extLst>
          </p:cNvPr>
          <p:cNvSpPr>
            <a:spLocks noGrp="1" noRot="1" noChangeAspect="1" noChangeArrowheads="1" noTextEdit="1"/>
          </p:cNvSpPr>
          <p:nvPr>
            <p:ph type="sldImg"/>
          </p:nvPr>
        </p:nvSpPr>
        <p:spPr>
          <a:ln/>
        </p:spPr>
      </p:sp>
      <p:sp>
        <p:nvSpPr>
          <p:cNvPr id="87043" name="Rectangle 2051">
            <a:extLst>
              <a:ext uri="{FF2B5EF4-FFF2-40B4-BE49-F238E27FC236}">
                <a16:creationId xmlns:a16="http://schemas.microsoft.com/office/drawing/2014/main" id="{AD9D1482-3929-4A09-B6B6-DB7D34612D8E}"/>
              </a:ext>
            </a:extLst>
          </p:cNvPr>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tLang="en-US" dirty="0"/>
              <a:t>Ask participants to share examples of cues from young children that tell us when they are engaged or disengaged.</a:t>
            </a:r>
          </a:p>
          <a:p>
            <a:r>
              <a:rPr lang="en-US" altLang="en-US" dirty="0"/>
              <a:t>Participants may share examples such as those listed on the next slide.</a:t>
            </a:r>
          </a:p>
          <a:p>
            <a:r>
              <a:rPr lang="en-US" altLang="en-US" dirty="0"/>
              <a:t>Elicit examples such as: when an infant is disinterested or needs a break he may turn his head; when an infant is engaged he may smile and/or look at an object; a child who is disengaged may yawn or arch his back; or an engaged child may widen his eyes or arch his eyebrows. </a:t>
            </a:r>
          </a:p>
        </p:txBody>
      </p:sp>
    </p:spTree>
    <p:extLst>
      <p:ext uri="{BB962C8B-B14F-4D97-AF65-F5344CB8AC3E}">
        <p14:creationId xmlns:p14="http://schemas.microsoft.com/office/powerpoint/2010/main" val="115318090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Review the list with participants and let them know these are examples of some, but not all, ways in which young children communicate</a:t>
            </a:r>
          </a:p>
        </p:txBody>
      </p:sp>
      <p:sp>
        <p:nvSpPr>
          <p:cNvPr id="4" name="Slide Number Placeholder 3"/>
          <p:cNvSpPr>
            <a:spLocks noGrp="1"/>
          </p:cNvSpPr>
          <p:nvPr>
            <p:ph type="sldNum" sz="quarter" idx="10"/>
          </p:nvPr>
        </p:nvSpPr>
        <p:spPr/>
        <p:txBody>
          <a:bodyPr/>
          <a:lstStyle/>
          <a:p>
            <a:fld id="{82DE8ADA-7EFC-486C-978B-C830CC23F4BF}" type="slidenum">
              <a:rPr lang="en-US" smtClean="0"/>
              <a:t>70</a:t>
            </a:fld>
            <a:endParaRPr lang="en-US"/>
          </a:p>
        </p:txBody>
      </p:sp>
    </p:spTree>
    <p:extLst>
      <p:ext uri="{BB962C8B-B14F-4D97-AF65-F5344CB8AC3E}">
        <p14:creationId xmlns:p14="http://schemas.microsoft.com/office/powerpoint/2010/main" val="394531045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Review the bullet points noted on the slide with participants</a:t>
            </a:r>
          </a:p>
          <a:p>
            <a:r>
              <a:rPr lang="en-US" dirty="0"/>
              <a:t>*Please follow the American Pediatric Association’s or agency guidelines on swaddling</a:t>
            </a:r>
          </a:p>
        </p:txBody>
      </p:sp>
      <p:sp>
        <p:nvSpPr>
          <p:cNvPr id="4" name="Slide Number Placeholder 3"/>
          <p:cNvSpPr>
            <a:spLocks noGrp="1"/>
          </p:cNvSpPr>
          <p:nvPr>
            <p:ph type="sldNum" sz="quarter" idx="10"/>
          </p:nvPr>
        </p:nvSpPr>
        <p:spPr/>
        <p:txBody>
          <a:bodyPr/>
          <a:lstStyle/>
          <a:p>
            <a:fld id="{82DE8ADA-7EFC-486C-978B-C830CC23F4BF}" type="slidenum">
              <a:rPr lang="en-US" smtClean="0"/>
              <a:t>71</a:t>
            </a:fld>
            <a:endParaRPr lang="en-US"/>
          </a:p>
        </p:txBody>
      </p:sp>
    </p:spTree>
    <p:extLst>
      <p:ext uri="{BB962C8B-B14F-4D97-AF65-F5344CB8AC3E}">
        <p14:creationId xmlns:p14="http://schemas.microsoft.com/office/powerpoint/2010/main" val="284756597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Share with participants that together you have discussed social emotional development and why it is important, defined social emotional development of young children,  and reviewed social emotional milestones.  We also highlighted the need to continuously observe young children and families. Through observation, we learned that we can better understand a young child's temperament and supportive ways to respond.  Each of these concepts will contribute to a more complete understanding a young child's strengths and possible areas of need. </a:t>
            </a:r>
          </a:p>
          <a:p>
            <a:r>
              <a:rPr lang="en-US" dirty="0"/>
              <a:t>Share the following points with participants:  </a:t>
            </a:r>
          </a:p>
          <a:p>
            <a:pPr marL="228600" indent="-228600">
              <a:buAutoNum type="alphaLcPeriod"/>
            </a:pPr>
            <a:r>
              <a:rPr lang="en-US" dirty="0"/>
              <a:t>The stages of young children's social emotional development, their developmental readiness to learn new things, their temperament, their emotional needs and environmental factors all help guide us on how best to understand and respond to their behaviors. </a:t>
            </a:r>
          </a:p>
          <a:p>
            <a:pPr marL="228600" indent="-228600">
              <a:buAutoNum type="alphaLcPeriod"/>
            </a:pPr>
            <a:r>
              <a:rPr lang="en-US" dirty="0"/>
              <a:t>Once we are able to better understand and identify a young </a:t>
            </a:r>
            <a:r>
              <a:rPr lang="en-US" dirty="0" err="1"/>
              <a:t>childʼs</a:t>
            </a:r>
            <a:r>
              <a:rPr lang="en-US" dirty="0"/>
              <a:t> social emotional development, it is then often easier to understand why a young child behaves and responds in certain ways, as well as determine the best ways to relate to, support and provide developmentally appropriate guidance.</a:t>
            </a:r>
          </a:p>
        </p:txBody>
      </p:sp>
      <p:sp>
        <p:nvSpPr>
          <p:cNvPr id="4" name="Slide Number Placeholder 3"/>
          <p:cNvSpPr>
            <a:spLocks noGrp="1"/>
          </p:cNvSpPr>
          <p:nvPr>
            <p:ph type="sldNum" sz="quarter" idx="10"/>
          </p:nvPr>
        </p:nvSpPr>
        <p:spPr/>
        <p:txBody>
          <a:bodyPr/>
          <a:lstStyle/>
          <a:p>
            <a:fld id="{82DE8ADA-7EFC-486C-978B-C830CC23F4BF}" type="slidenum">
              <a:rPr lang="en-US" smtClean="0"/>
              <a:t>72</a:t>
            </a:fld>
            <a:endParaRPr lang="en-US"/>
          </a:p>
        </p:txBody>
      </p:sp>
    </p:spTree>
    <p:extLst>
      <p:ext uri="{BB962C8B-B14F-4D97-AF65-F5344CB8AC3E}">
        <p14:creationId xmlns:p14="http://schemas.microsoft.com/office/powerpoint/2010/main" val="300424953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Rectangle 7">
            <a:extLst>
              <a:ext uri="{FF2B5EF4-FFF2-40B4-BE49-F238E27FC236}">
                <a16:creationId xmlns:a16="http://schemas.microsoft.com/office/drawing/2014/main" id="{D5A5D028-1474-4450-A138-821F420E6DF6}"/>
              </a:ext>
            </a:extLst>
          </p:cNvPr>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23925">
              <a:defRPr sz="2400">
                <a:solidFill>
                  <a:schemeClr val="tx1"/>
                </a:solidFill>
                <a:latin typeface="Arial" panose="020B0604020202020204" pitchFamily="34" charset="0"/>
                <a:ea typeface="MS PGothic" panose="020B0600070205080204" pitchFamily="34" charset="-128"/>
              </a:defRPr>
            </a:lvl1pPr>
            <a:lvl2pPr marL="742950" indent="-285750" defTabSz="923925">
              <a:defRPr sz="2400">
                <a:solidFill>
                  <a:schemeClr val="tx1"/>
                </a:solidFill>
                <a:latin typeface="Arial" panose="020B0604020202020204" pitchFamily="34" charset="0"/>
                <a:ea typeface="MS PGothic" panose="020B0600070205080204" pitchFamily="34" charset="-128"/>
              </a:defRPr>
            </a:lvl2pPr>
            <a:lvl3pPr marL="1143000" indent="-228600" defTabSz="923925">
              <a:defRPr sz="2400">
                <a:solidFill>
                  <a:schemeClr val="tx1"/>
                </a:solidFill>
                <a:latin typeface="Arial" panose="020B0604020202020204" pitchFamily="34" charset="0"/>
                <a:ea typeface="MS PGothic" panose="020B0600070205080204" pitchFamily="34" charset="-128"/>
              </a:defRPr>
            </a:lvl3pPr>
            <a:lvl4pPr marL="1600200" indent="-228600" defTabSz="923925">
              <a:defRPr sz="2400">
                <a:solidFill>
                  <a:schemeClr val="tx1"/>
                </a:solidFill>
                <a:latin typeface="Arial" panose="020B0604020202020204" pitchFamily="34" charset="0"/>
                <a:ea typeface="MS PGothic" panose="020B0600070205080204" pitchFamily="34" charset="-128"/>
              </a:defRPr>
            </a:lvl4pPr>
            <a:lvl5pPr marL="2057400" indent="-228600" defTabSz="923925">
              <a:defRPr sz="2400">
                <a:solidFill>
                  <a:schemeClr val="tx1"/>
                </a:solidFill>
                <a:latin typeface="Arial" panose="020B0604020202020204" pitchFamily="34" charset="0"/>
                <a:ea typeface="MS PGothic" panose="020B0600070205080204" pitchFamily="34" charset="-128"/>
              </a:defRPr>
            </a:lvl5pPr>
            <a:lvl6pPr marL="2514600" indent="-228600" defTabSz="923925"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23925"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23925"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23925"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64DEA80E-49EB-46DA-AFD5-7F4215F1D9DC}" type="slidenum">
              <a:rPr lang="en-US" altLang="en-US" sz="1200"/>
              <a:pPr/>
              <a:t>73</a:t>
            </a:fld>
            <a:endParaRPr lang="en-US" altLang="en-US" sz="1200"/>
          </a:p>
        </p:txBody>
      </p:sp>
      <p:sp>
        <p:nvSpPr>
          <p:cNvPr id="131074" name="Rectangle 2">
            <a:extLst>
              <a:ext uri="{FF2B5EF4-FFF2-40B4-BE49-F238E27FC236}">
                <a16:creationId xmlns:a16="http://schemas.microsoft.com/office/drawing/2014/main" id="{531AC62B-5853-4302-9FC4-37EE7737FD16}"/>
              </a:ext>
            </a:extLst>
          </p:cNvPr>
          <p:cNvSpPr>
            <a:spLocks noGrp="1" noRot="1" noChangeAspect="1" noChangeArrowheads="1" noTextEdit="1"/>
          </p:cNvSpPr>
          <p:nvPr>
            <p:ph type="sldImg"/>
          </p:nvPr>
        </p:nvSpPr>
        <p:spPr>
          <a:ln/>
        </p:spPr>
      </p:sp>
      <p:sp>
        <p:nvSpPr>
          <p:cNvPr id="131075" name="Rectangle 3">
            <a:extLst>
              <a:ext uri="{FF2B5EF4-FFF2-40B4-BE49-F238E27FC236}">
                <a16:creationId xmlns:a16="http://schemas.microsoft.com/office/drawing/2014/main" id="{27531EB1-26A1-48E5-BAC0-3E3A854BA436}"/>
              </a:ext>
            </a:extLst>
          </p:cNvPr>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tLang="en-US" dirty="0"/>
              <a:t>Review slide</a:t>
            </a:r>
          </a:p>
          <a:p>
            <a:r>
              <a:rPr lang="en-US" altLang="en-US" dirty="0"/>
              <a:t>Understanding the message behind or meaning of behaviors gives us clues as to how to intervene or respond to the behaviors in the most effective ways. </a:t>
            </a:r>
          </a:p>
          <a:p>
            <a:r>
              <a:rPr lang="en-US" altLang="en-US" dirty="0"/>
              <a:t>Rising up the Pyramid to targeted responses to challenging behaviors further Pyramid trainings provides information about how to appropriately and effectively respond to an infant or toddler's behavior that maybe intense, frequent, and lasting in duration (behavior that has not responded to typical high quality early childhood practices). Pyramid trainings offer many strategies to help prevent challenging behavior from occurring and/or becoming worse. As the professionals who worked with Andrew and his family thought about and tried to understand the meaning of Andrew's behavior, they engaged in a process of reflection.  The strategy of reflecting on behaviors and our own attitudes about behavior is described and taught  </a:t>
            </a:r>
          </a:p>
          <a:p>
            <a:endParaRPr lang="en-US" altLang="en-US" dirty="0"/>
          </a:p>
        </p:txBody>
      </p:sp>
    </p:spTree>
    <p:extLst>
      <p:ext uri="{BB962C8B-B14F-4D97-AF65-F5344CB8AC3E}">
        <p14:creationId xmlns:p14="http://schemas.microsoft.com/office/powerpoint/2010/main" val="342125508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a:extLst>
              <a:ext uri="{FF2B5EF4-FFF2-40B4-BE49-F238E27FC236}">
                <a16:creationId xmlns:a16="http://schemas.microsoft.com/office/drawing/2014/main" id="{F2ECEACA-2032-464C-A472-F53410325BB2}"/>
              </a:ext>
            </a:extLst>
          </p:cNvPr>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defRPr>
            </a:lvl1pPr>
            <a:lvl2pPr marL="742950" indent="-285750">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a:spcBef>
                <a:spcPct val="0"/>
              </a:spcBef>
            </a:pPr>
            <a:fld id="{CD88D737-2DAE-4720-8976-C731AFB1DCEF}" type="slidenum">
              <a:rPr lang="en-US" altLang="en-US"/>
              <a:pPr>
                <a:spcBef>
                  <a:spcPct val="0"/>
                </a:spcBef>
              </a:pPr>
              <a:t>74</a:t>
            </a:fld>
            <a:endParaRPr lang="en-US" altLang="en-US"/>
          </a:p>
        </p:txBody>
      </p:sp>
      <p:sp>
        <p:nvSpPr>
          <p:cNvPr id="35843" name="Rectangle 2">
            <a:extLst>
              <a:ext uri="{FF2B5EF4-FFF2-40B4-BE49-F238E27FC236}">
                <a16:creationId xmlns:a16="http://schemas.microsoft.com/office/drawing/2014/main" id="{50A3BAB6-C0AE-4397-9C79-AA7EED4A973C}"/>
              </a:ext>
            </a:extLst>
          </p:cNvPr>
          <p:cNvSpPr>
            <a:spLocks noGrp="1" noRot="1" noChangeAspect="1" noChangeArrowheads="1" noTextEdit="1"/>
          </p:cNvSpPr>
          <p:nvPr>
            <p:ph type="sldImg"/>
          </p:nvPr>
        </p:nvSpPr>
        <p:spPr>
          <a:ln/>
        </p:spPr>
      </p:sp>
      <p:sp>
        <p:nvSpPr>
          <p:cNvPr id="35844" name="Rectangle 3">
            <a:extLst>
              <a:ext uri="{FF2B5EF4-FFF2-40B4-BE49-F238E27FC236}">
                <a16:creationId xmlns:a16="http://schemas.microsoft.com/office/drawing/2014/main" id="{5B7A1241-2CE4-4223-9A1D-77ED9A62AE47}"/>
              </a:ext>
            </a:extLst>
          </p:cNvPr>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rPr>
              <a:t>Understanding the message behind or meaning of behaviors gives us clues as to how to intervene or respond to the behaviors in the most effective ways: </a:t>
            </a:r>
          </a:p>
          <a:p>
            <a:pPr eaLnBrk="1" hangingPunct="1"/>
            <a:r>
              <a:rPr lang="en-US" altLang="en-US" dirty="0">
                <a:latin typeface="Arial" panose="020B0604020202020204" pitchFamily="34" charset="0"/>
              </a:rPr>
              <a:t>Our focus on the bottom of the Pyramid offers many strategies to help prevent challenging behavior from occurring and/or becoming worse.</a:t>
            </a:r>
          </a:p>
          <a:p>
            <a:pPr eaLnBrk="1" hangingPunct="1"/>
            <a:r>
              <a:rPr lang="en-US" altLang="en-US" dirty="0">
                <a:latin typeface="Arial" panose="020B0604020202020204" pitchFamily="34" charset="0"/>
              </a:rPr>
              <a:t>How to appropriately and effectively respond to a young child’s behavior that may be intense, frequent, and lasting induration(behavior that has not responded to typical high quality early childhood practices).</a:t>
            </a:r>
          </a:p>
          <a:p>
            <a:pPr eaLnBrk="1" hangingPunct="1"/>
            <a:endParaRPr lang="en-US" altLang="en-US" dirty="0">
              <a:latin typeface="Arial" panose="020B0604020202020204" pitchFamily="34" charset="0"/>
            </a:endParaRPr>
          </a:p>
        </p:txBody>
      </p:sp>
    </p:spTree>
    <p:extLst>
      <p:ext uri="{BB962C8B-B14F-4D97-AF65-F5344CB8AC3E}">
        <p14:creationId xmlns:p14="http://schemas.microsoft.com/office/powerpoint/2010/main" val="418283903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Rectangle 7">
            <a:extLst>
              <a:ext uri="{FF2B5EF4-FFF2-40B4-BE49-F238E27FC236}">
                <a16:creationId xmlns:a16="http://schemas.microsoft.com/office/drawing/2014/main" id="{24BA4CDA-7402-4D4A-87C0-AEAF9C9F30A1}"/>
              </a:ext>
            </a:extLst>
          </p:cNvPr>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23925">
              <a:defRPr sz="2400">
                <a:solidFill>
                  <a:schemeClr val="tx1"/>
                </a:solidFill>
                <a:latin typeface="Arial" panose="020B0604020202020204" pitchFamily="34" charset="0"/>
                <a:ea typeface="MS PGothic" panose="020B0600070205080204" pitchFamily="34" charset="-128"/>
              </a:defRPr>
            </a:lvl1pPr>
            <a:lvl2pPr marL="742950" indent="-285750" defTabSz="923925">
              <a:defRPr sz="2400">
                <a:solidFill>
                  <a:schemeClr val="tx1"/>
                </a:solidFill>
                <a:latin typeface="Arial" panose="020B0604020202020204" pitchFamily="34" charset="0"/>
                <a:ea typeface="MS PGothic" panose="020B0600070205080204" pitchFamily="34" charset="-128"/>
              </a:defRPr>
            </a:lvl2pPr>
            <a:lvl3pPr marL="1143000" indent="-228600" defTabSz="923925">
              <a:defRPr sz="2400">
                <a:solidFill>
                  <a:schemeClr val="tx1"/>
                </a:solidFill>
                <a:latin typeface="Arial" panose="020B0604020202020204" pitchFamily="34" charset="0"/>
                <a:ea typeface="MS PGothic" panose="020B0600070205080204" pitchFamily="34" charset="-128"/>
              </a:defRPr>
            </a:lvl3pPr>
            <a:lvl4pPr marL="1600200" indent="-228600" defTabSz="923925">
              <a:defRPr sz="2400">
                <a:solidFill>
                  <a:schemeClr val="tx1"/>
                </a:solidFill>
                <a:latin typeface="Arial" panose="020B0604020202020204" pitchFamily="34" charset="0"/>
                <a:ea typeface="MS PGothic" panose="020B0600070205080204" pitchFamily="34" charset="-128"/>
              </a:defRPr>
            </a:lvl4pPr>
            <a:lvl5pPr marL="2057400" indent="-228600" defTabSz="923925">
              <a:defRPr sz="2400">
                <a:solidFill>
                  <a:schemeClr val="tx1"/>
                </a:solidFill>
                <a:latin typeface="Arial" panose="020B0604020202020204" pitchFamily="34" charset="0"/>
                <a:ea typeface="MS PGothic" panose="020B0600070205080204" pitchFamily="34" charset="-128"/>
              </a:defRPr>
            </a:lvl5pPr>
            <a:lvl6pPr marL="2514600" indent="-228600" defTabSz="923925"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23925"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23925"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23925"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A13C1682-57E1-4A57-9718-B2CFB4146269}" type="slidenum">
              <a:rPr lang="en-US" altLang="en-US" sz="1200"/>
              <a:pPr/>
              <a:t>75</a:t>
            </a:fld>
            <a:endParaRPr lang="en-US" altLang="en-US" sz="1200"/>
          </a:p>
        </p:txBody>
      </p:sp>
      <p:sp>
        <p:nvSpPr>
          <p:cNvPr id="124930" name="Rectangle 2">
            <a:extLst>
              <a:ext uri="{FF2B5EF4-FFF2-40B4-BE49-F238E27FC236}">
                <a16:creationId xmlns:a16="http://schemas.microsoft.com/office/drawing/2014/main" id="{E71EFEDC-4C21-4188-905F-0C99E1751617}"/>
              </a:ext>
            </a:extLst>
          </p:cNvPr>
          <p:cNvSpPr>
            <a:spLocks noGrp="1" noRot="1" noChangeAspect="1" noChangeArrowheads="1" noTextEdit="1"/>
          </p:cNvSpPr>
          <p:nvPr>
            <p:ph type="sldImg"/>
          </p:nvPr>
        </p:nvSpPr>
        <p:spPr>
          <a:ln/>
        </p:spPr>
      </p:sp>
      <p:sp>
        <p:nvSpPr>
          <p:cNvPr id="124931" name="Rectangle 3">
            <a:extLst>
              <a:ext uri="{FF2B5EF4-FFF2-40B4-BE49-F238E27FC236}">
                <a16:creationId xmlns:a16="http://schemas.microsoft.com/office/drawing/2014/main" id="{51847747-CE61-48EC-B55C-8FEC509DEFDE}"/>
              </a:ext>
            </a:extLst>
          </p:cNvPr>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tLang="en-US" dirty="0"/>
              <a:t>Share with participants that to understand both social emotional development and behavior (including challenging behavior) we must understand that all behavior has meaning. For example, when a baby “first smiles” it might mean “I'm happy” or “I like what I see.  ”When a baby “stretches two arms up ”he might be saying, “Pick me up.  ” As a baby“ points to a bottle” she may be saying, “I want my bottle.”</a:t>
            </a:r>
          </a:p>
          <a:p>
            <a:endParaRPr lang="en-US" altLang="en-US" dirty="0"/>
          </a:p>
        </p:txBody>
      </p:sp>
    </p:spTree>
    <p:extLst>
      <p:ext uri="{BB962C8B-B14F-4D97-AF65-F5344CB8AC3E}">
        <p14:creationId xmlns:p14="http://schemas.microsoft.com/office/powerpoint/2010/main" val="179694525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Rectangle 7">
            <a:extLst>
              <a:ext uri="{FF2B5EF4-FFF2-40B4-BE49-F238E27FC236}">
                <a16:creationId xmlns:a16="http://schemas.microsoft.com/office/drawing/2014/main" id="{EE5DD483-B6DB-4ABB-A01C-B01B728CFA9E}"/>
              </a:ext>
            </a:extLst>
          </p:cNvPr>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23925">
              <a:defRPr sz="2400">
                <a:solidFill>
                  <a:schemeClr val="tx1"/>
                </a:solidFill>
                <a:latin typeface="Arial" panose="020B0604020202020204" pitchFamily="34" charset="0"/>
                <a:ea typeface="MS PGothic" panose="020B0600070205080204" pitchFamily="34" charset="-128"/>
              </a:defRPr>
            </a:lvl1pPr>
            <a:lvl2pPr marL="742950" indent="-285750" defTabSz="923925">
              <a:defRPr sz="2400">
                <a:solidFill>
                  <a:schemeClr val="tx1"/>
                </a:solidFill>
                <a:latin typeface="Arial" panose="020B0604020202020204" pitchFamily="34" charset="0"/>
                <a:ea typeface="MS PGothic" panose="020B0600070205080204" pitchFamily="34" charset="-128"/>
              </a:defRPr>
            </a:lvl2pPr>
            <a:lvl3pPr marL="1143000" indent="-228600" defTabSz="923925">
              <a:defRPr sz="2400">
                <a:solidFill>
                  <a:schemeClr val="tx1"/>
                </a:solidFill>
                <a:latin typeface="Arial" panose="020B0604020202020204" pitchFamily="34" charset="0"/>
                <a:ea typeface="MS PGothic" panose="020B0600070205080204" pitchFamily="34" charset="-128"/>
              </a:defRPr>
            </a:lvl3pPr>
            <a:lvl4pPr marL="1600200" indent="-228600" defTabSz="923925">
              <a:defRPr sz="2400">
                <a:solidFill>
                  <a:schemeClr val="tx1"/>
                </a:solidFill>
                <a:latin typeface="Arial" panose="020B0604020202020204" pitchFamily="34" charset="0"/>
                <a:ea typeface="MS PGothic" panose="020B0600070205080204" pitchFamily="34" charset="-128"/>
              </a:defRPr>
            </a:lvl4pPr>
            <a:lvl5pPr marL="2057400" indent="-228600" defTabSz="923925">
              <a:defRPr sz="2400">
                <a:solidFill>
                  <a:schemeClr val="tx1"/>
                </a:solidFill>
                <a:latin typeface="Arial" panose="020B0604020202020204" pitchFamily="34" charset="0"/>
                <a:ea typeface="MS PGothic" panose="020B0600070205080204" pitchFamily="34" charset="-128"/>
              </a:defRPr>
            </a:lvl5pPr>
            <a:lvl6pPr marL="2514600" indent="-228600" defTabSz="923925"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23925"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23925"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23925"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2867631E-759A-45EC-9842-BF706D1D8E21}" type="slidenum">
              <a:rPr lang="en-US" altLang="en-US" sz="1200"/>
              <a:pPr/>
              <a:t>76</a:t>
            </a:fld>
            <a:endParaRPr lang="en-US" altLang="en-US" sz="1200"/>
          </a:p>
        </p:txBody>
      </p:sp>
      <p:sp>
        <p:nvSpPr>
          <p:cNvPr id="126978" name="Rectangle 2">
            <a:extLst>
              <a:ext uri="{FF2B5EF4-FFF2-40B4-BE49-F238E27FC236}">
                <a16:creationId xmlns:a16="http://schemas.microsoft.com/office/drawing/2014/main" id="{8A8670AF-B2A7-4303-89CF-F0A481DDB3C6}"/>
              </a:ext>
            </a:extLst>
          </p:cNvPr>
          <p:cNvSpPr>
            <a:spLocks noGrp="1" noRot="1" noChangeAspect="1" noChangeArrowheads="1" noTextEdit="1"/>
          </p:cNvSpPr>
          <p:nvPr>
            <p:ph type="sldImg"/>
          </p:nvPr>
        </p:nvSpPr>
        <p:spPr>
          <a:ln/>
        </p:spPr>
      </p:sp>
      <p:sp>
        <p:nvSpPr>
          <p:cNvPr id="126979" name="Rectangle 3">
            <a:extLst>
              <a:ext uri="{FF2B5EF4-FFF2-40B4-BE49-F238E27FC236}">
                <a16:creationId xmlns:a16="http://schemas.microsoft.com/office/drawing/2014/main" id="{2D337B64-9005-47CF-AB05-8D55D38E0A71}"/>
              </a:ext>
            </a:extLst>
          </p:cNvPr>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tLang="en-US" dirty="0"/>
              <a:t>Large group activity</a:t>
            </a:r>
          </a:p>
          <a:p>
            <a:r>
              <a:rPr lang="en-US" altLang="en-US" dirty="0"/>
              <a:t>Trainer’s Note: This can be done as a large group or in small groups at tables. </a:t>
            </a:r>
          </a:p>
          <a:p>
            <a:r>
              <a:rPr lang="en-US" altLang="en-US" dirty="0"/>
              <a:t>While displaying Slide 79, ask participants to identify what these infants or toddlers maybe trying to communicate with their behavior.  Possible responses may include:  </a:t>
            </a:r>
          </a:p>
          <a:p>
            <a:r>
              <a:rPr lang="en-US" altLang="en-US" dirty="0"/>
              <a:t>•“ A 3-month-old screams and cries for long periods…” —perhaps she has colic, maybe he wants the caregiver's attention, maybe he doesn't know the caregiver or feel secure, perhaps she is uncomfortable or in pain, perhaps he is hungry, cold or wet, maybe it is a new environment and he is scared. </a:t>
            </a:r>
          </a:p>
          <a:p>
            <a:r>
              <a:rPr lang="en-US" altLang="en-US" dirty="0"/>
              <a:t>• “A 17-month-old hits another child”—he may want a toy the other child has; he maybe curious about what the child will do in response; he may want to play; perhaps the other child is in his space; he may not know what else to do to get his needs met and/or his point across. </a:t>
            </a:r>
          </a:p>
          <a:p>
            <a:r>
              <a:rPr lang="en-US" altLang="en-US" dirty="0"/>
              <a:t>• “A 2-year-old says </a:t>
            </a:r>
            <a:r>
              <a:rPr lang="en-US" altLang="en-US" dirty="0" err="1"/>
              <a:t>ʻnoʼ</a:t>
            </a:r>
            <a:r>
              <a:rPr lang="en-US" altLang="en-US" dirty="0"/>
              <a:t> frequently because…”— perhaps he has heard “no” frequently and is experimenting with language; he maybe trying to have some power,  control and independence; he may be trying to understand what “no” means; he may not want to do something.</a:t>
            </a:r>
          </a:p>
          <a:p>
            <a:endParaRPr lang="en-US" altLang="en-US" dirty="0"/>
          </a:p>
        </p:txBody>
      </p:sp>
    </p:spTree>
    <p:extLst>
      <p:ext uri="{BB962C8B-B14F-4D97-AF65-F5344CB8AC3E}">
        <p14:creationId xmlns:p14="http://schemas.microsoft.com/office/powerpoint/2010/main" val="13817515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7">
            <a:extLst>
              <a:ext uri="{FF2B5EF4-FFF2-40B4-BE49-F238E27FC236}">
                <a16:creationId xmlns:a16="http://schemas.microsoft.com/office/drawing/2014/main" id="{BD932967-B5B0-4F55-B47C-F1B353CE1515}"/>
              </a:ext>
            </a:extLst>
          </p:cNvPr>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23925">
              <a:defRPr sz="2400">
                <a:solidFill>
                  <a:schemeClr val="tx1"/>
                </a:solidFill>
                <a:latin typeface="Arial" panose="020B0604020202020204" pitchFamily="34" charset="0"/>
                <a:ea typeface="MS PGothic" panose="020B0600070205080204" pitchFamily="34" charset="-128"/>
              </a:defRPr>
            </a:lvl1pPr>
            <a:lvl2pPr marL="742950" indent="-285750" defTabSz="923925">
              <a:defRPr sz="2400">
                <a:solidFill>
                  <a:schemeClr val="tx1"/>
                </a:solidFill>
                <a:latin typeface="Arial" panose="020B0604020202020204" pitchFamily="34" charset="0"/>
                <a:ea typeface="MS PGothic" panose="020B0600070205080204" pitchFamily="34" charset="-128"/>
              </a:defRPr>
            </a:lvl2pPr>
            <a:lvl3pPr marL="1143000" indent="-228600" defTabSz="923925">
              <a:defRPr sz="2400">
                <a:solidFill>
                  <a:schemeClr val="tx1"/>
                </a:solidFill>
                <a:latin typeface="Arial" panose="020B0604020202020204" pitchFamily="34" charset="0"/>
                <a:ea typeface="MS PGothic" panose="020B0600070205080204" pitchFamily="34" charset="-128"/>
              </a:defRPr>
            </a:lvl3pPr>
            <a:lvl4pPr marL="1600200" indent="-228600" defTabSz="923925">
              <a:defRPr sz="2400">
                <a:solidFill>
                  <a:schemeClr val="tx1"/>
                </a:solidFill>
                <a:latin typeface="Arial" panose="020B0604020202020204" pitchFamily="34" charset="0"/>
                <a:ea typeface="MS PGothic" panose="020B0600070205080204" pitchFamily="34" charset="-128"/>
              </a:defRPr>
            </a:lvl4pPr>
            <a:lvl5pPr marL="2057400" indent="-228600" defTabSz="923925">
              <a:defRPr sz="2400">
                <a:solidFill>
                  <a:schemeClr val="tx1"/>
                </a:solidFill>
                <a:latin typeface="Arial" panose="020B0604020202020204" pitchFamily="34" charset="0"/>
                <a:ea typeface="MS PGothic" panose="020B0600070205080204" pitchFamily="34" charset="-128"/>
              </a:defRPr>
            </a:lvl5pPr>
            <a:lvl6pPr marL="2514600" indent="-228600" defTabSz="923925"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23925"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23925"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23925"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47F9888A-C7E5-4556-AB29-739CDF14EE6C}" type="slidenum">
              <a:rPr lang="en-US" altLang="en-US" sz="1200"/>
              <a:pPr/>
              <a:t>8</a:t>
            </a:fld>
            <a:endParaRPr lang="en-US" altLang="en-US" sz="1200"/>
          </a:p>
        </p:txBody>
      </p:sp>
      <p:sp>
        <p:nvSpPr>
          <p:cNvPr id="49154" name="Rectangle 2">
            <a:extLst>
              <a:ext uri="{FF2B5EF4-FFF2-40B4-BE49-F238E27FC236}">
                <a16:creationId xmlns:a16="http://schemas.microsoft.com/office/drawing/2014/main" id="{B3D7A522-42C1-41AD-99D1-6DDDE7A76434}"/>
              </a:ext>
            </a:extLst>
          </p:cNvPr>
          <p:cNvSpPr>
            <a:spLocks noGrp="1" noRot="1" noChangeAspect="1" noChangeArrowheads="1" noTextEdit="1"/>
          </p:cNvSpPr>
          <p:nvPr>
            <p:ph type="sldImg"/>
          </p:nvPr>
        </p:nvSpPr>
        <p:spPr>
          <a:xfrm>
            <a:off x="349250" y="650875"/>
            <a:ext cx="6162675" cy="3467100"/>
          </a:xfrm>
          <a:ln/>
        </p:spPr>
      </p:sp>
      <p:sp>
        <p:nvSpPr>
          <p:cNvPr id="49155" name="Rectangle 3">
            <a:extLst>
              <a:ext uri="{FF2B5EF4-FFF2-40B4-BE49-F238E27FC236}">
                <a16:creationId xmlns:a16="http://schemas.microsoft.com/office/drawing/2014/main" id="{33B3EF23-92E6-4AD2-A911-CFEAB2ADC679}"/>
              </a:ext>
            </a:extLst>
          </p:cNvPr>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ltLang="en-US" dirty="0"/>
              <a:t>Good news!  If the bottom of the Pyramid is in place, only a small percentage of children rise to the top of the Pyramid.  </a:t>
            </a:r>
          </a:p>
          <a:p>
            <a:pPr eaLnBrk="1" hangingPunct="1"/>
            <a:r>
              <a:rPr lang="en-US" altLang="en-US" dirty="0"/>
              <a:t>Today we will discuss social-emotional development and why it is important, define social emotional development of young children, and review social emotional milestones.  We also highlight the need to engage parents to observe their young children and families.  Through parent engagement, we learn</a:t>
            </a:r>
            <a:r>
              <a:rPr lang="en-US" altLang="en-US" baseline="0" dirty="0"/>
              <a:t> </a:t>
            </a:r>
            <a:r>
              <a:rPr lang="en-US" altLang="en-US" dirty="0"/>
              <a:t>a better understanding of a young child's temperament and supportive ways to respond.  Each of these concepts will contribute to a more complete understanding of a young child's strengths and possible areas of need. </a:t>
            </a:r>
          </a:p>
        </p:txBody>
      </p:sp>
    </p:spTree>
    <p:extLst>
      <p:ext uri="{BB962C8B-B14F-4D97-AF65-F5344CB8AC3E}">
        <p14:creationId xmlns:p14="http://schemas.microsoft.com/office/powerpoint/2010/main" val="390988817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Rectangle 7">
            <a:extLst>
              <a:ext uri="{FF2B5EF4-FFF2-40B4-BE49-F238E27FC236}">
                <a16:creationId xmlns:a16="http://schemas.microsoft.com/office/drawing/2014/main" id="{C2CE4E2A-A60A-4B79-A173-25946CE4E23C}"/>
              </a:ext>
            </a:extLst>
          </p:cNvPr>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23925">
              <a:defRPr sz="2400">
                <a:solidFill>
                  <a:schemeClr val="tx1"/>
                </a:solidFill>
                <a:latin typeface="Arial" panose="020B0604020202020204" pitchFamily="34" charset="0"/>
                <a:ea typeface="ＭＳ Ｐゴシック" panose="020B0600070205080204" pitchFamily="34" charset="-128"/>
              </a:defRPr>
            </a:lvl1pPr>
            <a:lvl2pPr marL="742950" indent="-285750" defTabSz="923925">
              <a:defRPr sz="2400">
                <a:solidFill>
                  <a:schemeClr val="tx1"/>
                </a:solidFill>
                <a:latin typeface="Arial" panose="020B0604020202020204" pitchFamily="34" charset="0"/>
                <a:ea typeface="ＭＳ Ｐゴシック" panose="020B0600070205080204" pitchFamily="34" charset="-128"/>
              </a:defRPr>
            </a:lvl2pPr>
            <a:lvl3pPr marL="1143000" indent="-228600" defTabSz="923925">
              <a:defRPr sz="2400">
                <a:solidFill>
                  <a:schemeClr val="tx1"/>
                </a:solidFill>
                <a:latin typeface="Arial" panose="020B0604020202020204" pitchFamily="34" charset="0"/>
                <a:ea typeface="ＭＳ Ｐゴシック" panose="020B0600070205080204" pitchFamily="34" charset="-128"/>
              </a:defRPr>
            </a:lvl3pPr>
            <a:lvl4pPr marL="1600200" indent="-228600" defTabSz="923925">
              <a:defRPr sz="2400">
                <a:solidFill>
                  <a:schemeClr val="tx1"/>
                </a:solidFill>
                <a:latin typeface="Arial" panose="020B0604020202020204" pitchFamily="34" charset="0"/>
                <a:ea typeface="ＭＳ Ｐゴシック" panose="020B0600070205080204" pitchFamily="34" charset="-128"/>
              </a:defRPr>
            </a:lvl4pPr>
            <a:lvl5pPr marL="2057400" indent="-228600" defTabSz="923925">
              <a:defRPr sz="2400">
                <a:solidFill>
                  <a:schemeClr val="tx1"/>
                </a:solidFill>
                <a:latin typeface="Arial" panose="020B0604020202020204" pitchFamily="34" charset="0"/>
                <a:ea typeface="ＭＳ Ｐゴシック" panose="020B0600070205080204" pitchFamily="34" charset="-128"/>
              </a:defRPr>
            </a:lvl5pPr>
            <a:lvl6pPr marL="2514600" indent="-228600" defTabSz="92392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2392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2392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2392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2CCAE6E2-2E79-4728-9794-50F3001081F2}" type="slidenum">
              <a:rPr lang="en-US" altLang="en-US" sz="1200"/>
              <a:pPr/>
              <a:t>77</a:t>
            </a:fld>
            <a:endParaRPr lang="en-US" altLang="en-US" sz="1200"/>
          </a:p>
        </p:txBody>
      </p:sp>
      <p:sp>
        <p:nvSpPr>
          <p:cNvPr id="129026" name="Rectangle 2">
            <a:extLst>
              <a:ext uri="{FF2B5EF4-FFF2-40B4-BE49-F238E27FC236}">
                <a16:creationId xmlns:a16="http://schemas.microsoft.com/office/drawing/2014/main" id="{0B04319D-A3F5-4368-B004-6505D340826F}"/>
              </a:ext>
            </a:extLst>
          </p:cNvPr>
          <p:cNvSpPr>
            <a:spLocks noGrp="1" noRot="1" noChangeAspect="1" noChangeArrowheads="1" noTextEdit="1"/>
          </p:cNvSpPr>
          <p:nvPr>
            <p:ph type="sldImg"/>
          </p:nvPr>
        </p:nvSpPr>
        <p:spPr>
          <a:ln/>
        </p:spPr>
      </p:sp>
      <p:sp>
        <p:nvSpPr>
          <p:cNvPr id="129027" name="Rectangle 3">
            <a:extLst>
              <a:ext uri="{FF2B5EF4-FFF2-40B4-BE49-F238E27FC236}">
                <a16:creationId xmlns:a16="http://schemas.microsoft.com/office/drawing/2014/main" id="{6B11438A-13DE-43C2-A875-2961EE163BA2}"/>
              </a:ext>
            </a:extLst>
          </p:cNvPr>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a:t>Video Clip 1.3. What is The Biting Trying to Tell Us?  </a:t>
            </a:r>
          </a:p>
          <a:p>
            <a:r>
              <a:rPr lang="en-US" dirty="0"/>
              <a:t>Tell participants you are going to show a video.  Ask them to observe closely the sequence of events.  After watching the video, ask participants to describe what they observed.  A detailed description is included below. </a:t>
            </a:r>
          </a:p>
          <a:p>
            <a:r>
              <a:rPr lang="en-US" dirty="0"/>
              <a:t>Video Description: The boy stands at a child-sized table playing with a set of nesting blocks in a toddler classroom. Andrew approaches this boy, wraps his arms around the boy’s shoulders, and places his open mouth onto the boy’s cheek and then his shoulder. The boy backs away from the table as he places the blocks onto the table. Andrew reaches for these blocks. The other boy goes to the other end of the table and picks up another block. He raises it into the air and says, “Mine.” Andrew leaves his blocks and heads toward the boy and the block. The other boy runs away from Andrew. Andrew chases him around the table. A teacher calls, “Andrew.” Andrew stops running and looks toward her voice. He points to the boy and cries, “I want </a:t>
            </a:r>
            <a:r>
              <a:rPr lang="en-US" dirty="0" err="1"/>
              <a:t>it.”The</a:t>
            </a:r>
            <a:r>
              <a:rPr lang="en-US" dirty="0"/>
              <a:t> other boy runs completely around the table and heads near Andrew. Andrew approaches with his hand </a:t>
            </a:r>
            <a:r>
              <a:rPr lang="en-US" dirty="0" err="1"/>
              <a:t>out.The</a:t>
            </a:r>
            <a:r>
              <a:rPr lang="en-US" dirty="0"/>
              <a:t> boy runs in the opposite </a:t>
            </a:r>
            <a:r>
              <a:rPr lang="en-US" dirty="0" err="1"/>
              <a:t>direction.The</a:t>
            </a:r>
            <a:r>
              <a:rPr lang="en-US" dirty="0"/>
              <a:t> teacher says, “Andrew.” Andrew stops chasing and </a:t>
            </a:r>
            <a:r>
              <a:rPr lang="en-US" dirty="0" err="1"/>
              <a:t>pouts.The</a:t>
            </a:r>
            <a:r>
              <a:rPr lang="en-US" dirty="0"/>
              <a:t> other boy says, “Mine!” and runs in the opposite direction. He then giggles and says, “I got it.”</a:t>
            </a:r>
          </a:p>
          <a:p>
            <a:r>
              <a:rPr lang="en-US" dirty="0"/>
              <a:t>Next scene, Andrew is standing next to a shelf playing with a bead tracking </a:t>
            </a:r>
            <a:r>
              <a:rPr lang="en-US" dirty="0" err="1"/>
              <a:t>toy.The</a:t>
            </a:r>
            <a:r>
              <a:rPr lang="en-US" dirty="0"/>
              <a:t> other boy steps toward Andrew and the toy. Andrew says, “Mine,” and pulls the toy away. Andrew opens his mouth and leans toward the </a:t>
            </a:r>
            <a:r>
              <a:rPr lang="en-US" dirty="0" err="1"/>
              <a:t>boy.The</a:t>
            </a:r>
            <a:r>
              <a:rPr lang="en-US" dirty="0"/>
              <a:t> boy takes a step back. He pauses briefly, then reaches for the toy. Andrew opens his </a:t>
            </a:r>
            <a:r>
              <a:rPr lang="en-US" dirty="0" err="1"/>
              <a:t>mouth.The</a:t>
            </a:r>
            <a:r>
              <a:rPr lang="en-US" dirty="0"/>
              <a:t> boy then steps closer. He holds onto one of the wire tracks and pulls it toward him. He bites the track. Andrew leans his open mouth toward the boy’s shoulder. A teacher approaches the two boys. She gently guides the other boy away from Andrew and the toy. She tells Andrew, “Remember, we share at school.” She tells the other boy, “Let’s go get some things to do.” </a:t>
            </a:r>
          </a:p>
          <a:p>
            <a:r>
              <a:rPr lang="en-US" dirty="0"/>
              <a:t>Ask participants what Andrew might be trying to communicate with his biting. Possible responses may include: </a:t>
            </a:r>
          </a:p>
          <a:p>
            <a:r>
              <a:rPr lang="en-US" dirty="0"/>
              <a:t>• He may want the toy. </a:t>
            </a:r>
          </a:p>
          <a:p>
            <a:r>
              <a:rPr lang="en-US" dirty="0"/>
              <a:t>• He may want to play with the other boy. </a:t>
            </a:r>
          </a:p>
          <a:p>
            <a:r>
              <a:rPr lang="en-US" dirty="0"/>
              <a:t>• He may not know how to communicate in another way. </a:t>
            </a:r>
          </a:p>
          <a:p>
            <a:r>
              <a:rPr lang="en-US" dirty="0"/>
              <a:t>• He may have learned that biting is an effective way to get what he wants.</a:t>
            </a:r>
          </a:p>
          <a:p>
            <a:endParaRPr lang="en-US" altLang="en-US" dirty="0">
              <a:ea typeface="ＭＳ Ｐゴシック" panose="020B0600070205080204" pitchFamily="34" charset="-128"/>
            </a:endParaRPr>
          </a:p>
        </p:txBody>
      </p:sp>
    </p:spTree>
    <p:extLst>
      <p:ext uri="{BB962C8B-B14F-4D97-AF65-F5344CB8AC3E}">
        <p14:creationId xmlns:p14="http://schemas.microsoft.com/office/powerpoint/2010/main" val="179729247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2DE8ADA-7EFC-486C-978B-C830CC23F4BF}" type="slidenum">
              <a:rPr lang="en-US" smtClean="0"/>
              <a:t>78</a:t>
            </a:fld>
            <a:endParaRPr lang="en-US"/>
          </a:p>
        </p:txBody>
      </p:sp>
    </p:spTree>
    <p:extLst>
      <p:ext uri="{BB962C8B-B14F-4D97-AF65-F5344CB8AC3E}">
        <p14:creationId xmlns:p14="http://schemas.microsoft.com/office/powerpoint/2010/main" val="20620780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Project Launch brochure need web site</a:t>
            </a:r>
          </a:p>
        </p:txBody>
      </p:sp>
      <p:sp>
        <p:nvSpPr>
          <p:cNvPr id="4" name="Slide Number Placeholder 3"/>
          <p:cNvSpPr>
            <a:spLocks noGrp="1"/>
          </p:cNvSpPr>
          <p:nvPr>
            <p:ph type="sldNum" sz="quarter" idx="10"/>
          </p:nvPr>
        </p:nvSpPr>
        <p:spPr/>
        <p:txBody>
          <a:bodyPr/>
          <a:lstStyle/>
          <a:p>
            <a:fld id="{82DE8ADA-7EFC-486C-978B-C830CC23F4BF}" type="slidenum">
              <a:rPr lang="en-US" smtClean="0"/>
              <a:t>79</a:t>
            </a:fld>
            <a:endParaRPr lang="en-US"/>
          </a:p>
        </p:txBody>
      </p:sp>
    </p:spTree>
    <p:extLst>
      <p:ext uri="{BB962C8B-B14F-4D97-AF65-F5344CB8AC3E}">
        <p14:creationId xmlns:p14="http://schemas.microsoft.com/office/powerpoint/2010/main" val="86605521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Pyramid Model describes an approach to promoting social emotional competence in early childhood </a:t>
            </a:r>
          </a:p>
          <a:p>
            <a:r>
              <a:rPr lang="en-US" dirty="0"/>
              <a:t> </a:t>
            </a:r>
          </a:p>
          <a:p>
            <a:r>
              <a:rPr lang="en-US" dirty="0"/>
              <a:t> </a:t>
            </a:r>
          </a:p>
        </p:txBody>
      </p:sp>
      <p:sp>
        <p:nvSpPr>
          <p:cNvPr id="4" name="Slide Number Placeholder 3"/>
          <p:cNvSpPr>
            <a:spLocks noGrp="1"/>
          </p:cNvSpPr>
          <p:nvPr>
            <p:ph type="sldNum" sz="quarter" idx="10"/>
          </p:nvPr>
        </p:nvSpPr>
        <p:spPr/>
        <p:txBody>
          <a:bodyPr/>
          <a:lstStyle/>
          <a:p>
            <a:fld id="{82DE8ADA-7EFC-486C-978B-C830CC23F4BF}" type="slidenum">
              <a:rPr lang="en-US" smtClean="0"/>
              <a:t>83</a:t>
            </a:fld>
            <a:endParaRPr lang="en-US"/>
          </a:p>
        </p:txBody>
      </p:sp>
    </p:spTree>
    <p:extLst>
      <p:ext uri="{BB962C8B-B14F-4D97-AF65-F5344CB8AC3E}">
        <p14:creationId xmlns:p14="http://schemas.microsoft.com/office/powerpoint/2010/main" val="124474221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Homework</a:t>
            </a:r>
          </a:p>
          <a:p>
            <a:r>
              <a:rPr lang="en-US" dirty="0"/>
              <a:t>Please visit one site tonight</a:t>
            </a:r>
          </a:p>
          <a:p>
            <a:endParaRPr lang="en-US" dirty="0"/>
          </a:p>
          <a:p>
            <a:r>
              <a:rPr lang="en-US" dirty="0"/>
              <a:t>What did you learn?</a:t>
            </a:r>
          </a:p>
        </p:txBody>
      </p:sp>
      <p:sp>
        <p:nvSpPr>
          <p:cNvPr id="4" name="Slide Number Placeholder 3"/>
          <p:cNvSpPr>
            <a:spLocks noGrp="1"/>
          </p:cNvSpPr>
          <p:nvPr>
            <p:ph type="sldNum" sz="quarter" idx="10"/>
          </p:nvPr>
        </p:nvSpPr>
        <p:spPr/>
        <p:txBody>
          <a:bodyPr/>
          <a:lstStyle/>
          <a:p>
            <a:fld id="{82DE8ADA-7EFC-486C-978B-C830CC23F4BF}" type="slidenum">
              <a:rPr lang="en-US" smtClean="0"/>
              <a:t>86</a:t>
            </a:fld>
            <a:endParaRPr lang="en-US"/>
          </a:p>
        </p:txBody>
      </p:sp>
    </p:spTree>
    <p:extLst>
      <p:ext uri="{BB962C8B-B14F-4D97-AF65-F5344CB8AC3E}">
        <p14:creationId xmlns:p14="http://schemas.microsoft.com/office/powerpoint/2010/main" val="1528564715"/>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Common focus: supporting children and families for better outcomes.</a:t>
            </a:r>
          </a:p>
          <a:p>
            <a:endParaRPr lang="en-US" dirty="0"/>
          </a:p>
        </p:txBody>
      </p:sp>
      <p:sp>
        <p:nvSpPr>
          <p:cNvPr id="4" name="Slide Number Placeholder 3"/>
          <p:cNvSpPr>
            <a:spLocks noGrp="1"/>
          </p:cNvSpPr>
          <p:nvPr>
            <p:ph type="sldNum" sz="quarter" idx="10"/>
          </p:nvPr>
        </p:nvSpPr>
        <p:spPr/>
        <p:txBody>
          <a:bodyPr/>
          <a:lstStyle/>
          <a:p>
            <a:fld id="{82DE8ADA-7EFC-486C-978B-C830CC23F4BF}" type="slidenum">
              <a:rPr lang="en-US" smtClean="0"/>
              <a:t>87</a:t>
            </a:fld>
            <a:endParaRPr lang="en-US"/>
          </a:p>
        </p:txBody>
      </p:sp>
    </p:spTree>
    <p:extLst>
      <p:ext uri="{BB962C8B-B14F-4D97-AF65-F5344CB8AC3E}">
        <p14:creationId xmlns:p14="http://schemas.microsoft.com/office/powerpoint/2010/main" val="392408877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2DE8ADA-7EFC-486C-978B-C830CC23F4BF}" type="slidenum">
              <a:rPr lang="en-US" smtClean="0"/>
              <a:t>89</a:t>
            </a:fld>
            <a:endParaRPr lang="en-US"/>
          </a:p>
        </p:txBody>
      </p:sp>
    </p:spTree>
    <p:extLst>
      <p:ext uri="{BB962C8B-B14F-4D97-AF65-F5344CB8AC3E}">
        <p14:creationId xmlns:p14="http://schemas.microsoft.com/office/powerpoint/2010/main" val="3073208906"/>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http://www.healthysafechildren.org/project-launch-framework</a:t>
            </a:r>
          </a:p>
          <a:p>
            <a:endParaRPr lang="en-US" dirty="0"/>
          </a:p>
          <a:p>
            <a:r>
              <a:rPr lang="en-US" dirty="0"/>
              <a:t>5 strategies the NATIONAL FOLKS</a:t>
            </a:r>
          </a:p>
        </p:txBody>
      </p:sp>
      <p:sp>
        <p:nvSpPr>
          <p:cNvPr id="4" name="Slide Number Placeholder 3"/>
          <p:cNvSpPr>
            <a:spLocks noGrp="1"/>
          </p:cNvSpPr>
          <p:nvPr>
            <p:ph type="sldNum" sz="quarter" idx="10"/>
          </p:nvPr>
        </p:nvSpPr>
        <p:spPr/>
        <p:txBody>
          <a:bodyPr/>
          <a:lstStyle/>
          <a:p>
            <a:fld id="{82DE8ADA-7EFC-486C-978B-C830CC23F4BF}" type="slidenum">
              <a:rPr lang="en-US" smtClean="0"/>
              <a:t>91</a:t>
            </a:fld>
            <a:endParaRPr lang="en-US"/>
          </a:p>
        </p:txBody>
      </p:sp>
    </p:spTree>
    <p:extLst>
      <p:ext uri="{BB962C8B-B14F-4D97-AF65-F5344CB8AC3E}">
        <p14:creationId xmlns:p14="http://schemas.microsoft.com/office/powerpoint/2010/main" val="3406561661"/>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txBox="1">
            <a:spLocks noGrp="1"/>
          </p:cNvSpPr>
          <p:nvPr>
            <p:ph type="sldNum" sz="quarter" idx="5"/>
          </p:nvPr>
        </p:nvSpPr>
        <p:spPr>
          <a:ln/>
        </p:spPr>
        <p:txBody>
          <a:bodyPr lIns="0" tIns="0" rIns="0" bIns="0" anchor="b">
            <a:noAutofit/>
          </a:bodyPr>
          <a:lstStyle/>
          <a:p>
            <a:pPr lvl="0"/>
            <a:fld id="{A26F6C67-5E38-4BE1-976A-B030CC35F71F}" type="slidenum">
              <a:t>92</a:t>
            </a:fld>
            <a:endParaRPr lang="en-US"/>
          </a:p>
        </p:txBody>
      </p:sp>
      <p:sp>
        <p:nvSpPr>
          <p:cNvPr id="2" name="Slide Image Placeholder 1"/>
          <p:cNvSpPr>
            <a:spLocks noGrp="1" noRot="1" noChangeAspect="1" noResize="1"/>
          </p:cNvSpPr>
          <p:nvPr>
            <p:ph type="sldImg"/>
          </p:nvPr>
        </p:nvSpPr>
        <p:spPr>
          <a:solidFill>
            <a:schemeClr val="accent1"/>
          </a:solidFill>
          <a:ln w="25400">
            <a:solidFill>
              <a:schemeClr val="accent1">
                <a:shade val="50000"/>
              </a:schemeClr>
            </a:solidFill>
            <a:prstDash val="solid"/>
          </a:ln>
        </p:spPr>
      </p:sp>
      <p:sp>
        <p:nvSpPr>
          <p:cNvPr id="3" name="Notes Placeholder 2"/>
          <p:cNvSpPr txBox="1">
            <a:spLocks noGrp="1"/>
          </p:cNvSpPr>
          <p:nvPr>
            <p:ph type="body" sz="quarter" idx="1"/>
          </p:nvPr>
        </p:nvSpPr>
        <p:spPr/>
        <p:txBody>
          <a:bodyPr/>
          <a:lstStyle/>
          <a:p>
            <a:r>
              <a:rPr lang="en-US" dirty="0"/>
              <a:t>Inventory of Practices</a:t>
            </a:r>
          </a:p>
          <a:p>
            <a:r>
              <a:rPr lang="en-US" dirty="0"/>
              <a:t>Readiness/buy-in</a:t>
            </a:r>
          </a:p>
          <a:p>
            <a:r>
              <a:rPr lang="en-US" dirty="0"/>
              <a:t>Planning – who are your champions</a:t>
            </a:r>
          </a:p>
        </p:txBody>
      </p:sp>
    </p:spTree>
    <p:extLst>
      <p:ext uri="{BB962C8B-B14F-4D97-AF65-F5344CB8AC3E}">
        <p14:creationId xmlns:p14="http://schemas.microsoft.com/office/powerpoint/2010/main" val="2753500385"/>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13BB3BC-016A-784E-8641-50FFDBE8DB49}" type="slidenum">
              <a:rPr lang="en-US"/>
              <a:pPr/>
              <a:t>95</a:t>
            </a:fld>
            <a:endParaRPr lang="en-US"/>
          </a:p>
        </p:txBody>
      </p:sp>
      <p:sp>
        <p:nvSpPr>
          <p:cNvPr id="4608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46083"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7">
            <a:extLst>
              <a:ext uri="{FF2B5EF4-FFF2-40B4-BE49-F238E27FC236}">
                <a16:creationId xmlns:a16="http://schemas.microsoft.com/office/drawing/2014/main" id="{307DD3C2-3AB8-434C-8FFB-56F898BC58F6}"/>
              </a:ext>
            </a:extLst>
          </p:cNvPr>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pPr>
            <a:fld id="{BE19B5D1-F729-4AE8-8E96-084D20591A90}" type="slidenum">
              <a:rPr lang="en-US" altLang="en-US"/>
              <a:pPr eaLnBrk="1" hangingPunct="1">
                <a:spcBef>
                  <a:spcPct val="0"/>
                </a:spcBef>
              </a:pPr>
              <a:t>9</a:t>
            </a:fld>
            <a:endParaRPr lang="en-US" altLang="en-US"/>
          </a:p>
        </p:txBody>
      </p:sp>
      <p:sp>
        <p:nvSpPr>
          <p:cNvPr id="171011" name="Rectangle 2">
            <a:extLst>
              <a:ext uri="{FF2B5EF4-FFF2-40B4-BE49-F238E27FC236}">
                <a16:creationId xmlns:a16="http://schemas.microsoft.com/office/drawing/2014/main" id="{D0C12307-05D4-4F1E-810A-BE3E79B25C32}"/>
              </a:ext>
            </a:extLst>
          </p:cNvPr>
          <p:cNvSpPr>
            <a:spLocks noGrp="1" noRot="1" noChangeAspect="1" noChangeArrowheads="1" noTextEdit="1"/>
          </p:cNvSpPr>
          <p:nvPr>
            <p:ph type="sldImg"/>
          </p:nvPr>
        </p:nvSpPr>
        <p:spPr>
          <a:xfrm>
            <a:off x="427038" y="708025"/>
            <a:ext cx="6437312" cy="3621088"/>
          </a:xfrm>
          <a:ln/>
        </p:spPr>
      </p:sp>
      <p:sp>
        <p:nvSpPr>
          <p:cNvPr id="171012" name="Rectangle 3">
            <a:extLst>
              <a:ext uri="{FF2B5EF4-FFF2-40B4-BE49-F238E27FC236}">
                <a16:creationId xmlns:a16="http://schemas.microsoft.com/office/drawing/2014/main" id="{07D4E58A-585E-4E91-A148-F081061EB626}"/>
              </a:ext>
            </a:extLst>
          </p:cNvPr>
          <p:cNvSpPr>
            <a:spLocks noGrp="1" noChangeArrowheads="1"/>
          </p:cNvSpPr>
          <p:nvPr>
            <p:ph type="body" idx="1"/>
          </p:nvPr>
        </p:nvSpPr>
        <p:spPr>
          <a:xfrm>
            <a:off x="990600" y="4572000"/>
            <a:ext cx="5334000" cy="4341813"/>
          </a:xfrm>
          <a:solidFill>
            <a:srgbClr val="FFFFFF"/>
          </a:solidFill>
          <a:ln>
            <a:solidFill>
              <a:srgbClr val="000000"/>
            </a:solidFill>
            <a:miter lim="800000"/>
            <a:headEnd/>
            <a:tailEnd/>
          </a:ln>
        </p:spPr>
        <p:txBody>
          <a:bodyPr lIns="95610" tIns="47805" rIns="95610" bIns="47805"/>
          <a:lstStyle/>
          <a:p>
            <a:r>
              <a:rPr lang="en-US" altLang="en-US" dirty="0">
                <a:latin typeface="Arial" panose="020B0604020202020204" pitchFamily="34" charset="0"/>
              </a:rPr>
              <a:t>There are a variety of things we can do to prevent challenging behaviors and to teach children appropriate behaviors. </a:t>
            </a:r>
          </a:p>
          <a:p>
            <a:r>
              <a:rPr lang="en-US" altLang="en-US" dirty="0">
                <a:latin typeface="Arial" panose="020B0604020202020204" pitchFamily="34" charset="0"/>
              </a:rPr>
              <a:t>As adults, we must first focus on prevention before we focus on changing children’s inappropriate behaviors. </a:t>
            </a:r>
          </a:p>
          <a:p>
            <a:r>
              <a:rPr lang="en-US" altLang="en-US" dirty="0">
                <a:latin typeface="Arial" panose="020B0604020202020204" pitchFamily="34" charset="0"/>
              </a:rPr>
              <a:t>The Pyramid is the framework or core concept from which all the training content has been built. </a:t>
            </a:r>
          </a:p>
          <a:p>
            <a:r>
              <a:rPr lang="en-US" altLang="en-US" dirty="0">
                <a:latin typeface="Arial" panose="020B0604020202020204" pitchFamily="34" charset="0"/>
              </a:rPr>
              <a:t>The Pyramid is a model that represents components of adult behavior and strategies that parents,  caregivers, teachers, and other professionals can use to assist children in developing social emotional competence. </a:t>
            </a:r>
          </a:p>
          <a:p>
            <a:r>
              <a:rPr lang="en-US" altLang="en-US" dirty="0">
                <a:latin typeface="Arial" panose="020B0604020202020204" pitchFamily="34" charset="0"/>
              </a:rPr>
              <a:t> Along with learning about early childhood development and how to better understand individual children, the Pyramid modules offer strategies for creating group care environments and practices that promote social emotional development, working with families to support the well-being of very young children, and using a problem-solving approach when a behavior is of concern.</a:t>
            </a:r>
          </a:p>
          <a:p>
            <a:endParaRPr lang="en-US" altLang="en-US" dirty="0">
              <a:latin typeface="Arial" panose="020B0604020202020204" pitchFamily="34" charset="0"/>
            </a:endParaRPr>
          </a:p>
        </p:txBody>
      </p:sp>
    </p:spTree>
    <p:extLst>
      <p:ext uri="{BB962C8B-B14F-4D97-AF65-F5344CB8AC3E}">
        <p14:creationId xmlns:p14="http://schemas.microsoft.com/office/powerpoint/2010/main" val="1562948685"/>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EF2EE78-364A-A043-A023-849197980511}" type="slidenum">
              <a:rPr lang="en-US"/>
              <a:pPr/>
              <a:t>96</a:t>
            </a:fld>
            <a:endParaRPr lang="en-US"/>
          </a:p>
        </p:txBody>
      </p:sp>
      <p:sp>
        <p:nvSpPr>
          <p:cNvPr id="5632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5632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Pages 8 - 16</a:t>
            </a:r>
          </a:p>
        </p:txBody>
      </p:sp>
      <p:sp>
        <p:nvSpPr>
          <p:cNvPr id="4" name="Slide Number Placeholder 3"/>
          <p:cNvSpPr>
            <a:spLocks noGrp="1"/>
          </p:cNvSpPr>
          <p:nvPr>
            <p:ph type="sldNum" sz="quarter" idx="10"/>
          </p:nvPr>
        </p:nvSpPr>
        <p:spPr/>
        <p:txBody>
          <a:bodyPr/>
          <a:lstStyle/>
          <a:p>
            <a:fld id="{82DE8ADA-7EFC-486C-978B-C830CC23F4BF}" type="slidenum">
              <a:rPr lang="en-US" smtClean="0"/>
              <a:t>98</a:t>
            </a:fld>
            <a:endParaRPr lang="en-US"/>
          </a:p>
        </p:txBody>
      </p:sp>
    </p:spTree>
    <p:extLst>
      <p:ext uri="{BB962C8B-B14F-4D97-AF65-F5344CB8AC3E}">
        <p14:creationId xmlns:p14="http://schemas.microsoft.com/office/powerpoint/2010/main" val="544531326"/>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it is:</a:t>
            </a:r>
          </a:p>
          <a:p>
            <a:r>
              <a:rPr lang="en-US" dirty="0"/>
              <a:t>Promotes social emotional development • Addresses children’s challenging behavior • Primarily indirect services • Impacts child, family, staff, and outcomes</a:t>
            </a:r>
          </a:p>
          <a:p>
            <a:r>
              <a:rPr lang="en-US" dirty="0"/>
              <a:t>What it isn’t:</a:t>
            </a:r>
          </a:p>
          <a:p>
            <a:r>
              <a:rPr lang="en-US" dirty="0"/>
              <a:t>Formal diagnostic evaluations • Therapeutic play groups • Individual therapy • Family therapy • Staff therapy • Family support groups</a:t>
            </a:r>
          </a:p>
          <a:p>
            <a:r>
              <a:rPr lang="en-US" dirty="0"/>
              <a:t>Types of consultation:</a:t>
            </a:r>
          </a:p>
          <a:p>
            <a:r>
              <a:rPr lang="en-US" dirty="0"/>
              <a:t> Child and family centered • Programmatic </a:t>
            </a:r>
          </a:p>
        </p:txBody>
      </p:sp>
      <p:sp>
        <p:nvSpPr>
          <p:cNvPr id="4" name="Slide Number Placeholder 3"/>
          <p:cNvSpPr>
            <a:spLocks noGrp="1"/>
          </p:cNvSpPr>
          <p:nvPr>
            <p:ph type="sldNum" sz="quarter" idx="10"/>
          </p:nvPr>
        </p:nvSpPr>
        <p:spPr/>
        <p:txBody>
          <a:bodyPr/>
          <a:lstStyle/>
          <a:p>
            <a:fld id="{82DE8ADA-7EFC-486C-978B-C830CC23F4BF}" type="slidenum">
              <a:rPr lang="en-US" smtClean="0"/>
              <a:t>100</a:t>
            </a:fld>
            <a:endParaRPr lang="en-US"/>
          </a:p>
        </p:txBody>
      </p:sp>
    </p:spTree>
    <p:extLst>
      <p:ext uri="{BB962C8B-B14F-4D97-AF65-F5344CB8AC3E}">
        <p14:creationId xmlns:p14="http://schemas.microsoft.com/office/powerpoint/2010/main" val="3661323783"/>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Inventory of Practices IOP</a:t>
            </a:r>
          </a:p>
          <a:p>
            <a:r>
              <a:rPr lang="en-US" dirty="0"/>
              <a:t>One of the fundamental strategies of Pyramid implementation is IOP.  IOP also is supported and a key element of Implementation Science.</a:t>
            </a:r>
          </a:p>
          <a:p>
            <a:endParaRPr lang="en-US" dirty="0"/>
          </a:p>
          <a:p>
            <a:r>
              <a:rPr lang="en-US" dirty="0"/>
              <a:t>It may be helpful to take an ABC approach when thinking of practices.</a:t>
            </a:r>
          </a:p>
          <a:p>
            <a:r>
              <a:rPr lang="en-US" dirty="0"/>
              <a:t>A – what is already in place</a:t>
            </a:r>
          </a:p>
          <a:p>
            <a:r>
              <a:rPr lang="en-US" dirty="0"/>
              <a:t>B  - what is beginning to emerge</a:t>
            </a:r>
          </a:p>
          <a:p>
            <a:r>
              <a:rPr lang="en-US" dirty="0"/>
              <a:t>C – what </a:t>
            </a:r>
          </a:p>
        </p:txBody>
      </p:sp>
      <p:sp>
        <p:nvSpPr>
          <p:cNvPr id="4" name="Slide Number Placeholder 3"/>
          <p:cNvSpPr>
            <a:spLocks noGrp="1"/>
          </p:cNvSpPr>
          <p:nvPr>
            <p:ph type="sldNum" sz="quarter" idx="10"/>
          </p:nvPr>
        </p:nvSpPr>
        <p:spPr/>
        <p:txBody>
          <a:bodyPr/>
          <a:lstStyle/>
          <a:p>
            <a:fld id="{82DE8ADA-7EFC-486C-978B-C830CC23F4BF}" type="slidenum">
              <a:rPr lang="en-US" smtClean="0"/>
              <a:t>103</a:t>
            </a:fld>
            <a:endParaRPr lang="en-US"/>
          </a:p>
        </p:txBody>
      </p:sp>
    </p:spTree>
    <p:extLst>
      <p:ext uri="{BB962C8B-B14F-4D97-AF65-F5344CB8AC3E}">
        <p14:creationId xmlns:p14="http://schemas.microsoft.com/office/powerpoint/2010/main" val="1354418273"/>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a:extLst>
              <a:ext uri="{FF2B5EF4-FFF2-40B4-BE49-F238E27FC236}">
                <a16:creationId xmlns:a16="http://schemas.microsoft.com/office/drawing/2014/main" id="{E6721878-BE29-4B6E-A967-1BA9E5879536}"/>
              </a:ext>
            </a:extLst>
          </p:cNvPr>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defRPr>
            </a:lvl1pPr>
            <a:lvl2pPr marL="742950" indent="-285750">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a:spcBef>
                <a:spcPct val="0"/>
              </a:spcBef>
            </a:pPr>
            <a:fld id="{DF481E20-2FE9-4F6D-B0BF-56924CA273F3}" type="slidenum">
              <a:rPr lang="en-US" altLang="en-US"/>
              <a:pPr>
                <a:spcBef>
                  <a:spcPct val="0"/>
                </a:spcBef>
              </a:pPr>
              <a:t>104</a:t>
            </a:fld>
            <a:endParaRPr lang="en-US" altLang="en-US"/>
          </a:p>
        </p:txBody>
      </p:sp>
      <p:sp>
        <p:nvSpPr>
          <p:cNvPr id="48131" name="Rectangle 2">
            <a:extLst>
              <a:ext uri="{FF2B5EF4-FFF2-40B4-BE49-F238E27FC236}">
                <a16:creationId xmlns:a16="http://schemas.microsoft.com/office/drawing/2014/main" id="{81D402C7-368F-41D3-A827-7B6C7C822D8F}"/>
              </a:ext>
            </a:extLst>
          </p:cNvPr>
          <p:cNvSpPr>
            <a:spLocks noGrp="1" noRot="1" noChangeAspect="1" noChangeArrowheads="1" noTextEdit="1"/>
          </p:cNvSpPr>
          <p:nvPr>
            <p:ph type="sldImg"/>
          </p:nvPr>
        </p:nvSpPr>
        <p:spPr>
          <a:xfrm>
            <a:off x="458788" y="719138"/>
            <a:ext cx="6400800" cy="3600450"/>
          </a:xfrm>
          <a:ln/>
        </p:spPr>
      </p:sp>
      <p:sp>
        <p:nvSpPr>
          <p:cNvPr id="48132" name="Rectangle 3">
            <a:extLst>
              <a:ext uri="{FF2B5EF4-FFF2-40B4-BE49-F238E27FC236}">
                <a16:creationId xmlns:a16="http://schemas.microsoft.com/office/drawing/2014/main" id="{D94A898E-814E-4199-AE26-4941A685612D}"/>
              </a:ext>
            </a:extLst>
          </p:cNvPr>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spcBef>
                <a:spcPct val="0"/>
              </a:spcBef>
            </a:pPr>
            <a:r>
              <a:rPr lang="en-US" altLang="en-US" sz="1900" dirty="0">
                <a:latin typeface="Arial" panose="020B0604020202020204" pitchFamily="34" charset="0"/>
              </a:rPr>
              <a:t>Small group activity</a:t>
            </a:r>
          </a:p>
          <a:p>
            <a:pPr eaLnBrk="1" hangingPunct="1">
              <a:spcBef>
                <a:spcPct val="0"/>
              </a:spcBef>
            </a:pPr>
            <a:r>
              <a:rPr lang="en-US" altLang="en-US" sz="1900" dirty="0">
                <a:latin typeface="Arial" panose="020B0604020202020204" pitchFamily="34" charset="0"/>
              </a:rPr>
              <a:t>Acknowledge how difficult it is to deal with children with challenging behavior. Explain how important it is for teachers and other caregivers to have support when they are working with children with challenging behavior. It is difficult to see beyond the challenging behavior, and it helps to ha</a:t>
            </a:r>
          </a:p>
        </p:txBody>
      </p:sp>
      <p:sp>
        <p:nvSpPr>
          <p:cNvPr id="181253" name="Date Placeholder 4">
            <a:extLst>
              <a:ext uri="{FF2B5EF4-FFF2-40B4-BE49-F238E27FC236}">
                <a16:creationId xmlns:a16="http://schemas.microsoft.com/office/drawing/2014/main" id="{6724170F-F6DC-496E-B4EF-86A230442F70}"/>
              </a:ext>
            </a:extLst>
          </p:cNvPr>
          <p:cNvSpPr>
            <a:spLocks noGrp="1"/>
          </p:cNvSpPr>
          <p:nvPr>
            <p:ph type="dt" sz="quarter" idx="1"/>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anose="020B0604020202020204" pitchFamily="34" charset="0"/>
                <a:ea typeface="MS PGothic" panose="020B0600070205080204" pitchFamily="34" charset="-128"/>
              </a:defRPr>
            </a:lvl1pPr>
            <a:lvl2pPr marL="742950" indent="-285750" eaLnBrk="0" hangingPunct="0">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eaLnBrk="0" hangingPunct="0">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eaLnBrk="0" hangingPunct="0">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eaLnBrk="0" hangingPunct="0">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eaLnBrk="1" hangingPunct="1">
              <a:spcBef>
                <a:spcPct val="0"/>
              </a:spcBef>
              <a:defRPr/>
            </a:pPr>
            <a:r>
              <a:rPr lang="en-US" altLang="en-US"/>
              <a:t>4/15/2010</a:t>
            </a:r>
          </a:p>
        </p:txBody>
      </p:sp>
      <p:sp>
        <p:nvSpPr>
          <p:cNvPr id="181254" name="Header Placeholder 5">
            <a:extLst>
              <a:ext uri="{FF2B5EF4-FFF2-40B4-BE49-F238E27FC236}">
                <a16:creationId xmlns:a16="http://schemas.microsoft.com/office/drawing/2014/main" id="{8DD9C6AA-A094-49D4-B62A-C4E36DFF435A}"/>
              </a:ext>
            </a:extLst>
          </p:cNvPr>
          <p:cNvSpPr>
            <a:spLocks noGrp="1"/>
          </p:cNvSpPr>
          <p:nvPr>
            <p:ph type="hdr" sz="quarter"/>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anose="020B0604020202020204" pitchFamily="34" charset="0"/>
                <a:ea typeface="MS PGothic" panose="020B0600070205080204" pitchFamily="34" charset="-128"/>
              </a:defRPr>
            </a:lvl1pPr>
            <a:lvl2pPr marL="742950" indent="-285750" eaLnBrk="0" hangingPunct="0">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eaLnBrk="0" hangingPunct="0">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eaLnBrk="0" hangingPunct="0">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eaLnBrk="0" hangingPunct="0">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eaLnBrk="1" hangingPunct="1">
              <a:spcBef>
                <a:spcPct val="0"/>
              </a:spcBef>
              <a:defRPr/>
            </a:pPr>
            <a:r>
              <a:rPr lang="en-US" altLang="en-US"/>
              <a:t>Preschool: Module 1</a:t>
            </a:r>
          </a:p>
        </p:txBody>
      </p:sp>
    </p:spTree>
    <p:extLst>
      <p:ext uri="{BB962C8B-B14F-4D97-AF65-F5344CB8AC3E}">
        <p14:creationId xmlns:p14="http://schemas.microsoft.com/office/powerpoint/2010/main" val="3128954306"/>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Handout IOP</a:t>
            </a:r>
          </a:p>
        </p:txBody>
      </p:sp>
      <p:sp>
        <p:nvSpPr>
          <p:cNvPr id="4" name="Slide Number Placeholder 3"/>
          <p:cNvSpPr>
            <a:spLocks noGrp="1"/>
          </p:cNvSpPr>
          <p:nvPr>
            <p:ph type="sldNum" sz="quarter" idx="10"/>
          </p:nvPr>
        </p:nvSpPr>
        <p:spPr/>
        <p:txBody>
          <a:bodyPr/>
          <a:lstStyle/>
          <a:p>
            <a:fld id="{82DE8ADA-7EFC-486C-978B-C830CC23F4BF}" type="slidenum">
              <a:rPr lang="en-US" smtClean="0"/>
              <a:t>105</a:t>
            </a:fld>
            <a:endParaRPr lang="en-US"/>
          </a:p>
        </p:txBody>
      </p:sp>
    </p:spTree>
    <p:extLst>
      <p:ext uri="{BB962C8B-B14F-4D97-AF65-F5344CB8AC3E}">
        <p14:creationId xmlns:p14="http://schemas.microsoft.com/office/powerpoint/2010/main" val="1157176291"/>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Share with participants that we cannot truly know and understand each young child in our care unless we know and understand each child's family. </a:t>
            </a:r>
          </a:p>
          <a:p>
            <a:r>
              <a:rPr lang="en-US" dirty="0"/>
              <a:t>How do we do this in primary care?</a:t>
            </a:r>
          </a:p>
        </p:txBody>
      </p:sp>
      <p:sp>
        <p:nvSpPr>
          <p:cNvPr id="4" name="Slide Number Placeholder 3"/>
          <p:cNvSpPr>
            <a:spLocks noGrp="1"/>
          </p:cNvSpPr>
          <p:nvPr>
            <p:ph type="sldNum" sz="quarter" idx="10"/>
          </p:nvPr>
        </p:nvSpPr>
        <p:spPr/>
        <p:txBody>
          <a:bodyPr/>
          <a:lstStyle/>
          <a:p>
            <a:fld id="{82DE8ADA-7EFC-486C-978B-C830CC23F4BF}" type="slidenum">
              <a:rPr lang="en-US" smtClean="0"/>
              <a:t>107</a:t>
            </a:fld>
            <a:endParaRPr lang="en-US"/>
          </a:p>
        </p:txBody>
      </p:sp>
    </p:spTree>
    <p:extLst>
      <p:ext uri="{BB962C8B-B14F-4D97-AF65-F5344CB8AC3E}">
        <p14:creationId xmlns:p14="http://schemas.microsoft.com/office/powerpoint/2010/main" val="973831925"/>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5" name="Rectangle 7">
            <a:extLst>
              <a:ext uri="{FF2B5EF4-FFF2-40B4-BE49-F238E27FC236}">
                <a16:creationId xmlns:a16="http://schemas.microsoft.com/office/drawing/2014/main" id="{983666B5-2267-4ECE-ADDC-E2A5CF0F7E2E}"/>
              </a:ext>
            </a:extLst>
          </p:cNvPr>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23925">
              <a:defRPr sz="2400">
                <a:solidFill>
                  <a:schemeClr val="tx1"/>
                </a:solidFill>
                <a:latin typeface="Arial" panose="020B0604020202020204" pitchFamily="34" charset="0"/>
                <a:ea typeface="ＭＳ Ｐゴシック" panose="020B0600070205080204" pitchFamily="34" charset="-128"/>
              </a:defRPr>
            </a:lvl1pPr>
            <a:lvl2pPr marL="742950" indent="-285750" defTabSz="923925">
              <a:defRPr sz="2400">
                <a:solidFill>
                  <a:schemeClr val="tx1"/>
                </a:solidFill>
                <a:latin typeface="Arial" panose="020B0604020202020204" pitchFamily="34" charset="0"/>
                <a:ea typeface="ＭＳ Ｐゴシック" panose="020B0600070205080204" pitchFamily="34" charset="-128"/>
              </a:defRPr>
            </a:lvl2pPr>
            <a:lvl3pPr marL="1143000" indent="-228600" defTabSz="923925">
              <a:defRPr sz="2400">
                <a:solidFill>
                  <a:schemeClr val="tx1"/>
                </a:solidFill>
                <a:latin typeface="Arial" panose="020B0604020202020204" pitchFamily="34" charset="0"/>
                <a:ea typeface="ＭＳ Ｐゴシック" panose="020B0600070205080204" pitchFamily="34" charset="-128"/>
              </a:defRPr>
            </a:lvl3pPr>
            <a:lvl4pPr marL="1600200" indent="-228600" defTabSz="923925">
              <a:defRPr sz="2400">
                <a:solidFill>
                  <a:schemeClr val="tx1"/>
                </a:solidFill>
                <a:latin typeface="Arial" panose="020B0604020202020204" pitchFamily="34" charset="0"/>
                <a:ea typeface="ＭＳ Ｐゴシック" panose="020B0600070205080204" pitchFamily="34" charset="-128"/>
              </a:defRPr>
            </a:lvl4pPr>
            <a:lvl5pPr marL="2057400" indent="-228600" defTabSz="923925">
              <a:defRPr sz="2400">
                <a:solidFill>
                  <a:schemeClr val="tx1"/>
                </a:solidFill>
                <a:latin typeface="Arial" panose="020B0604020202020204" pitchFamily="34" charset="0"/>
                <a:ea typeface="ＭＳ Ｐゴシック" panose="020B0600070205080204" pitchFamily="34" charset="-128"/>
              </a:defRPr>
            </a:lvl5pPr>
            <a:lvl6pPr marL="2514600" indent="-228600" defTabSz="92392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2392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2392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2392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13323F09-0F83-4B29-B0CE-98B6AB4A9312}" type="slidenum">
              <a:rPr lang="en-US" altLang="en-US" sz="1200"/>
              <a:pPr/>
              <a:t>108</a:t>
            </a:fld>
            <a:endParaRPr lang="en-US" altLang="en-US" sz="1200"/>
          </a:p>
        </p:txBody>
      </p:sp>
      <p:sp>
        <p:nvSpPr>
          <p:cNvPr id="200706" name="Rectangle 2">
            <a:extLst>
              <a:ext uri="{FF2B5EF4-FFF2-40B4-BE49-F238E27FC236}">
                <a16:creationId xmlns:a16="http://schemas.microsoft.com/office/drawing/2014/main" id="{E3113EB1-9487-4D28-AFB6-807980B610D4}"/>
              </a:ext>
            </a:extLst>
          </p:cNvPr>
          <p:cNvSpPr>
            <a:spLocks noGrp="1" noRot="1" noChangeAspect="1" noChangeArrowheads="1" noTextEdit="1"/>
          </p:cNvSpPr>
          <p:nvPr>
            <p:ph type="sldImg"/>
          </p:nvPr>
        </p:nvSpPr>
        <p:spPr>
          <a:ln/>
        </p:spPr>
      </p:sp>
      <p:sp>
        <p:nvSpPr>
          <p:cNvPr id="200707" name="Rectangle 3">
            <a:extLst>
              <a:ext uri="{FF2B5EF4-FFF2-40B4-BE49-F238E27FC236}">
                <a16:creationId xmlns:a16="http://schemas.microsoft.com/office/drawing/2014/main" id="{7C033D09-ADD9-42A0-B231-8EF8783F17BF}"/>
              </a:ext>
            </a:extLst>
          </p:cNvPr>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tLang="en-US" dirty="0">
                <a:ea typeface="ＭＳ Ｐゴシック" panose="020B0600070205080204" pitchFamily="34" charset="-128"/>
              </a:rPr>
              <a:t> Ask participants, “How does building a healthy relationship with parents help you have a more secure relationship with their children?”  Parent-caregiver communication about the child is a means of linking the home and other community environments and by seeking and sharing information, this should contribute to greater knowledge about the child and therefore influence sensitive caretaking practices. One study found that when mother and caregiver reported more frequent communication with one another about</a:t>
            </a:r>
          </a:p>
          <a:p>
            <a:endParaRPr lang="en-US" altLang="en-US" dirty="0">
              <a:ea typeface="ＭＳ Ｐゴシック" panose="020B0600070205080204" pitchFamily="34" charset="-128"/>
            </a:endParaRPr>
          </a:p>
        </p:txBody>
      </p:sp>
    </p:spTree>
    <p:extLst>
      <p:ext uri="{BB962C8B-B14F-4D97-AF65-F5344CB8AC3E}">
        <p14:creationId xmlns:p14="http://schemas.microsoft.com/office/powerpoint/2010/main" val="3809300750"/>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It is within their families that infants and toddlers learn about their culture and experience relationships that influence their sense of who they are and who they will become. </a:t>
            </a:r>
          </a:p>
          <a:p>
            <a:pPr marL="171450" indent="-171450">
              <a:buFont typeface="Arial" panose="020B0604020202020204" pitchFamily="34" charset="0"/>
              <a:buChar char="•"/>
            </a:pPr>
            <a:r>
              <a:rPr lang="en-US" dirty="0"/>
              <a:t>Talking with families about their cultural practices, traditions and beliefs provides the message they are valued. </a:t>
            </a:r>
          </a:p>
          <a:p>
            <a:pPr marL="171450" indent="-171450">
              <a:buFont typeface="Arial" panose="020B0604020202020204" pitchFamily="34" charset="0"/>
              <a:buChar char="•"/>
            </a:pPr>
            <a:r>
              <a:rPr lang="en-US" dirty="0"/>
              <a:t>Talking with families is not enough – </a:t>
            </a:r>
            <a:r>
              <a:rPr lang="en-US" dirty="0" err="1"/>
              <a:t>itʼs</a:t>
            </a:r>
            <a:r>
              <a:rPr lang="en-US" dirty="0"/>
              <a:t> important for caregivers to reflect on their own cultural beliefs and practices, as well as be open to and accepting of different ways of caring and supporting infants, toddlers and families. </a:t>
            </a:r>
          </a:p>
        </p:txBody>
      </p:sp>
      <p:sp>
        <p:nvSpPr>
          <p:cNvPr id="4" name="Slide Number Placeholder 3"/>
          <p:cNvSpPr>
            <a:spLocks noGrp="1"/>
          </p:cNvSpPr>
          <p:nvPr>
            <p:ph type="sldNum" sz="quarter" idx="10"/>
          </p:nvPr>
        </p:nvSpPr>
        <p:spPr/>
        <p:txBody>
          <a:bodyPr/>
          <a:lstStyle/>
          <a:p>
            <a:fld id="{82DE8ADA-7EFC-486C-978B-C830CC23F4BF}" type="slidenum">
              <a:rPr lang="en-US" smtClean="0"/>
              <a:t>109</a:t>
            </a:fld>
            <a:endParaRPr lang="en-US"/>
          </a:p>
        </p:txBody>
      </p:sp>
    </p:spTree>
    <p:extLst>
      <p:ext uri="{BB962C8B-B14F-4D97-AF65-F5344CB8AC3E}">
        <p14:creationId xmlns:p14="http://schemas.microsoft.com/office/powerpoint/2010/main" val="3264326371"/>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49" name="Rectangle 7">
            <a:extLst>
              <a:ext uri="{FF2B5EF4-FFF2-40B4-BE49-F238E27FC236}">
                <a16:creationId xmlns:a16="http://schemas.microsoft.com/office/drawing/2014/main" id="{4C4E2E4F-C7C7-40DC-BA85-6DE5E6A6B8EB}"/>
              </a:ext>
            </a:extLst>
          </p:cNvPr>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23925">
              <a:defRPr sz="2400">
                <a:solidFill>
                  <a:schemeClr val="tx1"/>
                </a:solidFill>
                <a:latin typeface="Arial" panose="020B0604020202020204" pitchFamily="34" charset="0"/>
                <a:ea typeface="MS PGothic" panose="020B0600070205080204" pitchFamily="34" charset="-128"/>
              </a:defRPr>
            </a:lvl1pPr>
            <a:lvl2pPr marL="742950" indent="-285750" defTabSz="923925">
              <a:defRPr sz="2400">
                <a:solidFill>
                  <a:schemeClr val="tx1"/>
                </a:solidFill>
                <a:latin typeface="Arial" panose="020B0604020202020204" pitchFamily="34" charset="0"/>
                <a:ea typeface="MS PGothic" panose="020B0600070205080204" pitchFamily="34" charset="-128"/>
              </a:defRPr>
            </a:lvl2pPr>
            <a:lvl3pPr marL="1143000" indent="-228600" defTabSz="923925">
              <a:defRPr sz="2400">
                <a:solidFill>
                  <a:schemeClr val="tx1"/>
                </a:solidFill>
                <a:latin typeface="Arial" panose="020B0604020202020204" pitchFamily="34" charset="0"/>
                <a:ea typeface="MS PGothic" panose="020B0600070205080204" pitchFamily="34" charset="-128"/>
              </a:defRPr>
            </a:lvl3pPr>
            <a:lvl4pPr marL="1600200" indent="-228600" defTabSz="923925">
              <a:defRPr sz="2400">
                <a:solidFill>
                  <a:schemeClr val="tx1"/>
                </a:solidFill>
                <a:latin typeface="Arial" panose="020B0604020202020204" pitchFamily="34" charset="0"/>
                <a:ea typeface="MS PGothic" panose="020B0600070205080204" pitchFamily="34" charset="-128"/>
              </a:defRPr>
            </a:lvl4pPr>
            <a:lvl5pPr marL="2057400" indent="-228600" defTabSz="923925">
              <a:defRPr sz="2400">
                <a:solidFill>
                  <a:schemeClr val="tx1"/>
                </a:solidFill>
                <a:latin typeface="Arial" panose="020B0604020202020204" pitchFamily="34" charset="0"/>
                <a:ea typeface="MS PGothic" panose="020B0600070205080204" pitchFamily="34" charset="-128"/>
              </a:defRPr>
            </a:lvl5pPr>
            <a:lvl6pPr marL="2514600" indent="-228600" defTabSz="923925"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23925"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23925"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23925"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E171F404-53FA-44C9-A4D0-C4E338FFC20B}" type="slidenum">
              <a:rPr lang="en-US" altLang="en-US" sz="1200"/>
              <a:pPr/>
              <a:t>110</a:t>
            </a:fld>
            <a:endParaRPr lang="en-US" altLang="en-US" sz="1200"/>
          </a:p>
        </p:txBody>
      </p:sp>
      <p:sp>
        <p:nvSpPr>
          <p:cNvPr id="206850" name="Rectangle 2">
            <a:extLst>
              <a:ext uri="{FF2B5EF4-FFF2-40B4-BE49-F238E27FC236}">
                <a16:creationId xmlns:a16="http://schemas.microsoft.com/office/drawing/2014/main" id="{2FD3A145-43A0-46A5-B37C-3955A0109CCC}"/>
              </a:ext>
            </a:extLst>
          </p:cNvPr>
          <p:cNvSpPr>
            <a:spLocks noGrp="1" noRot="1" noChangeAspect="1" noChangeArrowheads="1" noTextEdit="1"/>
          </p:cNvSpPr>
          <p:nvPr>
            <p:ph type="sldImg"/>
          </p:nvPr>
        </p:nvSpPr>
        <p:spPr>
          <a:ln/>
        </p:spPr>
      </p:sp>
      <p:sp>
        <p:nvSpPr>
          <p:cNvPr id="206851" name="Rectangle 3">
            <a:extLst>
              <a:ext uri="{FF2B5EF4-FFF2-40B4-BE49-F238E27FC236}">
                <a16:creationId xmlns:a16="http://schemas.microsoft.com/office/drawing/2014/main" id="{628A4703-02C8-4D17-964E-AB042600F746}"/>
              </a:ext>
            </a:extLst>
          </p:cNvPr>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tLang="en-US" dirty="0"/>
              <a:t>Before discussing the next 2 slides, ask participants to share experiences where they successfully formed strong and close relationships with families. </a:t>
            </a:r>
          </a:p>
          <a:p>
            <a:endParaRPr lang="en-US" altLang="en-US" dirty="0"/>
          </a:p>
          <a:p>
            <a:r>
              <a:rPr lang="en-US" altLang="en-US" dirty="0"/>
              <a:t>Possible questions to ask participants are: • What impact did forming a close relationship with the family have on your relationship with the child? • What impact did this have on the parent-child relationship? </a:t>
            </a:r>
          </a:p>
          <a:p>
            <a:endParaRPr lang="en-US" altLang="en-US" dirty="0"/>
          </a:p>
          <a:p>
            <a:r>
              <a:rPr lang="en-US" altLang="en-US" dirty="0"/>
              <a:t>Then, show the next 2 slides and review the strategies. </a:t>
            </a:r>
          </a:p>
          <a:p>
            <a:r>
              <a:rPr lang="en-US" altLang="en-US" dirty="0"/>
              <a:t>Note that the participants who shared their experiences used many of the strategies listed below: • Seek parents' knowledge of their child's strengths, needs and interests • Ask parents questions about their child • Ask parents to help brainstorm challenges • Get to know the parent as a person • Share something personal about yourself (e.g., from your childhood or from your own children - “I remember my mom would tell me I never wanted to fall asleep just like Max,” or “My son, James, used to be afraid of the toilet flushing, too.”) • Share observations about their child (“I noticed today that Sara is really trying to pull up. Have you noticed her doing this at home?”)</a:t>
            </a:r>
          </a:p>
        </p:txBody>
      </p:sp>
    </p:spTree>
    <p:extLst>
      <p:ext uri="{BB962C8B-B14F-4D97-AF65-F5344CB8AC3E}">
        <p14:creationId xmlns:p14="http://schemas.microsoft.com/office/powerpoint/2010/main" val="20148506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a:latin typeface="Arial" panose="020B0604020202020204" pitchFamily="34" charset="0"/>
              </a:rPr>
              <a:t>Large grp. activity</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a:latin typeface="Arial" panose="020B0604020202020204" pitchFamily="34" charset="0"/>
              </a:rPr>
              <a:t>Assessment – A question to ask the team, “Is the bottom part of the pyramid in place”?</a:t>
            </a:r>
          </a:p>
          <a:p>
            <a:endParaRPr lang="en-US" dirty="0"/>
          </a:p>
        </p:txBody>
      </p:sp>
      <p:sp>
        <p:nvSpPr>
          <p:cNvPr id="4" name="Slide Number Placeholder 3"/>
          <p:cNvSpPr>
            <a:spLocks noGrp="1"/>
          </p:cNvSpPr>
          <p:nvPr>
            <p:ph type="sldNum" sz="quarter" idx="10"/>
          </p:nvPr>
        </p:nvSpPr>
        <p:spPr/>
        <p:txBody>
          <a:bodyPr/>
          <a:lstStyle/>
          <a:p>
            <a:fld id="{82DE8ADA-7EFC-486C-978B-C830CC23F4BF}" type="slidenum">
              <a:rPr lang="en-US" smtClean="0"/>
              <a:t>11</a:t>
            </a:fld>
            <a:endParaRPr lang="en-US"/>
          </a:p>
        </p:txBody>
      </p:sp>
    </p:spTree>
    <p:extLst>
      <p:ext uri="{BB962C8B-B14F-4D97-AF65-F5344CB8AC3E}">
        <p14:creationId xmlns:p14="http://schemas.microsoft.com/office/powerpoint/2010/main" val="1525936344"/>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1" name="Rectangle 7">
            <a:extLst>
              <a:ext uri="{FF2B5EF4-FFF2-40B4-BE49-F238E27FC236}">
                <a16:creationId xmlns:a16="http://schemas.microsoft.com/office/drawing/2014/main" id="{A37B1F16-B916-493F-8A20-15402D5C49DA}"/>
              </a:ext>
            </a:extLst>
          </p:cNvPr>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23925">
              <a:defRPr sz="2400">
                <a:solidFill>
                  <a:schemeClr val="tx1"/>
                </a:solidFill>
                <a:latin typeface="Arial" panose="020B0604020202020204" pitchFamily="34" charset="0"/>
                <a:ea typeface="ＭＳ Ｐゴシック" panose="020B0600070205080204" pitchFamily="34" charset="-128"/>
              </a:defRPr>
            </a:lvl1pPr>
            <a:lvl2pPr marL="742950" indent="-285750" defTabSz="923925">
              <a:defRPr sz="2400">
                <a:solidFill>
                  <a:schemeClr val="tx1"/>
                </a:solidFill>
                <a:latin typeface="Arial" panose="020B0604020202020204" pitchFamily="34" charset="0"/>
                <a:ea typeface="ＭＳ Ｐゴシック" panose="020B0600070205080204" pitchFamily="34" charset="-128"/>
              </a:defRPr>
            </a:lvl2pPr>
            <a:lvl3pPr marL="1143000" indent="-228600" defTabSz="923925">
              <a:defRPr sz="2400">
                <a:solidFill>
                  <a:schemeClr val="tx1"/>
                </a:solidFill>
                <a:latin typeface="Arial" panose="020B0604020202020204" pitchFamily="34" charset="0"/>
                <a:ea typeface="ＭＳ Ｐゴシック" panose="020B0600070205080204" pitchFamily="34" charset="-128"/>
              </a:defRPr>
            </a:lvl3pPr>
            <a:lvl4pPr marL="1600200" indent="-228600" defTabSz="923925">
              <a:defRPr sz="2400">
                <a:solidFill>
                  <a:schemeClr val="tx1"/>
                </a:solidFill>
                <a:latin typeface="Arial" panose="020B0604020202020204" pitchFamily="34" charset="0"/>
                <a:ea typeface="ＭＳ Ｐゴシック" panose="020B0600070205080204" pitchFamily="34" charset="-128"/>
              </a:defRPr>
            </a:lvl4pPr>
            <a:lvl5pPr marL="2057400" indent="-228600" defTabSz="923925">
              <a:defRPr sz="2400">
                <a:solidFill>
                  <a:schemeClr val="tx1"/>
                </a:solidFill>
                <a:latin typeface="Arial" panose="020B0604020202020204" pitchFamily="34" charset="0"/>
                <a:ea typeface="ＭＳ Ｐゴシック" panose="020B0600070205080204" pitchFamily="34" charset="-128"/>
              </a:defRPr>
            </a:lvl5pPr>
            <a:lvl6pPr marL="2514600" indent="-228600" defTabSz="92392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2392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2392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2392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75B03A20-1562-4047-BFF6-3FC1DC91C44E}" type="slidenum">
              <a:rPr lang="en-US" altLang="en-US" sz="1200"/>
              <a:pPr/>
              <a:t>111</a:t>
            </a:fld>
            <a:endParaRPr lang="en-US" altLang="en-US" sz="1200"/>
          </a:p>
        </p:txBody>
      </p:sp>
      <p:sp>
        <p:nvSpPr>
          <p:cNvPr id="204802" name="Rectangle 2">
            <a:extLst>
              <a:ext uri="{FF2B5EF4-FFF2-40B4-BE49-F238E27FC236}">
                <a16:creationId xmlns:a16="http://schemas.microsoft.com/office/drawing/2014/main" id="{8BC220A9-9CEA-41AB-99A4-938BCFA497AB}"/>
              </a:ext>
            </a:extLst>
          </p:cNvPr>
          <p:cNvSpPr>
            <a:spLocks noGrp="1" noRot="1" noChangeAspect="1" noChangeArrowheads="1" noTextEdit="1"/>
          </p:cNvSpPr>
          <p:nvPr>
            <p:ph type="sldImg"/>
          </p:nvPr>
        </p:nvSpPr>
        <p:spPr>
          <a:ln/>
        </p:spPr>
      </p:sp>
      <p:sp>
        <p:nvSpPr>
          <p:cNvPr id="204803" name="Rectangle 3">
            <a:extLst>
              <a:ext uri="{FF2B5EF4-FFF2-40B4-BE49-F238E27FC236}">
                <a16:creationId xmlns:a16="http://schemas.microsoft.com/office/drawing/2014/main" id="{89B20A46-6324-473A-8543-9BB3C141741E}"/>
              </a:ext>
            </a:extLst>
          </p:cNvPr>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tLang="en-US" dirty="0">
                <a:ea typeface="ＭＳ Ｐゴシック" panose="020B0600070205080204" pitchFamily="34" charset="-128"/>
              </a:rPr>
              <a:t> Invite conversation, listen, and follow up • Have regularly scheduled times for face to face meetings • Respect parent views and child rearing styles • Encourage parent suggestions and ideas • Seek parent evaluations about the child care program and staff • Communicate daily (offer multiple ways to communicate) • Talk about and share information about the child's daily activities and routines (e.g., eating, diapering/toileting, napping) • Create rituals for drop off and pick up Summarize with an emphasis on how critical forming trusting relationships with families is. Note that when families and caregivers form a trusting relationship, infants and toddlers feel more secure in their care, the care can be more attuned to the needs of the child, and the quality of the care in all settings can be higher and more consistent. </a:t>
            </a:r>
          </a:p>
        </p:txBody>
      </p:sp>
    </p:spTree>
    <p:extLst>
      <p:ext uri="{BB962C8B-B14F-4D97-AF65-F5344CB8AC3E}">
        <p14:creationId xmlns:p14="http://schemas.microsoft.com/office/powerpoint/2010/main" val="2898211919"/>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7" name="Slide Image Placeholder 1">
            <a:extLst>
              <a:ext uri="{FF2B5EF4-FFF2-40B4-BE49-F238E27FC236}">
                <a16:creationId xmlns:a16="http://schemas.microsoft.com/office/drawing/2014/main" id="{FB503BCC-1135-4CC6-8761-8A3EAFC2D629}"/>
              </a:ext>
            </a:extLst>
          </p:cNvPr>
          <p:cNvSpPr>
            <a:spLocks noGrp="1" noRot="1" noChangeAspect="1" noTextEdit="1"/>
          </p:cNvSpPr>
          <p:nvPr>
            <p:ph type="sldImg"/>
          </p:nvPr>
        </p:nvSpPr>
        <p:spPr>
          <a:ln/>
        </p:spPr>
      </p:sp>
      <p:sp>
        <p:nvSpPr>
          <p:cNvPr id="208898" name="Notes Placeholder 2">
            <a:extLst>
              <a:ext uri="{FF2B5EF4-FFF2-40B4-BE49-F238E27FC236}">
                <a16:creationId xmlns:a16="http://schemas.microsoft.com/office/drawing/2014/main" id="{5440D062-AEF1-4E7E-B0E9-87EC945F98ED}"/>
              </a:ext>
            </a:extLst>
          </p:cNvPr>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tLang="en-US" dirty="0">
                <a:ea typeface="ＭＳ Ｐゴシック" panose="020B0600070205080204" pitchFamily="34" charset="-128"/>
              </a:rPr>
              <a:t>Share with participants that an understanding of how the following variables all affect young children and their families: socioeconomic conditions; family structures, relationships, stresses, and supports (including the impact of having a child with special needs); home language; cultural values; ethnicity; and community resources, cohesiveness, and organizations. Knowledge of these and other factors helps create a deeper understanding of young </a:t>
            </a:r>
            <a:r>
              <a:rPr lang="en-US" altLang="en-US" dirty="0" err="1">
                <a:ea typeface="ＭＳ Ｐゴシック" panose="020B0600070205080204" pitchFamily="34" charset="-128"/>
              </a:rPr>
              <a:t>childrenʼs</a:t>
            </a:r>
            <a:r>
              <a:rPr lang="en-US" altLang="en-US" dirty="0">
                <a:ea typeface="ＭＳ Ｐゴシック" panose="020B0600070205080204" pitchFamily="34" charset="-128"/>
              </a:rPr>
              <a:t> lives. This knowledge is critical to </a:t>
            </a:r>
            <a:r>
              <a:rPr lang="en-US" altLang="en-US" dirty="0" err="1">
                <a:ea typeface="ＭＳ Ｐゴシック" panose="020B0600070205080204" pitchFamily="34" charset="-128"/>
              </a:rPr>
              <a:t>caregiverʼs</a:t>
            </a:r>
            <a:r>
              <a:rPr lang="en-US" altLang="en-US" dirty="0">
                <a:ea typeface="ＭＳ Ｐゴシック" panose="020B0600070205080204" pitchFamily="34" charset="-128"/>
              </a:rPr>
              <a:t> ability to help children learn and develop well.</a:t>
            </a:r>
          </a:p>
          <a:p>
            <a:endParaRPr lang="en-US" altLang="en-US" dirty="0">
              <a:ea typeface="ＭＳ Ｐゴシック" panose="020B0600070205080204" pitchFamily="34" charset="-128"/>
            </a:endParaRPr>
          </a:p>
        </p:txBody>
      </p:sp>
      <p:sp>
        <p:nvSpPr>
          <p:cNvPr id="208899" name="Slide Number Placeholder 3">
            <a:extLst>
              <a:ext uri="{FF2B5EF4-FFF2-40B4-BE49-F238E27FC236}">
                <a16:creationId xmlns:a16="http://schemas.microsoft.com/office/drawing/2014/main" id="{5D6921F6-7F80-4D93-B809-AA6BBAA2DD17}"/>
              </a:ext>
            </a:extLst>
          </p:cNvPr>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23925">
              <a:defRPr sz="2400">
                <a:solidFill>
                  <a:schemeClr val="tx1"/>
                </a:solidFill>
                <a:latin typeface="Arial" panose="020B0604020202020204" pitchFamily="34" charset="0"/>
                <a:ea typeface="ＭＳ Ｐゴシック" panose="020B0600070205080204" pitchFamily="34" charset="-128"/>
              </a:defRPr>
            </a:lvl1pPr>
            <a:lvl2pPr marL="742950" indent="-285750" defTabSz="923925">
              <a:defRPr sz="2400">
                <a:solidFill>
                  <a:schemeClr val="tx1"/>
                </a:solidFill>
                <a:latin typeface="Arial" panose="020B0604020202020204" pitchFamily="34" charset="0"/>
                <a:ea typeface="ＭＳ Ｐゴシック" panose="020B0600070205080204" pitchFamily="34" charset="-128"/>
              </a:defRPr>
            </a:lvl2pPr>
            <a:lvl3pPr marL="1143000" indent="-228600" defTabSz="923925">
              <a:defRPr sz="2400">
                <a:solidFill>
                  <a:schemeClr val="tx1"/>
                </a:solidFill>
                <a:latin typeface="Arial" panose="020B0604020202020204" pitchFamily="34" charset="0"/>
                <a:ea typeface="ＭＳ Ｐゴシック" panose="020B0600070205080204" pitchFamily="34" charset="-128"/>
              </a:defRPr>
            </a:lvl3pPr>
            <a:lvl4pPr marL="1600200" indent="-228600" defTabSz="923925">
              <a:defRPr sz="2400">
                <a:solidFill>
                  <a:schemeClr val="tx1"/>
                </a:solidFill>
                <a:latin typeface="Arial" panose="020B0604020202020204" pitchFamily="34" charset="0"/>
                <a:ea typeface="ＭＳ Ｐゴシック" panose="020B0600070205080204" pitchFamily="34" charset="-128"/>
              </a:defRPr>
            </a:lvl4pPr>
            <a:lvl5pPr marL="2057400" indent="-228600" defTabSz="923925">
              <a:defRPr sz="2400">
                <a:solidFill>
                  <a:schemeClr val="tx1"/>
                </a:solidFill>
                <a:latin typeface="Arial" panose="020B0604020202020204" pitchFamily="34" charset="0"/>
                <a:ea typeface="ＭＳ Ｐゴシック" panose="020B0600070205080204" pitchFamily="34" charset="-128"/>
              </a:defRPr>
            </a:lvl5pPr>
            <a:lvl6pPr marL="2514600" indent="-228600" defTabSz="92392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2392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2392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2392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769EDF0C-06D6-4552-9D2A-2BADA6B13FF3}" type="slidenum">
              <a:rPr lang="en-US" altLang="en-US" sz="1200"/>
              <a:pPr/>
              <a:t>112</a:t>
            </a:fld>
            <a:endParaRPr lang="en-US" altLang="en-US" sz="1200"/>
          </a:p>
        </p:txBody>
      </p:sp>
    </p:spTree>
    <p:extLst>
      <p:ext uri="{BB962C8B-B14F-4D97-AF65-F5344CB8AC3E}">
        <p14:creationId xmlns:p14="http://schemas.microsoft.com/office/powerpoint/2010/main" val="42295480"/>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State that </a:t>
            </a:r>
            <a:r>
              <a:rPr lang="en-US" dirty="0" err="1"/>
              <a:t>childrenʼs</a:t>
            </a:r>
            <a:r>
              <a:rPr lang="en-US" dirty="0"/>
              <a:t> early social and emotional development depends on a variety </a:t>
            </a:r>
            <a:r>
              <a:rPr lang="en-US" dirty="0" err="1"/>
              <a:t>offactors</a:t>
            </a:r>
            <a:r>
              <a:rPr lang="en-US" dirty="0"/>
              <a:t>, including genetics, environment and the community. State that these influences affect development in a number of ways. Activity: Write two column headings on chart paper: Influence and Effect. Next, ask participants to think about the influences on a young </a:t>
            </a:r>
            <a:r>
              <a:rPr lang="en-US" dirty="0" err="1"/>
              <a:t>childʼs</a:t>
            </a:r>
            <a:r>
              <a:rPr lang="en-US" dirty="0"/>
              <a:t> development within the first 3 years and the effect these influences could have. A possible example to share would be “caring relationships” as the influence with the effect(s) as “the ability to trust” and/or “feeling of confidence.” After participants have had a moment to reflect, ask them to share their answers with the larger group. Write their responses on the chart paper. Explain to participants that risk factors are obstacles to healthy development. Highlight any examples generated by participants in the above activity. Share that </a:t>
            </a:r>
            <a:r>
              <a:rPr lang="en-US" dirty="0" err="1"/>
              <a:t>protectivefactors</a:t>
            </a:r>
            <a:r>
              <a:rPr lang="en-US" dirty="0"/>
              <a:t> are those things that help offset risk and young children become resilient so they can bounce back from challenges that arise. One influence on an </a:t>
            </a:r>
            <a:r>
              <a:rPr lang="en-US" dirty="0" err="1"/>
              <a:t>infantʼs</a:t>
            </a:r>
            <a:r>
              <a:rPr lang="en-US" dirty="0"/>
              <a:t> or </a:t>
            </a:r>
            <a:r>
              <a:rPr lang="en-US" dirty="0" err="1"/>
              <a:t>toddlerʼs</a:t>
            </a:r>
            <a:r>
              <a:rPr lang="en-US" dirty="0"/>
              <a:t> social emotional development is the general level of stress a family experiences and the </a:t>
            </a:r>
            <a:r>
              <a:rPr lang="en-US" dirty="0" err="1"/>
              <a:t>familyʼs</a:t>
            </a:r>
            <a:r>
              <a:rPr lang="en-US" dirty="0"/>
              <a:t> capacity to adapt to that stress. When there is additional stress from environmental circumstances, such as poverty or community violence, or when there are genetic factors that make caring for an infant or toddler particularly challenging, such as prematurity, developmental disabilities, or special healthcare needs, </a:t>
            </a:r>
            <a:r>
              <a:rPr lang="en-US" dirty="0" err="1"/>
              <a:t>familiesʼ</a:t>
            </a:r>
            <a:r>
              <a:rPr lang="en-US" dirty="0"/>
              <a:t> ability to form a relationship and provide their children with consistent, responsive care may be adversely impacted. </a:t>
            </a:r>
          </a:p>
          <a:p>
            <a:r>
              <a:rPr lang="en-US" dirty="0"/>
              <a:t>Read each factor aloud. Point out that those on the list are just some of the risk factors known to have a negative impact on the social emotional development of young children. </a:t>
            </a:r>
          </a:p>
          <a:p>
            <a:r>
              <a:rPr lang="en-US" dirty="0"/>
              <a:t> </a:t>
            </a:r>
          </a:p>
        </p:txBody>
      </p:sp>
      <p:sp>
        <p:nvSpPr>
          <p:cNvPr id="4" name="Slide Number Placeholder 3"/>
          <p:cNvSpPr>
            <a:spLocks noGrp="1"/>
          </p:cNvSpPr>
          <p:nvPr>
            <p:ph type="sldNum" sz="quarter" idx="10"/>
          </p:nvPr>
        </p:nvSpPr>
        <p:spPr/>
        <p:txBody>
          <a:bodyPr/>
          <a:lstStyle/>
          <a:p>
            <a:fld id="{82DE8ADA-7EFC-486C-978B-C830CC23F4BF}" type="slidenum">
              <a:rPr lang="en-US" smtClean="0"/>
              <a:t>113</a:t>
            </a:fld>
            <a:endParaRPr lang="en-US"/>
          </a:p>
        </p:txBody>
      </p:sp>
    </p:spTree>
    <p:extLst>
      <p:ext uri="{BB962C8B-B14F-4D97-AF65-F5344CB8AC3E}">
        <p14:creationId xmlns:p14="http://schemas.microsoft.com/office/powerpoint/2010/main" val="281240272"/>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slide</a:t>
            </a:r>
          </a:p>
          <a:p>
            <a:r>
              <a:rPr lang="en-US" dirty="0"/>
              <a:t>3 types of support:</a:t>
            </a:r>
          </a:p>
          <a:p>
            <a:r>
              <a:rPr lang="en-US" dirty="0"/>
              <a:t>Emotional </a:t>
            </a:r>
          </a:p>
          <a:p>
            <a:r>
              <a:rPr lang="en-US" dirty="0"/>
              <a:t>Materials</a:t>
            </a:r>
          </a:p>
          <a:p>
            <a:r>
              <a:rPr lang="en-US"/>
              <a:t>Information</a:t>
            </a:r>
          </a:p>
          <a:p>
            <a:endParaRPr lang="en-US" dirty="0"/>
          </a:p>
          <a:p>
            <a:r>
              <a:rPr lang="en-US" dirty="0"/>
              <a:t>Comments</a:t>
            </a:r>
          </a:p>
        </p:txBody>
      </p:sp>
      <p:sp>
        <p:nvSpPr>
          <p:cNvPr id="4" name="Slide Number Placeholder 3"/>
          <p:cNvSpPr>
            <a:spLocks noGrp="1"/>
          </p:cNvSpPr>
          <p:nvPr>
            <p:ph type="sldNum" sz="quarter" idx="10"/>
          </p:nvPr>
        </p:nvSpPr>
        <p:spPr/>
        <p:txBody>
          <a:bodyPr/>
          <a:lstStyle/>
          <a:p>
            <a:fld id="{82DE8ADA-7EFC-486C-978B-C830CC23F4BF}" type="slidenum">
              <a:rPr lang="en-US" smtClean="0"/>
              <a:t>114</a:t>
            </a:fld>
            <a:endParaRPr lang="en-US"/>
          </a:p>
        </p:txBody>
      </p:sp>
    </p:spTree>
    <p:extLst>
      <p:ext uri="{BB962C8B-B14F-4D97-AF65-F5344CB8AC3E}">
        <p14:creationId xmlns:p14="http://schemas.microsoft.com/office/powerpoint/2010/main" val="854943135"/>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slide</a:t>
            </a:r>
          </a:p>
        </p:txBody>
      </p:sp>
      <p:sp>
        <p:nvSpPr>
          <p:cNvPr id="4" name="Slide Number Placeholder 3"/>
          <p:cNvSpPr>
            <a:spLocks noGrp="1"/>
          </p:cNvSpPr>
          <p:nvPr>
            <p:ph type="sldNum" sz="quarter" idx="10"/>
          </p:nvPr>
        </p:nvSpPr>
        <p:spPr/>
        <p:txBody>
          <a:bodyPr/>
          <a:lstStyle/>
          <a:p>
            <a:fld id="{878F87E4-FAF5-AB46-A227-56741F72D627}" type="slidenum">
              <a:rPr lang="en-US" smtClean="0"/>
              <a:pPr/>
              <a:t>115</a:t>
            </a:fld>
            <a:endParaRPr lang="en-US" dirty="0"/>
          </a:p>
        </p:txBody>
      </p:sp>
    </p:spTree>
    <p:extLst>
      <p:ext uri="{BB962C8B-B14F-4D97-AF65-F5344CB8AC3E}">
        <p14:creationId xmlns:p14="http://schemas.microsoft.com/office/powerpoint/2010/main" val="1436819709"/>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Review each of the bullets.</a:t>
            </a:r>
          </a:p>
          <a:p>
            <a:r>
              <a:rPr lang="en-US" dirty="0"/>
              <a:t>Highlight the importance of using a strength-based approach when supporting families. Supportive practitioners recognize that all families have	strengths and	needs.	</a:t>
            </a:r>
          </a:p>
          <a:p>
            <a:r>
              <a:rPr lang="en-US" dirty="0"/>
              <a:t>It’s important to identify and	use strengths when supporting families.	</a:t>
            </a:r>
          </a:p>
          <a:p>
            <a:r>
              <a:rPr lang="en-US" dirty="0"/>
              <a:t>Emphasize the	parallel process.  This means, practitioners should develop a supportive, nurturing relationship with the caregivers to provide a model for them to have a nurturing and supportive relationship with their children. Again, review the importance of culture. </a:t>
            </a:r>
          </a:p>
        </p:txBody>
      </p:sp>
      <p:sp>
        <p:nvSpPr>
          <p:cNvPr id="4" name="Slide Number Placeholder 3"/>
          <p:cNvSpPr>
            <a:spLocks noGrp="1"/>
          </p:cNvSpPr>
          <p:nvPr>
            <p:ph type="sldNum" sz="quarter" idx="10"/>
          </p:nvPr>
        </p:nvSpPr>
        <p:spPr/>
        <p:txBody>
          <a:bodyPr/>
          <a:lstStyle/>
          <a:p>
            <a:pPr>
              <a:defRPr/>
            </a:pPr>
            <a:fld id="{164BEECD-F2AD-E044-9CB4-2B0F78CF53AE}" type="slidenum">
              <a:rPr lang="en-US" smtClean="0"/>
              <a:pPr>
                <a:defRPr/>
              </a:pPr>
              <a:t>116</a:t>
            </a:fld>
            <a:endParaRPr lang="en-US" dirty="0"/>
          </a:p>
        </p:txBody>
      </p:sp>
    </p:spTree>
    <p:extLst>
      <p:ext uri="{BB962C8B-B14F-4D97-AF65-F5344CB8AC3E}">
        <p14:creationId xmlns:p14="http://schemas.microsoft.com/office/powerpoint/2010/main" val="3072470236"/>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Toddlers</a:t>
            </a:r>
          </a:p>
        </p:txBody>
      </p:sp>
      <p:sp>
        <p:nvSpPr>
          <p:cNvPr id="4" name="Slide Number Placeholder 3"/>
          <p:cNvSpPr>
            <a:spLocks noGrp="1"/>
          </p:cNvSpPr>
          <p:nvPr>
            <p:ph type="sldNum" sz="quarter" idx="10"/>
          </p:nvPr>
        </p:nvSpPr>
        <p:spPr/>
        <p:txBody>
          <a:bodyPr/>
          <a:lstStyle/>
          <a:p>
            <a:fld id="{82DE8ADA-7EFC-486C-978B-C830CC23F4BF}" type="slidenum">
              <a:rPr lang="en-US" smtClean="0"/>
              <a:t>118</a:t>
            </a:fld>
            <a:endParaRPr lang="en-US"/>
          </a:p>
        </p:txBody>
      </p:sp>
    </p:spTree>
    <p:extLst>
      <p:ext uri="{BB962C8B-B14F-4D97-AF65-F5344CB8AC3E}">
        <p14:creationId xmlns:p14="http://schemas.microsoft.com/office/powerpoint/2010/main" val="4132797453"/>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a:extLst>
              <a:ext uri="{FF2B5EF4-FFF2-40B4-BE49-F238E27FC236}">
                <a16:creationId xmlns:a16="http://schemas.microsoft.com/office/drawing/2014/main" id="{B30F984F-FEF4-4880-93A2-26822B4C04C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93187" name="Notes Placeholder 2">
            <a:extLst>
              <a:ext uri="{FF2B5EF4-FFF2-40B4-BE49-F238E27FC236}">
                <a16:creationId xmlns:a16="http://schemas.microsoft.com/office/drawing/2014/main" id="{30F0A237-EF7D-4377-8E89-4704FE94211F}"/>
              </a:ext>
            </a:extLst>
          </p:cNvPr>
          <p:cNvSpPr>
            <a:spLocks noGrp="1"/>
          </p:cNvSpPr>
          <p:nvPr>
            <p:ph type="body" idx="1"/>
          </p:nvPr>
        </p:nvSpPr>
        <p:spPr bwMode="auto">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defRPr/>
            </a:pPr>
            <a:r>
              <a:rPr lang="en-US" altLang="en-US" dirty="0">
                <a:ea typeface="ＭＳ Ｐゴシック" panose="020B0600070205080204" pitchFamily="34" charset="-128"/>
              </a:rPr>
              <a:t>The PIWI Philosophy related to children states: Read each bullet</a:t>
            </a:r>
          </a:p>
          <a:p>
            <a:pPr>
              <a:defRPr/>
            </a:pPr>
            <a:endParaRPr lang="en-US" altLang="en-US" dirty="0">
              <a:ea typeface="ＭＳ Ｐゴシック" panose="020B0600070205080204" pitchFamily="34" charset="-128"/>
            </a:endParaRPr>
          </a:p>
          <a:p>
            <a:pPr>
              <a:defRPr/>
            </a:pPr>
            <a:r>
              <a:rPr lang="en-US" altLang="en-US" dirty="0">
                <a:ea typeface="ＭＳ Ｐゴシック" panose="020B0600070205080204" pitchFamily="34" charset="-128"/>
              </a:rPr>
              <a:t>To expand the discussion about the PIW Philosophy related to children.  Think what practices are in place in each of the following:</a:t>
            </a:r>
            <a:endParaRPr lang="en-US" altLang="en-US" b="1" dirty="0">
              <a:ea typeface="ＭＳ Ｐゴシック" panose="020B0600070205080204" pitchFamily="34" charset="-128"/>
            </a:endParaRPr>
          </a:p>
          <a:p>
            <a:pPr marL="171450" indent="-171450">
              <a:buFont typeface="Arial" panose="020B0604020202020204" pitchFamily="34" charset="0"/>
              <a:buChar char="•"/>
              <a:defRPr/>
            </a:pPr>
            <a:r>
              <a:rPr lang="en-US" altLang="en-US" b="1" dirty="0">
                <a:ea typeface="ＭＳ Ｐゴシック" panose="020B0600070205080204" pitchFamily="34" charset="-128"/>
              </a:rPr>
              <a:t> embedded within significant relationships</a:t>
            </a:r>
          </a:p>
          <a:p>
            <a:pPr marL="171450" indent="-171450">
              <a:buFont typeface="Arial" panose="020B0604020202020204" pitchFamily="34" charset="0"/>
              <a:buChar char="•"/>
              <a:defRPr/>
            </a:pPr>
            <a:r>
              <a:rPr lang="en-US" altLang="en-US" b="1" dirty="0">
                <a:ea typeface="ＭＳ Ｐゴシック" panose="020B0600070205080204" pitchFamily="34" charset="-128"/>
              </a:rPr>
              <a:t> daily routines</a:t>
            </a:r>
          </a:p>
          <a:p>
            <a:pPr marL="171450" indent="-171450">
              <a:buFont typeface="Arial" panose="020B0604020202020204" pitchFamily="34" charset="0"/>
              <a:buChar char="•"/>
              <a:defRPr/>
            </a:pPr>
            <a:r>
              <a:rPr lang="en-US" altLang="en-US" b="1" dirty="0">
                <a:ea typeface="ＭＳ Ｐゴシック" panose="020B0600070205080204" pitchFamily="34" charset="-128"/>
              </a:rPr>
              <a:t> developmentally appropriate culturally appropriate</a:t>
            </a:r>
          </a:p>
          <a:p>
            <a:pPr marL="171450" indent="-171450">
              <a:buFont typeface="Arial" panose="020B0604020202020204" pitchFamily="34" charset="0"/>
              <a:buChar char="•"/>
              <a:defRPr/>
            </a:pPr>
            <a:r>
              <a:rPr lang="en-US" altLang="en-US" b="1" dirty="0">
                <a:ea typeface="ＭＳ Ｐゴシック" panose="020B0600070205080204" pitchFamily="34" charset="-128"/>
              </a:rPr>
              <a:t> natural routines and interactions</a:t>
            </a:r>
          </a:p>
          <a:p>
            <a:pPr>
              <a:defRPr/>
            </a:pPr>
            <a:endParaRPr lang="en-US" altLang="en-US" dirty="0">
              <a:ea typeface="ＭＳ Ｐゴシック" panose="020B0600070205080204" pitchFamily="34" charset="-128"/>
            </a:endParaRPr>
          </a:p>
        </p:txBody>
      </p:sp>
      <p:sp>
        <p:nvSpPr>
          <p:cNvPr id="27652" name="Slide Number Placeholder 3">
            <a:extLst>
              <a:ext uri="{FF2B5EF4-FFF2-40B4-BE49-F238E27FC236}">
                <a16:creationId xmlns:a16="http://schemas.microsoft.com/office/drawing/2014/main" id="{75C76196-CBFD-45A2-979F-54F05DF4C6BF}"/>
              </a:ext>
            </a:extLst>
          </p:cNvPr>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87CA0D91-4537-4412-A6C3-D8554C897C83}" type="slidenum">
              <a:rPr lang="en-US" altLang="en-US" smtClean="0"/>
              <a:pPr/>
              <a:t>120</a:t>
            </a:fld>
            <a:endParaRPr lang="en-US" altLang="en-US"/>
          </a:p>
        </p:txBody>
      </p:sp>
    </p:spTree>
    <p:extLst>
      <p:ext uri="{BB962C8B-B14F-4D97-AF65-F5344CB8AC3E}">
        <p14:creationId xmlns:p14="http://schemas.microsoft.com/office/powerpoint/2010/main" val="4269971085"/>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a:extLst>
              <a:ext uri="{FF2B5EF4-FFF2-40B4-BE49-F238E27FC236}">
                <a16:creationId xmlns:a16="http://schemas.microsoft.com/office/drawing/2014/main" id="{D38EE847-5D66-4238-970A-DD256BB16F2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29699" name="Notes Placeholder 2">
            <a:extLst>
              <a:ext uri="{FF2B5EF4-FFF2-40B4-BE49-F238E27FC236}">
                <a16:creationId xmlns:a16="http://schemas.microsoft.com/office/drawing/2014/main" id="{A6504A58-6F1B-491D-8027-ED015402CD84}"/>
              </a:ext>
            </a:extLst>
          </p:cNvPr>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tLang="en-US" b="1" dirty="0">
                <a:ea typeface="ＭＳ Ｐゴシック" panose="020B0600070205080204" pitchFamily="34" charset="-128"/>
              </a:rPr>
              <a:t>Read the bullets</a:t>
            </a:r>
          </a:p>
          <a:p>
            <a:r>
              <a:rPr lang="en-US" altLang="en-US" dirty="0">
                <a:ea typeface="ＭＳ Ｐゴシック" panose="020B0600070205080204" pitchFamily="34" charset="-128"/>
              </a:rPr>
              <a:t>To expand the conversation related to Practitioners</a:t>
            </a:r>
          </a:p>
          <a:p>
            <a:r>
              <a:rPr lang="en-US" altLang="en-US" b="1" dirty="0">
                <a:ea typeface="ＭＳ Ｐゴシック" panose="020B0600070205080204" pitchFamily="34" charset="-128"/>
              </a:rPr>
              <a:t>supportive relationships</a:t>
            </a:r>
          </a:p>
          <a:p>
            <a:r>
              <a:rPr lang="en-US" altLang="en-US" b="1" dirty="0">
                <a:ea typeface="ＭＳ Ｐゴシック" panose="020B0600070205080204" pitchFamily="34" charset="-128"/>
              </a:rPr>
              <a:t>Collaboration</a:t>
            </a:r>
          </a:p>
          <a:p>
            <a:r>
              <a:rPr lang="en-US" altLang="en-US" b="1" dirty="0">
                <a:ea typeface="ＭＳ Ｐゴシック" panose="020B0600070205080204" pitchFamily="34" charset="-128"/>
              </a:rPr>
              <a:t>active support</a:t>
            </a:r>
          </a:p>
          <a:p>
            <a:r>
              <a:rPr lang="en-US" altLang="en-US" b="1" dirty="0">
                <a:ea typeface="ＭＳ Ｐゴシック" panose="020B0600070205080204" pitchFamily="34" charset="-128"/>
              </a:rPr>
              <a:t>meaningful</a:t>
            </a:r>
          </a:p>
          <a:p>
            <a:r>
              <a:rPr lang="en-US" altLang="en-US" b="1" dirty="0">
                <a:ea typeface="ＭＳ Ｐゴシック" panose="020B0600070205080204" pitchFamily="34" charset="-128"/>
              </a:rPr>
              <a:t>Opportunities</a:t>
            </a:r>
          </a:p>
          <a:p>
            <a:r>
              <a:rPr lang="en-US" altLang="en-US" b="1" dirty="0">
                <a:ea typeface="ＭＳ Ｐゴシック" panose="020B0600070205080204" pitchFamily="34" charset="-128"/>
              </a:rPr>
              <a:t>parent-child interactions</a:t>
            </a:r>
          </a:p>
          <a:p>
            <a:endParaRPr lang="en-US" altLang="en-US" dirty="0">
              <a:ea typeface="ＭＳ Ｐゴシック" panose="020B0600070205080204" pitchFamily="34" charset="-128"/>
            </a:endParaRPr>
          </a:p>
          <a:p>
            <a:r>
              <a:rPr lang="en-US" altLang="en-US" dirty="0">
                <a:ea typeface="ＭＳ Ｐゴシック" panose="020B0600070205080204" pitchFamily="34" charset="-128"/>
              </a:rPr>
              <a:t>The main idea at this point is to remember that the Philosophy is the basis for a framework that will be translated into practice. Point out that the PIWI Philosophy is equally applicable to parent-child groups and home visits. Handout PIWI</a:t>
            </a:r>
          </a:p>
          <a:p>
            <a:endParaRPr lang="en-US" altLang="en-US" dirty="0">
              <a:ea typeface="ＭＳ Ｐゴシック" panose="020B0600070205080204" pitchFamily="34" charset="-128"/>
            </a:endParaRPr>
          </a:p>
        </p:txBody>
      </p:sp>
      <p:sp>
        <p:nvSpPr>
          <p:cNvPr id="29700" name="Slide Number Placeholder 3">
            <a:extLst>
              <a:ext uri="{FF2B5EF4-FFF2-40B4-BE49-F238E27FC236}">
                <a16:creationId xmlns:a16="http://schemas.microsoft.com/office/drawing/2014/main" id="{24E601DB-4AB8-45D8-87ED-869AEADC6168}"/>
              </a:ext>
            </a:extLst>
          </p:cNvPr>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EA07E4A3-4CF5-4A22-9AA8-9F89C60DE4F0}" type="slidenum">
              <a:rPr lang="en-US" altLang="en-US" smtClean="0"/>
              <a:pPr/>
              <a:t>121</a:t>
            </a:fld>
            <a:endParaRPr lang="en-US" altLang="en-US"/>
          </a:p>
        </p:txBody>
      </p:sp>
    </p:spTree>
    <p:extLst>
      <p:ext uri="{BB962C8B-B14F-4D97-AF65-F5344CB8AC3E}">
        <p14:creationId xmlns:p14="http://schemas.microsoft.com/office/powerpoint/2010/main" val="3753723890"/>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a:extLst>
              <a:ext uri="{FF2B5EF4-FFF2-40B4-BE49-F238E27FC236}">
                <a16:creationId xmlns:a16="http://schemas.microsoft.com/office/drawing/2014/main" id="{7B9FF6BE-C15B-40D5-A7F7-C106078C944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33795" name="Notes Placeholder 2">
            <a:extLst>
              <a:ext uri="{FF2B5EF4-FFF2-40B4-BE49-F238E27FC236}">
                <a16:creationId xmlns:a16="http://schemas.microsoft.com/office/drawing/2014/main" id="{AC7DDC22-010A-4328-9739-2C0016EB2227}"/>
              </a:ext>
            </a:extLst>
          </p:cNvPr>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tLang="en-US" dirty="0">
                <a:ea typeface="ＭＳ Ｐゴシック" panose="020B0600070205080204" pitchFamily="34" charset="-128"/>
              </a:rPr>
              <a:t>The dyad is always at the center of our work.  The focus of PIWI practices will be ways of interacting with parents to support competence, confidence and mutual enjoyment of the dyad.</a:t>
            </a:r>
          </a:p>
          <a:p>
            <a:endParaRPr lang="en-US" altLang="en-US" dirty="0">
              <a:ea typeface="ＭＳ Ｐゴシック" panose="020B0600070205080204" pitchFamily="34" charset="-128"/>
            </a:endParaRPr>
          </a:p>
          <a:p>
            <a:r>
              <a:rPr lang="en-US" altLang="en-US" dirty="0">
                <a:ea typeface="ＭＳ Ｐゴシック" panose="020B0600070205080204" pitchFamily="34" charset="-128"/>
              </a:rPr>
              <a:t>The importance of building relationships with parents and caregivers influences skill building.  Each family you work with will look different, however the strategies you will learn today can be used with each of those families.  </a:t>
            </a:r>
          </a:p>
        </p:txBody>
      </p:sp>
      <p:sp>
        <p:nvSpPr>
          <p:cNvPr id="33796" name="Slide Number Placeholder 3">
            <a:extLst>
              <a:ext uri="{FF2B5EF4-FFF2-40B4-BE49-F238E27FC236}">
                <a16:creationId xmlns:a16="http://schemas.microsoft.com/office/drawing/2014/main" id="{F4E2E8CA-4ED2-429A-B4EE-D6B0678A2003}"/>
              </a:ext>
            </a:extLst>
          </p:cNvPr>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F4260271-DB39-4A88-9F18-4CBC2B941005}" type="slidenum">
              <a:rPr lang="en-US" altLang="en-US" smtClean="0"/>
              <a:pPr/>
              <a:t>122</a:t>
            </a:fld>
            <a:endParaRPr lang="en-US" altLang="en-US"/>
          </a:p>
        </p:txBody>
      </p:sp>
    </p:spTree>
    <p:extLst>
      <p:ext uri="{BB962C8B-B14F-4D97-AF65-F5344CB8AC3E}">
        <p14:creationId xmlns:p14="http://schemas.microsoft.com/office/powerpoint/2010/main" val="34857818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2C4262-BE58-4C30-B178-28D697B0C09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6B23C08-1739-402C-A828-AC6D1DFBDCD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D64B620-5BA3-4A70-B235-7F02EC19091D}"/>
              </a:ext>
            </a:extLst>
          </p:cNvPr>
          <p:cNvSpPr>
            <a:spLocks noGrp="1"/>
          </p:cNvSpPr>
          <p:nvPr>
            <p:ph type="dt" sz="half" idx="10"/>
          </p:nvPr>
        </p:nvSpPr>
        <p:spPr/>
        <p:txBody>
          <a:bodyPr/>
          <a:lstStyle/>
          <a:p>
            <a:fld id="{FBF977E3-4848-4525-B1C8-A45812D508D3}" type="datetimeFigureOut">
              <a:rPr lang="en-US" smtClean="0"/>
              <a:t>9/21/2017</a:t>
            </a:fld>
            <a:endParaRPr lang="en-US"/>
          </a:p>
        </p:txBody>
      </p:sp>
      <p:sp>
        <p:nvSpPr>
          <p:cNvPr id="5" name="Footer Placeholder 4">
            <a:extLst>
              <a:ext uri="{FF2B5EF4-FFF2-40B4-BE49-F238E27FC236}">
                <a16:creationId xmlns:a16="http://schemas.microsoft.com/office/drawing/2014/main" id="{FFC2ACA2-99A3-4D11-9657-6BA448CEC6A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102FAF7-ABD3-4506-9A59-4862650E793D}"/>
              </a:ext>
            </a:extLst>
          </p:cNvPr>
          <p:cNvSpPr>
            <a:spLocks noGrp="1"/>
          </p:cNvSpPr>
          <p:nvPr>
            <p:ph type="sldNum" sz="quarter" idx="12"/>
          </p:nvPr>
        </p:nvSpPr>
        <p:spPr/>
        <p:txBody>
          <a:bodyPr/>
          <a:lstStyle/>
          <a:p>
            <a:fld id="{F45D76CC-081E-4D33-AB86-DFBC9FB96B58}" type="slidenum">
              <a:rPr lang="en-US" smtClean="0"/>
              <a:t>‹#›</a:t>
            </a:fld>
            <a:endParaRPr lang="en-US"/>
          </a:p>
        </p:txBody>
      </p:sp>
    </p:spTree>
    <p:extLst>
      <p:ext uri="{BB962C8B-B14F-4D97-AF65-F5344CB8AC3E}">
        <p14:creationId xmlns:p14="http://schemas.microsoft.com/office/powerpoint/2010/main" val="31271303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C39CC8-CAD5-4A90-AB13-00F99FA230C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DC7E40A-522D-4E95-A55B-4EE249E0DCEF}"/>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03881C4-E8FA-43C0-8570-7626DD35285B}"/>
              </a:ext>
            </a:extLst>
          </p:cNvPr>
          <p:cNvSpPr>
            <a:spLocks noGrp="1"/>
          </p:cNvSpPr>
          <p:nvPr>
            <p:ph type="dt" sz="half" idx="10"/>
          </p:nvPr>
        </p:nvSpPr>
        <p:spPr/>
        <p:txBody>
          <a:bodyPr/>
          <a:lstStyle/>
          <a:p>
            <a:fld id="{FBF977E3-4848-4525-B1C8-A45812D508D3}" type="datetimeFigureOut">
              <a:rPr lang="en-US" smtClean="0"/>
              <a:t>9/21/2017</a:t>
            </a:fld>
            <a:endParaRPr lang="en-US"/>
          </a:p>
        </p:txBody>
      </p:sp>
      <p:sp>
        <p:nvSpPr>
          <p:cNvPr id="5" name="Footer Placeholder 4">
            <a:extLst>
              <a:ext uri="{FF2B5EF4-FFF2-40B4-BE49-F238E27FC236}">
                <a16:creationId xmlns:a16="http://schemas.microsoft.com/office/drawing/2014/main" id="{BE6BDDA5-E9B9-4CA9-A7DF-E8B1F30FEC6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DBA6FE0-8C54-4F28-AF54-25389D726551}"/>
              </a:ext>
            </a:extLst>
          </p:cNvPr>
          <p:cNvSpPr>
            <a:spLocks noGrp="1"/>
          </p:cNvSpPr>
          <p:nvPr>
            <p:ph type="sldNum" sz="quarter" idx="12"/>
          </p:nvPr>
        </p:nvSpPr>
        <p:spPr/>
        <p:txBody>
          <a:bodyPr/>
          <a:lstStyle/>
          <a:p>
            <a:fld id="{F45D76CC-081E-4D33-AB86-DFBC9FB96B58}" type="slidenum">
              <a:rPr lang="en-US" smtClean="0"/>
              <a:t>‹#›</a:t>
            </a:fld>
            <a:endParaRPr lang="en-US"/>
          </a:p>
        </p:txBody>
      </p:sp>
    </p:spTree>
    <p:extLst>
      <p:ext uri="{BB962C8B-B14F-4D97-AF65-F5344CB8AC3E}">
        <p14:creationId xmlns:p14="http://schemas.microsoft.com/office/powerpoint/2010/main" val="35874016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D17AA26-DD5A-4403-AFEB-345DFC17593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E534EDE-3B98-4972-8B97-6D8D8BECF8C8}"/>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0BED02C-743C-4D85-9597-6400FF594351}"/>
              </a:ext>
            </a:extLst>
          </p:cNvPr>
          <p:cNvSpPr>
            <a:spLocks noGrp="1"/>
          </p:cNvSpPr>
          <p:nvPr>
            <p:ph type="dt" sz="half" idx="10"/>
          </p:nvPr>
        </p:nvSpPr>
        <p:spPr/>
        <p:txBody>
          <a:bodyPr/>
          <a:lstStyle/>
          <a:p>
            <a:fld id="{FBF977E3-4848-4525-B1C8-A45812D508D3}" type="datetimeFigureOut">
              <a:rPr lang="en-US" smtClean="0"/>
              <a:t>9/21/2017</a:t>
            </a:fld>
            <a:endParaRPr lang="en-US"/>
          </a:p>
        </p:txBody>
      </p:sp>
      <p:sp>
        <p:nvSpPr>
          <p:cNvPr id="5" name="Footer Placeholder 4">
            <a:extLst>
              <a:ext uri="{FF2B5EF4-FFF2-40B4-BE49-F238E27FC236}">
                <a16:creationId xmlns:a16="http://schemas.microsoft.com/office/drawing/2014/main" id="{5F5096F0-E4B3-47A9-98B8-02CD29DBB2F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9CE078D-B108-4ADA-982D-706DFF13C850}"/>
              </a:ext>
            </a:extLst>
          </p:cNvPr>
          <p:cNvSpPr>
            <a:spLocks noGrp="1"/>
          </p:cNvSpPr>
          <p:nvPr>
            <p:ph type="sldNum" sz="quarter" idx="12"/>
          </p:nvPr>
        </p:nvSpPr>
        <p:spPr/>
        <p:txBody>
          <a:bodyPr/>
          <a:lstStyle/>
          <a:p>
            <a:fld id="{F45D76CC-081E-4D33-AB86-DFBC9FB96B58}" type="slidenum">
              <a:rPr lang="en-US" smtClean="0"/>
              <a:t>‹#›</a:t>
            </a:fld>
            <a:endParaRPr lang="en-US"/>
          </a:p>
        </p:txBody>
      </p:sp>
    </p:spTree>
    <p:extLst>
      <p:ext uri="{BB962C8B-B14F-4D97-AF65-F5344CB8AC3E}">
        <p14:creationId xmlns:p14="http://schemas.microsoft.com/office/powerpoint/2010/main" val="24936985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2032000" y="152400"/>
            <a:ext cx="9550400" cy="990600"/>
          </a:xfrm>
        </p:spPr>
        <p:txBody>
          <a:bodyPr/>
          <a:lstStyle/>
          <a:p>
            <a:r>
              <a:rPr lang="en-US"/>
              <a:t>Click to edit Master title style</a:t>
            </a:r>
          </a:p>
        </p:txBody>
      </p:sp>
      <p:sp>
        <p:nvSpPr>
          <p:cNvPr id="3" name="Text Placeholder 2"/>
          <p:cNvSpPr>
            <a:spLocks noGrp="1"/>
          </p:cNvSpPr>
          <p:nvPr>
            <p:ph type="body" sz="half" idx="1"/>
          </p:nvPr>
        </p:nvSpPr>
        <p:spPr>
          <a:xfrm>
            <a:off x="812800" y="1581150"/>
            <a:ext cx="5283200" cy="49720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299200" y="1581151"/>
            <a:ext cx="5283200" cy="24098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299200" y="4143376"/>
            <a:ext cx="5283200" cy="24098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49755899"/>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AAEBDB-5D29-4222-8E62-6F5677D3030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6FA1C82-8718-4502-8296-62ED7044C554}"/>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1ABEA0F-9B9D-447B-8531-8F79CC0A6572}"/>
              </a:ext>
            </a:extLst>
          </p:cNvPr>
          <p:cNvSpPr>
            <a:spLocks noGrp="1"/>
          </p:cNvSpPr>
          <p:nvPr>
            <p:ph type="dt" sz="half" idx="10"/>
          </p:nvPr>
        </p:nvSpPr>
        <p:spPr/>
        <p:txBody>
          <a:bodyPr/>
          <a:lstStyle/>
          <a:p>
            <a:fld id="{FBF977E3-4848-4525-B1C8-A45812D508D3}" type="datetimeFigureOut">
              <a:rPr lang="en-US" smtClean="0"/>
              <a:t>9/21/2017</a:t>
            </a:fld>
            <a:endParaRPr lang="en-US"/>
          </a:p>
        </p:txBody>
      </p:sp>
      <p:sp>
        <p:nvSpPr>
          <p:cNvPr id="5" name="Footer Placeholder 4">
            <a:extLst>
              <a:ext uri="{FF2B5EF4-FFF2-40B4-BE49-F238E27FC236}">
                <a16:creationId xmlns:a16="http://schemas.microsoft.com/office/drawing/2014/main" id="{B4F1C5CC-DABE-4AE1-9A02-119F01115EA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FFE2FA-3A3F-4B41-B4C7-225E900820EF}"/>
              </a:ext>
            </a:extLst>
          </p:cNvPr>
          <p:cNvSpPr>
            <a:spLocks noGrp="1"/>
          </p:cNvSpPr>
          <p:nvPr>
            <p:ph type="sldNum" sz="quarter" idx="12"/>
          </p:nvPr>
        </p:nvSpPr>
        <p:spPr/>
        <p:txBody>
          <a:bodyPr/>
          <a:lstStyle/>
          <a:p>
            <a:fld id="{F45D76CC-081E-4D33-AB86-DFBC9FB96B58}" type="slidenum">
              <a:rPr lang="en-US" smtClean="0"/>
              <a:t>‹#›</a:t>
            </a:fld>
            <a:endParaRPr lang="en-US"/>
          </a:p>
        </p:txBody>
      </p:sp>
    </p:spTree>
    <p:extLst>
      <p:ext uri="{BB962C8B-B14F-4D97-AF65-F5344CB8AC3E}">
        <p14:creationId xmlns:p14="http://schemas.microsoft.com/office/powerpoint/2010/main" val="23644877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71F7B5-39ED-4D3A-9130-A8417C8A935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391A952-E9F5-4B3B-A8B5-FD43CCE486F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97F75913-31D3-49BB-9729-A0BE802FAF74}"/>
              </a:ext>
            </a:extLst>
          </p:cNvPr>
          <p:cNvSpPr>
            <a:spLocks noGrp="1"/>
          </p:cNvSpPr>
          <p:nvPr>
            <p:ph type="dt" sz="half" idx="10"/>
          </p:nvPr>
        </p:nvSpPr>
        <p:spPr/>
        <p:txBody>
          <a:bodyPr/>
          <a:lstStyle/>
          <a:p>
            <a:fld id="{FBF977E3-4848-4525-B1C8-A45812D508D3}" type="datetimeFigureOut">
              <a:rPr lang="en-US" smtClean="0"/>
              <a:t>9/21/2017</a:t>
            </a:fld>
            <a:endParaRPr lang="en-US"/>
          </a:p>
        </p:txBody>
      </p:sp>
      <p:sp>
        <p:nvSpPr>
          <p:cNvPr id="5" name="Footer Placeholder 4">
            <a:extLst>
              <a:ext uri="{FF2B5EF4-FFF2-40B4-BE49-F238E27FC236}">
                <a16:creationId xmlns:a16="http://schemas.microsoft.com/office/drawing/2014/main" id="{63A1187C-807D-46F8-86BA-B8BCB9555D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45F713E-F038-488D-B0F6-C3BFAB3F14AA}"/>
              </a:ext>
            </a:extLst>
          </p:cNvPr>
          <p:cNvSpPr>
            <a:spLocks noGrp="1"/>
          </p:cNvSpPr>
          <p:nvPr>
            <p:ph type="sldNum" sz="quarter" idx="12"/>
          </p:nvPr>
        </p:nvSpPr>
        <p:spPr/>
        <p:txBody>
          <a:bodyPr/>
          <a:lstStyle/>
          <a:p>
            <a:fld id="{F45D76CC-081E-4D33-AB86-DFBC9FB96B58}" type="slidenum">
              <a:rPr lang="en-US" smtClean="0"/>
              <a:t>‹#›</a:t>
            </a:fld>
            <a:endParaRPr lang="en-US"/>
          </a:p>
        </p:txBody>
      </p:sp>
    </p:spTree>
    <p:extLst>
      <p:ext uri="{BB962C8B-B14F-4D97-AF65-F5344CB8AC3E}">
        <p14:creationId xmlns:p14="http://schemas.microsoft.com/office/powerpoint/2010/main" val="32877707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02031-04ED-4EB9-8A9A-495E688CA81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58CABB3-649A-49FC-A798-D413BCE7D767}"/>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DD30D55-976F-4922-B411-27FB66BD8DAF}"/>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E6AD093-2010-40E0-A8B8-658FD5EA6DFF}"/>
              </a:ext>
            </a:extLst>
          </p:cNvPr>
          <p:cNvSpPr>
            <a:spLocks noGrp="1"/>
          </p:cNvSpPr>
          <p:nvPr>
            <p:ph type="dt" sz="half" idx="10"/>
          </p:nvPr>
        </p:nvSpPr>
        <p:spPr/>
        <p:txBody>
          <a:bodyPr/>
          <a:lstStyle/>
          <a:p>
            <a:fld id="{FBF977E3-4848-4525-B1C8-A45812D508D3}" type="datetimeFigureOut">
              <a:rPr lang="en-US" smtClean="0"/>
              <a:t>9/21/2017</a:t>
            </a:fld>
            <a:endParaRPr lang="en-US"/>
          </a:p>
        </p:txBody>
      </p:sp>
      <p:sp>
        <p:nvSpPr>
          <p:cNvPr id="6" name="Footer Placeholder 5">
            <a:extLst>
              <a:ext uri="{FF2B5EF4-FFF2-40B4-BE49-F238E27FC236}">
                <a16:creationId xmlns:a16="http://schemas.microsoft.com/office/drawing/2014/main" id="{50F56771-0AD7-4DFA-AA2C-F02B9DB6CB8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58C3D0F-3401-42F8-9B09-3D7CD9701A5C}"/>
              </a:ext>
            </a:extLst>
          </p:cNvPr>
          <p:cNvSpPr>
            <a:spLocks noGrp="1"/>
          </p:cNvSpPr>
          <p:nvPr>
            <p:ph type="sldNum" sz="quarter" idx="12"/>
          </p:nvPr>
        </p:nvSpPr>
        <p:spPr/>
        <p:txBody>
          <a:bodyPr/>
          <a:lstStyle/>
          <a:p>
            <a:fld id="{F45D76CC-081E-4D33-AB86-DFBC9FB96B58}" type="slidenum">
              <a:rPr lang="en-US" smtClean="0"/>
              <a:t>‹#›</a:t>
            </a:fld>
            <a:endParaRPr lang="en-US"/>
          </a:p>
        </p:txBody>
      </p:sp>
    </p:spTree>
    <p:extLst>
      <p:ext uri="{BB962C8B-B14F-4D97-AF65-F5344CB8AC3E}">
        <p14:creationId xmlns:p14="http://schemas.microsoft.com/office/powerpoint/2010/main" val="3110859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86784C-9CED-4A9D-ADD7-89B9D8C7BB1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BFE971B-2683-4783-A4D1-9ED2A5A88C6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568B3411-6C82-443D-8B37-32EC91E9F827}"/>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5ACECA8-1273-4C0A-9532-8DB4B205A94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CB6E81B1-9775-491C-A8BF-5390B9EA43D2}"/>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50D1572-7D8F-418D-9E0C-FD47FC69FF59}"/>
              </a:ext>
            </a:extLst>
          </p:cNvPr>
          <p:cNvSpPr>
            <a:spLocks noGrp="1"/>
          </p:cNvSpPr>
          <p:nvPr>
            <p:ph type="dt" sz="half" idx="10"/>
          </p:nvPr>
        </p:nvSpPr>
        <p:spPr/>
        <p:txBody>
          <a:bodyPr/>
          <a:lstStyle/>
          <a:p>
            <a:fld id="{FBF977E3-4848-4525-B1C8-A45812D508D3}" type="datetimeFigureOut">
              <a:rPr lang="en-US" smtClean="0"/>
              <a:t>9/21/2017</a:t>
            </a:fld>
            <a:endParaRPr lang="en-US"/>
          </a:p>
        </p:txBody>
      </p:sp>
      <p:sp>
        <p:nvSpPr>
          <p:cNvPr id="8" name="Footer Placeholder 7">
            <a:extLst>
              <a:ext uri="{FF2B5EF4-FFF2-40B4-BE49-F238E27FC236}">
                <a16:creationId xmlns:a16="http://schemas.microsoft.com/office/drawing/2014/main" id="{E9D3C190-1A84-4CAA-ACA6-BACE60432B3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2B4E28E-913C-4A06-974E-49D7860D4292}"/>
              </a:ext>
            </a:extLst>
          </p:cNvPr>
          <p:cNvSpPr>
            <a:spLocks noGrp="1"/>
          </p:cNvSpPr>
          <p:nvPr>
            <p:ph type="sldNum" sz="quarter" idx="12"/>
          </p:nvPr>
        </p:nvSpPr>
        <p:spPr/>
        <p:txBody>
          <a:bodyPr/>
          <a:lstStyle/>
          <a:p>
            <a:fld id="{F45D76CC-081E-4D33-AB86-DFBC9FB96B58}" type="slidenum">
              <a:rPr lang="en-US" smtClean="0"/>
              <a:t>‹#›</a:t>
            </a:fld>
            <a:endParaRPr lang="en-US"/>
          </a:p>
        </p:txBody>
      </p:sp>
    </p:spTree>
    <p:extLst>
      <p:ext uri="{BB962C8B-B14F-4D97-AF65-F5344CB8AC3E}">
        <p14:creationId xmlns:p14="http://schemas.microsoft.com/office/powerpoint/2010/main" val="38489554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8C5BA9-DB0D-4DC3-9AFA-FF5638E663E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3F44E13-C56F-4ED1-8FE2-76F9DA84D9D1}"/>
              </a:ext>
            </a:extLst>
          </p:cNvPr>
          <p:cNvSpPr>
            <a:spLocks noGrp="1"/>
          </p:cNvSpPr>
          <p:nvPr>
            <p:ph type="dt" sz="half" idx="10"/>
          </p:nvPr>
        </p:nvSpPr>
        <p:spPr/>
        <p:txBody>
          <a:bodyPr/>
          <a:lstStyle/>
          <a:p>
            <a:fld id="{FBF977E3-4848-4525-B1C8-A45812D508D3}" type="datetimeFigureOut">
              <a:rPr lang="en-US" smtClean="0"/>
              <a:t>9/21/2017</a:t>
            </a:fld>
            <a:endParaRPr lang="en-US"/>
          </a:p>
        </p:txBody>
      </p:sp>
      <p:sp>
        <p:nvSpPr>
          <p:cNvPr id="4" name="Footer Placeholder 3">
            <a:extLst>
              <a:ext uri="{FF2B5EF4-FFF2-40B4-BE49-F238E27FC236}">
                <a16:creationId xmlns:a16="http://schemas.microsoft.com/office/drawing/2014/main" id="{49484636-1734-488B-9544-625681E7A59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F2C20B4-B798-466B-8A60-FA76D72C6DF5}"/>
              </a:ext>
            </a:extLst>
          </p:cNvPr>
          <p:cNvSpPr>
            <a:spLocks noGrp="1"/>
          </p:cNvSpPr>
          <p:nvPr>
            <p:ph type="sldNum" sz="quarter" idx="12"/>
          </p:nvPr>
        </p:nvSpPr>
        <p:spPr/>
        <p:txBody>
          <a:bodyPr/>
          <a:lstStyle/>
          <a:p>
            <a:fld id="{F45D76CC-081E-4D33-AB86-DFBC9FB96B58}" type="slidenum">
              <a:rPr lang="en-US" smtClean="0"/>
              <a:t>‹#›</a:t>
            </a:fld>
            <a:endParaRPr lang="en-US"/>
          </a:p>
        </p:txBody>
      </p:sp>
    </p:spTree>
    <p:extLst>
      <p:ext uri="{BB962C8B-B14F-4D97-AF65-F5344CB8AC3E}">
        <p14:creationId xmlns:p14="http://schemas.microsoft.com/office/powerpoint/2010/main" val="6003836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C3D5315-AC73-4C15-93F7-731B64DD96C5}"/>
              </a:ext>
            </a:extLst>
          </p:cNvPr>
          <p:cNvSpPr>
            <a:spLocks noGrp="1"/>
          </p:cNvSpPr>
          <p:nvPr>
            <p:ph type="dt" sz="half" idx="10"/>
          </p:nvPr>
        </p:nvSpPr>
        <p:spPr/>
        <p:txBody>
          <a:bodyPr/>
          <a:lstStyle/>
          <a:p>
            <a:fld id="{FBF977E3-4848-4525-B1C8-A45812D508D3}" type="datetimeFigureOut">
              <a:rPr lang="en-US" smtClean="0"/>
              <a:t>9/21/2017</a:t>
            </a:fld>
            <a:endParaRPr lang="en-US"/>
          </a:p>
        </p:txBody>
      </p:sp>
      <p:sp>
        <p:nvSpPr>
          <p:cNvPr id="3" name="Footer Placeholder 2">
            <a:extLst>
              <a:ext uri="{FF2B5EF4-FFF2-40B4-BE49-F238E27FC236}">
                <a16:creationId xmlns:a16="http://schemas.microsoft.com/office/drawing/2014/main" id="{7DE254A0-4C8F-43BA-BD69-929196E02AC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A3DEC7B-FE1D-401F-B3FF-AE4B245BD9AF}"/>
              </a:ext>
            </a:extLst>
          </p:cNvPr>
          <p:cNvSpPr>
            <a:spLocks noGrp="1"/>
          </p:cNvSpPr>
          <p:nvPr>
            <p:ph type="sldNum" sz="quarter" idx="12"/>
          </p:nvPr>
        </p:nvSpPr>
        <p:spPr/>
        <p:txBody>
          <a:bodyPr/>
          <a:lstStyle/>
          <a:p>
            <a:fld id="{F45D76CC-081E-4D33-AB86-DFBC9FB96B58}" type="slidenum">
              <a:rPr lang="en-US" smtClean="0"/>
              <a:t>‹#›</a:t>
            </a:fld>
            <a:endParaRPr lang="en-US"/>
          </a:p>
        </p:txBody>
      </p:sp>
    </p:spTree>
    <p:extLst>
      <p:ext uri="{BB962C8B-B14F-4D97-AF65-F5344CB8AC3E}">
        <p14:creationId xmlns:p14="http://schemas.microsoft.com/office/powerpoint/2010/main" val="15039913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C53701-F051-485E-A197-5AF2A92FC77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8559131-7411-4628-9A90-26FA9C4EC76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3DE2D76-C754-47FF-8C89-A85E052E8EB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D406507-D1DF-4B19-9965-9F6A572090D4}"/>
              </a:ext>
            </a:extLst>
          </p:cNvPr>
          <p:cNvSpPr>
            <a:spLocks noGrp="1"/>
          </p:cNvSpPr>
          <p:nvPr>
            <p:ph type="dt" sz="half" idx="10"/>
          </p:nvPr>
        </p:nvSpPr>
        <p:spPr/>
        <p:txBody>
          <a:bodyPr/>
          <a:lstStyle/>
          <a:p>
            <a:fld id="{FBF977E3-4848-4525-B1C8-A45812D508D3}" type="datetimeFigureOut">
              <a:rPr lang="en-US" smtClean="0"/>
              <a:t>9/21/2017</a:t>
            </a:fld>
            <a:endParaRPr lang="en-US"/>
          </a:p>
        </p:txBody>
      </p:sp>
      <p:sp>
        <p:nvSpPr>
          <p:cNvPr id="6" name="Footer Placeholder 5">
            <a:extLst>
              <a:ext uri="{FF2B5EF4-FFF2-40B4-BE49-F238E27FC236}">
                <a16:creationId xmlns:a16="http://schemas.microsoft.com/office/drawing/2014/main" id="{898EF8B8-E997-4884-BB2B-66F6D07D14F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916C917-ECD3-4196-B205-5026C77900DB}"/>
              </a:ext>
            </a:extLst>
          </p:cNvPr>
          <p:cNvSpPr>
            <a:spLocks noGrp="1"/>
          </p:cNvSpPr>
          <p:nvPr>
            <p:ph type="sldNum" sz="quarter" idx="12"/>
          </p:nvPr>
        </p:nvSpPr>
        <p:spPr/>
        <p:txBody>
          <a:bodyPr/>
          <a:lstStyle/>
          <a:p>
            <a:fld id="{F45D76CC-081E-4D33-AB86-DFBC9FB96B58}" type="slidenum">
              <a:rPr lang="en-US" smtClean="0"/>
              <a:t>‹#›</a:t>
            </a:fld>
            <a:endParaRPr lang="en-US"/>
          </a:p>
        </p:txBody>
      </p:sp>
    </p:spTree>
    <p:extLst>
      <p:ext uri="{BB962C8B-B14F-4D97-AF65-F5344CB8AC3E}">
        <p14:creationId xmlns:p14="http://schemas.microsoft.com/office/powerpoint/2010/main" val="13148457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F39490-F915-4BED-A91F-67E9E846B11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3E4593A-F4A3-49E1-9F4B-0C52BB9B6E5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E0B55E1-4D64-46FE-B4E2-07D703C486F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2894665-BC09-4D5D-8F4C-4D45ED92FCAB}"/>
              </a:ext>
            </a:extLst>
          </p:cNvPr>
          <p:cNvSpPr>
            <a:spLocks noGrp="1"/>
          </p:cNvSpPr>
          <p:nvPr>
            <p:ph type="dt" sz="half" idx="10"/>
          </p:nvPr>
        </p:nvSpPr>
        <p:spPr/>
        <p:txBody>
          <a:bodyPr/>
          <a:lstStyle/>
          <a:p>
            <a:fld id="{FBF977E3-4848-4525-B1C8-A45812D508D3}" type="datetimeFigureOut">
              <a:rPr lang="en-US" smtClean="0"/>
              <a:t>9/21/2017</a:t>
            </a:fld>
            <a:endParaRPr lang="en-US"/>
          </a:p>
        </p:txBody>
      </p:sp>
      <p:sp>
        <p:nvSpPr>
          <p:cNvPr id="6" name="Footer Placeholder 5">
            <a:extLst>
              <a:ext uri="{FF2B5EF4-FFF2-40B4-BE49-F238E27FC236}">
                <a16:creationId xmlns:a16="http://schemas.microsoft.com/office/drawing/2014/main" id="{7E007A38-3C91-4F02-8F77-EC13ED8C95D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4B0E92A-1692-4C9B-9BAC-D88A0D5DFD32}"/>
              </a:ext>
            </a:extLst>
          </p:cNvPr>
          <p:cNvSpPr>
            <a:spLocks noGrp="1"/>
          </p:cNvSpPr>
          <p:nvPr>
            <p:ph type="sldNum" sz="quarter" idx="12"/>
          </p:nvPr>
        </p:nvSpPr>
        <p:spPr/>
        <p:txBody>
          <a:bodyPr/>
          <a:lstStyle/>
          <a:p>
            <a:fld id="{F45D76CC-081E-4D33-AB86-DFBC9FB96B58}" type="slidenum">
              <a:rPr lang="en-US" smtClean="0"/>
              <a:t>‹#›</a:t>
            </a:fld>
            <a:endParaRPr lang="en-US"/>
          </a:p>
        </p:txBody>
      </p:sp>
    </p:spTree>
    <p:extLst>
      <p:ext uri="{BB962C8B-B14F-4D97-AF65-F5344CB8AC3E}">
        <p14:creationId xmlns:p14="http://schemas.microsoft.com/office/powerpoint/2010/main" val="14764603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1A3E4A8-1D44-4409-82FB-D43E85B87C7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EB28BC4-7133-43C3-812C-8FE4FB886D8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CF6A504-5B5B-45D8-B069-3E87409AD64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BF977E3-4848-4525-B1C8-A45812D508D3}" type="datetimeFigureOut">
              <a:rPr lang="en-US" smtClean="0"/>
              <a:t>9/21/2017</a:t>
            </a:fld>
            <a:endParaRPr lang="en-US"/>
          </a:p>
        </p:txBody>
      </p:sp>
      <p:sp>
        <p:nvSpPr>
          <p:cNvPr id="5" name="Footer Placeholder 4">
            <a:extLst>
              <a:ext uri="{FF2B5EF4-FFF2-40B4-BE49-F238E27FC236}">
                <a16:creationId xmlns:a16="http://schemas.microsoft.com/office/drawing/2014/main" id="{D0C29442-188D-4280-BF7F-36BC4EB716B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B428FA9-405D-4BD3-B42B-A52668BF148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45D76CC-081E-4D33-AB86-DFBC9FB96B58}" type="slidenum">
              <a:rPr lang="en-US" smtClean="0"/>
              <a:t>‹#›</a:t>
            </a:fld>
            <a:endParaRPr lang="en-US"/>
          </a:p>
        </p:txBody>
      </p:sp>
    </p:spTree>
    <p:extLst>
      <p:ext uri="{BB962C8B-B14F-4D97-AF65-F5344CB8AC3E}">
        <p14:creationId xmlns:p14="http://schemas.microsoft.com/office/powerpoint/2010/main" val="347002660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gif"/><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4.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02.xml.rels><?xml version="1.0" encoding="UTF-8" standalone="yes"?>
<Relationships xmlns="http://schemas.openxmlformats.org/package/2006/relationships"><Relationship Id="rId2" Type="http://schemas.openxmlformats.org/officeDocument/2006/relationships/hyperlink" Target="https://www.ecmhc.org/documents/CECMHC_SelfAssessment.pdf" TargetMode="Externa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83.xml"/><Relationship Id="rId1" Type="http://schemas.openxmlformats.org/officeDocument/2006/relationships/slideLayout" Target="../slideLayouts/slideLayout4.xml"/></Relationships>
</file>

<file path=ppt/slides/_rels/slide104.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84.xml"/><Relationship Id="rId1" Type="http://schemas.openxmlformats.org/officeDocument/2006/relationships/slideLayout" Target="../slideLayouts/slideLayout12.xml"/></Relationships>
</file>

<file path=ppt/slides/_rels/slide105.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86.xml"/><Relationship Id="rId1" Type="http://schemas.openxmlformats.org/officeDocument/2006/relationships/slideLayout" Target="../slideLayouts/slideLayout4.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91.xml"/><Relationship Id="rId1" Type="http://schemas.openxmlformats.org/officeDocument/2006/relationships/slideLayout" Target="../slideLayouts/slideLayout1.xml"/></Relationships>
</file>

<file path=ppt/slides/_rels/slide11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92.xml"/><Relationship Id="rId1" Type="http://schemas.openxmlformats.org/officeDocument/2006/relationships/slideLayout" Target="../slideLayouts/slideLayout4.xml"/></Relationships>
</file>

<file path=ppt/slides/_rels/slide114.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notesSlide" Target="../notesSlides/notesSlide93.xml"/><Relationship Id="rId1" Type="http://schemas.openxmlformats.org/officeDocument/2006/relationships/slideLayout" Target="../slideLayouts/slideLayout4.xml"/></Relationships>
</file>

<file path=ppt/slides/_rels/slide11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94.xml"/><Relationship Id="rId1" Type="http://schemas.openxmlformats.org/officeDocument/2006/relationships/slideLayout" Target="../slideLayouts/slideLayout7.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hyperlink" Target="http://csefel.vanderbilt.edu/resources/training_parent.html" TargetMode="External"/><Relationship Id="rId2" Type="http://schemas.openxmlformats.org/officeDocument/2006/relationships/hyperlink" Target="http://csefel.vanderbilt.edu/resources/training_piwi.html" TargetMode="External"/><Relationship Id="rId1" Type="http://schemas.openxmlformats.org/officeDocument/2006/relationships/slideLayout" Target="../slideLayouts/slideLayout5.xml"/></Relationships>
</file>

<file path=ppt/slides/_rels/slide118.xml.rels><?xml version="1.0" encoding="UTF-8" standalone="yes"?>
<Relationships xmlns="http://schemas.openxmlformats.org/package/2006/relationships"><Relationship Id="rId3" Type="http://schemas.openxmlformats.org/officeDocument/2006/relationships/hyperlink" Target="https://www.google.com/url?sa=i&amp;rct=j&amp;q=&amp;esrc=s&amp;source=images&amp;cd=&amp;cad=rja&amp;uact=8&amp;ved=0ahUKEwiDoKj_5-vKAhVBGD4KHbEpAnIQjRwIBw&amp;url=http://alphamom.com/parenting/toddler-parenting/toddler-toothbrushing-wars-continued/&amp;bvm=bv.113943665,d.cWw&amp;psig=AFQjCNEPnWakkJTspMFmtyphuQNE_AgwyQ&amp;ust=1455146138703498" TargetMode="External"/><Relationship Id="rId2" Type="http://schemas.openxmlformats.org/officeDocument/2006/relationships/notesSlide" Target="../notesSlides/notesSlide96.xml"/><Relationship Id="rId1" Type="http://schemas.openxmlformats.org/officeDocument/2006/relationships/slideLayout" Target="../slideLayouts/slideLayout1.xml"/><Relationship Id="rId6" Type="http://schemas.openxmlformats.org/officeDocument/2006/relationships/image" Target="../media/image24.jpeg"/><Relationship Id="rId5" Type="http://schemas.openxmlformats.org/officeDocument/2006/relationships/image" Target="../media/image85.jpeg"/><Relationship Id="rId4" Type="http://schemas.openxmlformats.org/officeDocument/2006/relationships/image" Target="../media/image84.jpeg"/></Relationships>
</file>

<file path=ppt/slides/_rels/slide119.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image" Target="../media/image86.jp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97.xml"/><Relationship Id="rId1" Type="http://schemas.openxmlformats.org/officeDocument/2006/relationships/slideLayout" Target="../slideLayouts/slideLayout4.xml"/></Relationships>
</file>

<file path=ppt/slides/_rels/slide121.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98.xml"/><Relationship Id="rId1" Type="http://schemas.openxmlformats.org/officeDocument/2006/relationships/slideLayout" Target="../slideLayouts/slideLayout4.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4.xml"/></Relationships>
</file>

<file path=ppt/slides/_rels/slide123.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100.xml"/><Relationship Id="rId1" Type="http://schemas.openxmlformats.org/officeDocument/2006/relationships/slideLayout" Target="../slideLayouts/slideLayout2.xml"/><Relationship Id="rId4" Type="http://schemas.openxmlformats.org/officeDocument/2006/relationships/image" Target="../media/image91.png"/></Relationships>
</file>

<file path=ppt/slides/_rels/slide124.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101.xml"/><Relationship Id="rId1" Type="http://schemas.openxmlformats.org/officeDocument/2006/relationships/slideLayout" Target="../slideLayouts/slideLayout8.xml"/></Relationships>
</file>

<file path=ppt/slides/_rels/slide125.xml.rels><?xml version="1.0" encoding="UTF-8" standalone="yes"?>
<Relationships xmlns="http://schemas.openxmlformats.org/package/2006/relationships"><Relationship Id="rId3" Type="http://schemas.openxmlformats.org/officeDocument/2006/relationships/image" Target="../media/image93.jpg"/><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hyperlink" Target="http://veipd.org/earlyintervention/who-is-the-focus-of-your-visit-adult-learning-early-intervention/" TargetMode="External"/><Relationship Id="rId2" Type="http://schemas.openxmlformats.org/officeDocument/2006/relationships/notesSlide" Target="../notesSlides/notesSlide103.xml"/><Relationship Id="rId1" Type="http://schemas.openxmlformats.org/officeDocument/2006/relationships/slideLayout" Target="../slideLayouts/slideLayout4.xml"/><Relationship Id="rId4" Type="http://schemas.openxmlformats.org/officeDocument/2006/relationships/image" Target="../media/image94.jpeg"/></Relationships>
</file>

<file path=ppt/slides/_rels/slide127.xml.rels><?xml version="1.0" encoding="UTF-8" standalone="yes"?>
<Relationships xmlns="http://schemas.openxmlformats.org/package/2006/relationships"><Relationship Id="rId3" Type="http://schemas.openxmlformats.org/officeDocument/2006/relationships/image" Target="../media/image95.jpg"/><Relationship Id="rId2" Type="http://schemas.openxmlformats.org/officeDocument/2006/relationships/notesSlide" Target="../notesSlides/notesSlide104.xml"/><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1.xml.rels><?xml version="1.0" encoding="UTF-8" standalone="yes"?>
<Relationships xmlns="http://schemas.openxmlformats.org/package/2006/relationships"><Relationship Id="rId3" Type="http://schemas.openxmlformats.org/officeDocument/2006/relationships/image" Target="../media/image97.jpg"/><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108.xml"/><Relationship Id="rId1" Type="http://schemas.openxmlformats.org/officeDocument/2006/relationships/slideLayout" Target="../slideLayouts/slideLayout4.xml"/><Relationship Id="rId5" Type="http://schemas.openxmlformats.org/officeDocument/2006/relationships/image" Target="../media/image100.jpg"/><Relationship Id="rId4" Type="http://schemas.openxmlformats.org/officeDocument/2006/relationships/image" Target="../media/image99.png"/></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4.xml"/></Relationships>
</file>

<file path=ppt/slides/_rels/slide134.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110.xml"/><Relationship Id="rId1" Type="http://schemas.openxmlformats.org/officeDocument/2006/relationships/slideLayout" Target="../slideLayouts/slideLayout4.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113.xml"/><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114.xml"/><Relationship Id="rId1" Type="http://schemas.openxmlformats.org/officeDocument/2006/relationships/slideLayout" Target="../slideLayouts/slideLayout4.xml"/></Relationships>
</file>

<file path=ppt/slides/_rels/slide139.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115.xml"/><Relationship Id="rId1" Type="http://schemas.openxmlformats.org/officeDocument/2006/relationships/slideLayout" Target="../slideLayouts/slideLayout4.xml"/><Relationship Id="rId4" Type="http://schemas.openxmlformats.org/officeDocument/2006/relationships/image" Target="../media/image105.png"/></Relationships>
</file>

<file path=ppt/slides/_rels/slide14.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116.xml"/><Relationship Id="rId1" Type="http://schemas.openxmlformats.org/officeDocument/2006/relationships/slideLayout" Target="../slideLayouts/slideLayout6.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120.xml"/><Relationship Id="rId1" Type="http://schemas.openxmlformats.org/officeDocument/2006/relationships/slideLayout" Target="../slideLayouts/slideLayout4.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4.xml"/></Relationships>
</file>

<file path=ppt/slides/_rels/slide146.xml.rels><?xml version="1.0" encoding="UTF-8" standalone="yes"?>
<Relationships xmlns="http://schemas.openxmlformats.org/package/2006/relationships"><Relationship Id="rId3" Type="http://schemas.openxmlformats.org/officeDocument/2006/relationships/image" Target="../media/image108.emf"/><Relationship Id="rId2" Type="http://schemas.openxmlformats.org/officeDocument/2006/relationships/notesSlide" Target="../notesSlides/notesSlide122.xml"/><Relationship Id="rId1" Type="http://schemas.openxmlformats.org/officeDocument/2006/relationships/slideLayout" Target="../slideLayouts/slideLayout7.xml"/></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1.wmf"/><Relationship Id="rId2" Type="http://schemas.openxmlformats.org/officeDocument/2006/relationships/notesSlide" Target="../notesSlides/notesSlide12.xml"/><Relationship Id="rId1" Type="http://schemas.openxmlformats.org/officeDocument/2006/relationships/slideLayout" Target="../slideLayouts/slideLayout6.xml"/><Relationship Id="rId5" Type="http://schemas.openxmlformats.org/officeDocument/2006/relationships/image" Target="../media/image13.wmf"/><Relationship Id="rId4" Type="http://schemas.openxmlformats.org/officeDocument/2006/relationships/image" Target="../media/image12.wmf"/></Relationships>
</file>

<file path=ppt/slides/_rels/slide150.xml.rels><?xml version="1.0" encoding="UTF-8" standalone="yes"?>
<Relationships xmlns="http://schemas.openxmlformats.org/package/2006/relationships"><Relationship Id="rId3" Type="http://schemas.openxmlformats.org/officeDocument/2006/relationships/image" Target="../media/image108.emf"/><Relationship Id="rId2" Type="http://schemas.openxmlformats.org/officeDocument/2006/relationships/notesSlide" Target="../notesSlides/notesSlide126.xml"/><Relationship Id="rId1" Type="http://schemas.openxmlformats.org/officeDocument/2006/relationships/slideLayout" Target="../slideLayouts/slideLayout5.xml"/></Relationships>
</file>

<file path=ppt/slides/_rels/slide151.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127.xml"/><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128.xml"/><Relationship Id="rId1" Type="http://schemas.openxmlformats.org/officeDocument/2006/relationships/slideLayout" Target="../slideLayouts/slideLayout2.xml"/><Relationship Id="rId5" Type="http://schemas.openxmlformats.org/officeDocument/2006/relationships/image" Target="../media/image112.jpeg"/><Relationship Id="rId4" Type="http://schemas.openxmlformats.org/officeDocument/2006/relationships/image" Target="../media/image111.jpeg"/></Relationships>
</file>

<file path=ppt/slides/_rels/slide153.xml.rels><?xml version="1.0" encoding="UTF-8" standalone="yes"?>
<Relationships xmlns="http://schemas.openxmlformats.org/package/2006/relationships"><Relationship Id="rId3" Type="http://schemas.openxmlformats.org/officeDocument/2006/relationships/notesSlide" Target="../notesSlides/notesSlide129.xml"/><Relationship Id="rId7" Type="http://schemas.openxmlformats.org/officeDocument/2006/relationships/image" Target="../media/image114.pn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113.png"/><Relationship Id="rId4" Type="http://schemas.openxmlformats.org/officeDocument/2006/relationships/oleObject" Target="../embeddings/oleObject1.bin"/></Relationships>
</file>

<file path=ppt/slides/_rels/slide154.xml.rels><?xml version="1.0" encoding="UTF-8" standalone="yes"?>
<Relationships xmlns="http://schemas.openxmlformats.org/package/2006/relationships"><Relationship Id="rId3" Type="http://schemas.openxmlformats.org/officeDocument/2006/relationships/notesSlide" Target="../notesSlides/notesSlide130.xml"/><Relationship Id="rId7" Type="http://schemas.openxmlformats.org/officeDocument/2006/relationships/image" Target="../media/image116.emf"/><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oleObject" Target="../embeddings/oleObject4.bin"/><Relationship Id="rId5" Type="http://schemas.openxmlformats.org/officeDocument/2006/relationships/image" Target="../media/image115.png"/><Relationship Id="rId4" Type="http://schemas.openxmlformats.org/officeDocument/2006/relationships/oleObject" Target="../embeddings/oleObject3.bin"/></Relationships>
</file>

<file path=ppt/slides/_rels/slide155.xml.rels><?xml version="1.0" encoding="UTF-8" standalone="yes"?>
<Relationships xmlns="http://schemas.openxmlformats.org/package/2006/relationships"><Relationship Id="rId3" Type="http://schemas.openxmlformats.org/officeDocument/2006/relationships/image" Target="../media/image64.emf"/><Relationship Id="rId2" Type="http://schemas.openxmlformats.org/officeDocument/2006/relationships/notesSlide" Target="../notesSlides/notesSlide131.xml"/><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3" Type="http://schemas.openxmlformats.org/officeDocument/2006/relationships/hyperlink" Target="http://www.ecmhmatters.org/ForFamiliesAndFriends/Pages/ForFamiliesAndFriends.aspx" TargetMode="External"/><Relationship Id="rId2" Type="http://schemas.openxmlformats.org/officeDocument/2006/relationships/notesSlide" Target="../notesSlides/notesSlide132.xml"/><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2" Type="http://schemas.openxmlformats.org/officeDocument/2006/relationships/notesSlide" Target="../notesSlides/notesSlide133.xml"/><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image" Target="../media/image61.jpg"/><Relationship Id="rId1" Type="http://schemas.openxmlformats.org/officeDocument/2006/relationships/slideLayout" Target="../slideLayouts/slideLayout4.xml"/></Relationships>
</file>

<file path=ppt/slides/_rels/slide159.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19.gif"/><Relationship Id="rId3" Type="http://schemas.openxmlformats.org/officeDocument/2006/relationships/image" Target="../media/image14.gif"/><Relationship Id="rId7" Type="http://schemas.openxmlformats.org/officeDocument/2006/relationships/image" Target="../media/image18.wmf"/><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7.wmf"/><Relationship Id="rId5" Type="http://schemas.openxmlformats.org/officeDocument/2006/relationships/image" Target="../media/image16.wmf"/><Relationship Id="rId4" Type="http://schemas.openxmlformats.org/officeDocument/2006/relationships/image" Target="../media/image15.wmf"/></Relationships>
</file>

<file path=ppt/slides/_rels/slide160.xml.rels><?xml version="1.0" encoding="UTF-8" standalone="yes"?>
<Relationships xmlns="http://schemas.openxmlformats.org/package/2006/relationships"><Relationship Id="rId8" Type="http://schemas.openxmlformats.org/officeDocument/2006/relationships/hyperlink" Target="http://csefel.vanderbilt.edu/resources/training_preschool.html" TargetMode="External"/><Relationship Id="rId3" Type="http://schemas.openxmlformats.org/officeDocument/2006/relationships/hyperlink" Target="http://connectedbeginnings.org/foundations-csefel-pyramid-model-course-materials/" TargetMode="External"/><Relationship Id="rId7" Type="http://schemas.openxmlformats.org/officeDocument/2006/relationships/hyperlink" Target="http://csefel.vanderbilt.edu/resources/training_infant.html" TargetMode="External"/><Relationship Id="rId2" Type="http://schemas.openxmlformats.org/officeDocument/2006/relationships/notesSlide" Target="../notesSlides/notesSlide134.xml"/><Relationship Id="rId1" Type="http://schemas.openxmlformats.org/officeDocument/2006/relationships/slideLayout" Target="../slideLayouts/slideLayout2.xml"/><Relationship Id="rId6" Type="http://schemas.openxmlformats.org/officeDocument/2006/relationships/hyperlink" Target="http://www.healthysafechildren.org/grantee/project-launch" TargetMode="External"/><Relationship Id="rId5" Type="http://schemas.openxmlformats.org/officeDocument/2006/relationships/hyperlink" Target="http://www.ecmhmatters.org/ForFamiliesAndFriends/Pages/ForFamiliesAndFriends.aspx" TargetMode="External"/><Relationship Id="rId10" Type="http://schemas.openxmlformats.org/officeDocument/2006/relationships/hyperlink" Target="http://csefel.vanderbilt.edu/resources/training_parent.html" TargetMode="External"/><Relationship Id="rId4" Type="http://schemas.openxmlformats.org/officeDocument/2006/relationships/hyperlink" Target="http://www.ecmhmatters.org/Pages/ECMHMatters.aspx" TargetMode="External"/><Relationship Id="rId9" Type="http://schemas.openxmlformats.org/officeDocument/2006/relationships/hyperlink" Target="http://csefel.vanderbilt.edu/resources/training_piwi.html"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22.emf"/></Relationships>
</file>

<file path=ppt/slides/_rels/slide1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50.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51.xml"/><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6.xml"/><Relationship Id="rId4" Type="http://schemas.openxmlformats.org/officeDocument/2006/relationships/image" Target="../media/image43.png"/></Relationships>
</file>

<file path=ppt/slides/_rels/slide58.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52.xml"/><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hyperlink" Target="https://www.zerotothree.org/resources/211-temperament" TargetMode="Externa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57.xml"/><Relationship Id="rId1" Type="http://schemas.openxmlformats.org/officeDocument/2006/relationships/slideLayout" Target="../slideLayouts/slideLayout7.xml"/><Relationship Id="rId5" Type="http://schemas.openxmlformats.org/officeDocument/2006/relationships/image" Target="../media/image48.png"/><Relationship Id="rId4" Type="http://schemas.openxmlformats.org/officeDocument/2006/relationships/image" Target="../media/image47.jpeg"/></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60.xml"/><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65.xml"/><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66.xml"/><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70.xml"/><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71.xml"/><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72.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9.xml"/></Relationships>
</file>

<file path=ppt/slides/_rels/slide82.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image" Target="../media/image61.jpg"/><Relationship Id="rId1" Type="http://schemas.openxmlformats.org/officeDocument/2006/relationships/slideLayout" Target="../slideLayouts/slideLayout4.xml"/></Relationships>
</file>

<file path=ppt/slides/_rels/slide85.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64.emf"/><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75.xml"/><Relationship Id="rId1" Type="http://schemas.openxmlformats.org/officeDocument/2006/relationships/slideLayout" Target="../slideLayouts/slideLayout1.xml"/><Relationship Id="rId5" Type="http://schemas.openxmlformats.org/officeDocument/2006/relationships/image" Target="../media/image3.gif"/><Relationship Id="rId4" Type="http://schemas.openxmlformats.org/officeDocument/2006/relationships/image" Target="../media/image2.jp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hyperlink" Target="https://www.youtube.com/watch?time_continue=5&amp;v=I8wCsdSRcVM" TargetMode="Externa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77.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78.xml"/><Relationship Id="rId1" Type="http://schemas.openxmlformats.org/officeDocument/2006/relationships/slideLayout" Target="../slideLayouts/slideLayout4.xml"/></Relationships>
</file>

<file path=ppt/slides/_rels/slide93.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4.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94.xml.rels><?xml version="1.0" encoding="UTF-8" standalone="yes"?>
<Relationships xmlns="http://schemas.openxmlformats.org/package/2006/relationships"><Relationship Id="rId3" Type="http://schemas.openxmlformats.org/officeDocument/2006/relationships/image" Target="../media/image67.emf"/><Relationship Id="rId2" Type="http://schemas.openxmlformats.org/officeDocument/2006/relationships/image" Target="../media/image66.emf"/><Relationship Id="rId1" Type="http://schemas.openxmlformats.org/officeDocument/2006/relationships/slideLayout" Target="../slideLayouts/slideLayout4.xml"/></Relationships>
</file>

<file path=ppt/slides/_rels/slide95.xml.rels><?xml version="1.0" encoding="UTF-8" standalone="yes"?>
<Relationships xmlns="http://schemas.openxmlformats.org/package/2006/relationships"><Relationship Id="rId3" Type="http://schemas.openxmlformats.org/officeDocument/2006/relationships/image" Target="../media/image68.wmf"/><Relationship Id="rId2" Type="http://schemas.openxmlformats.org/officeDocument/2006/relationships/notesSlide" Target="../notesSlides/notesSlide79.xml"/><Relationship Id="rId1" Type="http://schemas.openxmlformats.org/officeDocument/2006/relationships/slideLayout" Target="../slideLayouts/slideLayout1.xml"/><Relationship Id="rId4" Type="http://schemas.openxmlformats.org/officeDocument/2006/relationships/image" Target="../media/image69.png"/></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4.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98.xml.rels><?xml version="1.0" encoding="UTF-8" standalone="yes"?>
<Relationships xmlns="http://schemas.openxmlformats.org/package/2006/relationships"><Relationship Id="rId3" Type="http://schemas.openxmlformats.org/officeDocument/2006/relationships/hyperlink" Target="http://www.ecmhmatters.org/ForProfessionals/Documents/Toolkit/BPHC_PowerPoint_Project_Section_2_FINAL.pdf" TargetMode="External"/><Relationship Id="rId2" Type="http://schemas.openxmlformats.org/officeDocument/2006/relationships/notesSlide" Target="../notesSlides/notesSlide81.xml"/><Relationship Id="rId1" Type="http://schemas.openxmlformats.org/officeDocument/2006/relationships/slideLayout" Target="../slideLayouts/slideLayout4.xml"/><Relationship Id="rId4" Type="http://schemas.openxmlformats.org/officeDocument/2006/relationships/image" Target="../media/image70.jpg"/></Relationships>
</file>

<file path=ppt/slides/_rels/slide99.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4.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337299-9126-4A3F-B6D1-13246A326CF6}"/>
              </a:ext>
            </a:extLst>
          </p:cNvPr>
          <p:cNvSpPr>
            <a:spLocks noGrp="1"/>
          </p:cNvSpPr>
          <p:nvPr>
            <p:ph type="ctrTitle"/>
          </p:nvPr>
        </p:nvSpPr>
        <p:spPr>
          <a:xfrm>
            <a:off x="505837" y="194553"/>
            <a:ext cx="10836613" cy="1939047"/>
          </a:xfrm>
        </p:spPr>
        <p:txBody>
          <a:bodyPr>
            <a:normAutofit/>
          </a:bodyPr>
          <a:lstStyle/>
          <a:p>
            <a:r>
              <a:rPr lang="en-US" dirty="0"/>
              <a:t>Foundations of the Pyramid Model in Primary Care</a:t>
            </a:r>
          </a:p>
        </p:txBody>
      </p:sp>
      <p:pic>
        <p:nvPicPr>
          <p:cNvPr id="5" name="Picture 4">
            <a:extLst>
              <a:ext uri="{FF2B5EF4-FFF2-40B4-BE49-F238E27FC236}">
                <a16:creationId xmlns:a16="http://schemas.microsoft.com/office/drawing/2014/main" id="{F90CA9B6-B051-46A7-BDFF-23B46D7750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8147" y="3929974"/>
            <a:ext cx="1923067" cy="1964873"/>
          </a:xfrm>
          <a:prstGeom prst="rect">
            <a:avLst/>
          </a:prstGeom>
        </p:spPr>
      </p:pic>
      <p:pic>
        <p:nvPicPr>
          <p:cNvPr id="7" name="Picture 6">
            <a:extLst>
              <a:ext uri="{FF2B5EF4-FFF2-40B4-BE49-F238E27FC236}">
                <a16:creationId xmlns:a16="http://schemas.microsoft.com/office/drawing/2014/main" id="{7978197E-1D2E-46DD-BB45-E5B92919143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77072" y="3757795"/>
            <a:ext cx="1642859" cy="2137052"/>
          </a:xfrm>
          <a:prstGeom prst="rect">
            <a:avLst/>
          </a:prstGeom>
        </p:spPr>
      </p:pic>
      <p:pic>
        <p:nvPicPr>
          <p:cNvPr id="9" name="Picture 8">
            <a:extLst>
              <a:ext uri="{FF2B5EF4-FFF2-40B4-BE49-F238E27FC236}">
                <a16:creationId xmlns:a16="http://schemas.microsoft.com/office/drawing/2014/main" id="{2DE781DC-7ABD-45A7-806D-67707C7DFD0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95254" y="3235742"/>
            <a:ext cx="3457778" cy="3181156"/>
          </a:xfrm>
          <a:prstGeom prst="rect">
            <a:avLst/>
          </a:prstGeom>
        </p:spPr>
      </p:pic>
    </p:spTree>
    <p:extLst>
      <p:ext uri="{BB962C8B-B14F-4D97-AF65-F5344CB8AC3E}">
        <p14:creationId xmlns:p14="http://schemas.microsoft.com/office/powerpoint/2010/main" val="36344842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t>Applying the Pyramid Model in Primary Care</a:t>
            </a:r>
          </a:p>
        </p:txBody>
      </p:sp>
      <p:sp>
        <p:nvSpPr>
          <p:cNvPr id="3" name="Content Placeholder 2"/>
          <p:cNvSpPr>
            <a:spLocks noGrp="1"/>
          </p:cNvSpPr>
          <p:nvPr>
            <p:ph idx="1"/>
          </p:nvPr>
        </p:nvSpPr>
        <p:spPr>
          <a:xfrm>
            <a:off x="838200" y="1825625"/>
            <a:ext cx="6351609" cy="4351338"/>
          </a:xfrm>
        </p:spPr>
        <p:txBody>
          <a:bodyPr>
            <a:normAutofit lnSpcReduction="10000"/>
          </a:bodyPr>
          <a:lstStyle/>
          <a:p>
            <a:pPr marL="0" indent="0">
              <a:buNone/>
            </a:pPr>
            <a:r>
              <a:rPr lang="en-US" b="1" dirty="0"/>
              <a:t>The pyramid model:</a:t>
            </a:r>
          </a:p>
          <a:p>
            <a:r>
              <a:rPr lang="en-US" dirty="0"/>
              <a:t>Gives teams an opportunity to clarify which parts of the pyramid are strong and which parts need development</a:t>
            </a:r>
          </a:p>
          <a:p>
            <a:r>
              <a:rPr lang="en-US" dirty="0"/>
              <a:t>Provides a framework for describing some of the work we are already doing (helpful for sustainability!)</a:t>
            </a:r>
          </a:p>
          <a:p>
            <a:r>
              <a:rPr lang="en-US" dirty="0"/>
              <a:t>Provides evidence for the need for building bottom-of-the-pyramid supports (sometimes challenging given MH billing structure)</a:t>
            </a:r>
          </a:p>
          <a:p>
            <a:pPr marL="0" indent="0" algn="ctr">
              <a:buNone/>
            </a:pPr>
            <a:endParaRPr lang="en-US" dirty="0"/>
          </a:p>
          <a:p>
            <a:endParaRPr lang="en-US" dirty="0"/>
          </a:p>
        </p:txBody>
      </p:sp>
      <p:pic>
        <p:nvPicPr>
          <p:cNvPr id="4" name="Picture 3" descr="oh-i-se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38719" y="2376468"/>
            <a:ext cx="4428569" cy="2878570"/>
          </a:xfrm>
          <a:prstGeom prst="rect">
            <a:avLst/>
          </a:prstGeom>
        </p:spPr>
      </p:pic>
    </p:spTree>
    <p:extLst>
      <p:ext uri="{BB962C8B-B14F-4D97-AF65-F5344CB8AC3E}">
        <p14:creationId xmlns:p14="http://schemas.microsoft.com/office/powerpoint/2010/main" val="1273856358"/>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B50876-BB5F-4B2D-9A02-1C38E4B98AA5}"/>
              </a:ext>
            </a:extLst>
          </p:cNvPr>
          <p:cNvSpPr>
            <a:spLocks noGrp="1"/>
          </p:cNvSpPr>
          <p:nvPr>
            <p:ph type="title"/>
          </p:nvPr>
        </p:nvSpPr>
        <p:spPr/>
        <p:txBody>
          <a:bodyPr/>
          <a:lstStyle/>
          <a:p>
            <a:pPr algn="ctr"/>
            <a:r>
              <a:rPr lang="en-US" dirty="0"/>
              <a:t>IECMH Consultation</a:t>
            </a:r>
          </a:p>
        </p:txBody>
      </p:sp>
      <p:sp>
        <p:nvSpPr>
          <p:cNvPr id="3" name="Content Placeholder 2">
            <a:extLst>
              <a:ext uri="{FF2B5EF4-FFF2-40B4-BE49-F238E27FC236}">
                <a16:creationId xmlns:a16="http://schemas.microsoft.com/office/drawing/2014/main" id="{787397E1-52D0-44A3-ACA1-EF2DCC123A3E}"/>
              </a:ext>
            </a:extLst>
          </p:cNvPr>
          <p:cNvSpPr>
            <a:spLocks noGrp="1"/>
          </p:cNvSpPr>
          <p:nvPr>
            <p:ph idx="1"/>
          </p:nvPr>
        </p:nvSpPr>
        <p:spPr/>
        <p:txBody>
          <a:bodyPr/>
          <a:lstStyle/>
          <a:p>
            <a:pPr marL="0" indent="0" algn="ctr">
              <a:buNone/>
            </a:pPr>
            <a:r>
              <a:rPr lang="en-US" dirty="0"/>
              <a:t> Infant and Early Childhood Mental Health Consultation (IECMHC) is a multi-level preventive intervention that teams mental health professionals with people who work with young children and their families to improve children’s social-emotional, relational, and behavioral health and development. IECMHC is primarily </a:t>
            </a:r>
            <a:r>
              <a:rPr lang="en-US" i="1" dirty="0"/>
              <a:t>indirect </a:t>
            </a:r>
            <a:r>
              <a:rPr lang="en-US" dirty="0"/>
              <a:t>work with caregivers, </a:t>
            </a:r>
            <a:r>
              <a:rPr lang="en-US" i="1" dirty="0"/>
              <a:t>NOT direct service </a:t>
            </a:r>
            <a:r>
              <a:rPr lang="en-US" dirty="0"/>
              <a:t>with children.</a:t>
            </a:r>
          </a:p>
        </p:txBody>
      </p:sp>
      <p:pic>
        <p:nvPicPr>
          <p:cNvPr id="4" name="Picture 3" descr="iecmh.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88371" y="4436751"/>
            <a:ext cx="6811246" cy="2150920"/>
          </a:xfrm>
          <a:prstGeom prst="rect">
            <a:avLst/>
          </a:prstGeom>
        </p:spPr>
      </p:pic>
    </p:spTree>
    <p:extLst>
      <p:ext uri="{BB962C8B-B14F-4D97-AF65-F5344CB8AC3E}">
        <p14:creationId xmlns:p14="http://schemas.microsoft.com/office/powerpoint/2010/main" val="1282597604"/>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800" b="1" i="1" dirty="0"/>
              <a:t>How does IECMH Consultation look in Primary Care?</a:t>
            </a:r>
          </a:p>
        </p:txBody>
      </p:sp>
      <p:graphicFrame>
        <p:nvGraphicFramePr>
          <p:cNvPr id="5" name="Content Placeholder 4"/>
          <p:cNvGraphicFramePr>
            <a:graphicFrameLocks noGrp="1"/>
          </p:cNvGraphicFramePr>
          <p:nvPr>
            <p:ph sz="half" idx="1"/>
            <p:extLst>
              <p:ext uri="{D42A27DB-BD31-4B8C-83A1-F6EECF244321}">
                <p14:modId xmlns:p14="http://schemas.microsoft.com/office/powerpoint/2010/main" val="561506216"/>
              </p:ext>
            </p:extLst>
          </p:nvPr>
        </p:nvGraphicFramePr>
        <p:xfrm>
          <a:off x="838200" y="1825625"/>
          <a:ext cx="5181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Content Placeholder 3"/>
          <p:cNvSpPr>
            <a:spLocks noGrp="1"/>
          </p:cNvSpPr>
          <p:nvPr>
            <p:ph sz="half" idx="2"/>
          </p:nvPr>
        </p:nvSpPr>
        <p:spPr>
          <a:xfrm>
            <a:off x="8291286" y="1861912"/>
            <a:ext cx="3646714" cy="4351338"/>
          </a:xfrm>
        </p:spPr>
        <p:txBody>
          <a:bodyPr>
            <a:normAutofit lnSpcReduction="10000"/>
          </a:bodyPr>
          <a:lstStyle/>
          <a:p>
            <a:r>
              <a:rPr lang="en-US" sz="2000" dirty="0">
                <a:solidFill>
                  <a:schemeClr val="accent1">
                    <a:lumMod val="50000"/>
                  </a:schemeClr>
                </a:solidFill>
              </a:rPr>
              <a:t>Strengths-based child conferences</a:t>
            </a:r>
          </a:p>
          <a:p>
            <a:r>
              <a:rPr lang="en-US" sz="2000" dirty="0">
                <a:solidFill>
                  <a:schemeClr val="accent1">
                    <a:lumMod val="50000"/>
                  </a:schemeClr>
                </a:solidFill>
              </a:rPr>
              <a:t>School-based child-specific consultations</a:t>
            </a:r>
          </a:p>
          <a:p>
            <a:pPr marL="0" indent="0">
              <a:buNone/>
            </a:pPr>
            <a:endParaRPr lang="en-US" sz="2000" dirty="0">
              <a:solidFill>
                <a:schemeClr val="accent1">
                  <a:lumMod val="50000"/>
                </a:schemeClr>
              </a:solidFill>
            </a:endParaRPr>
          </a:p>
          <a:p>
            <a:r>
              <a:rPr lang="en-US" sz="2000" dirty="0">
                <a:solidFill>
                  <a:schemeClr val="accent1">
                    <a:lumMod val="50000"/>
                  </a:schemeClr>
                </a:solidFill>
              </a:rPr>
              <a:t>In-clinic “curbside” consults for providers about IECMH</a:t>
            </a:r>
          </a:p>
          <a:p>
            <a:r>
              <a:rPr lang="en-US" sz="2000" dirty="0">
                <a:solidFill>
                  <a:schemeClr val="accent1">
                    <a:lumMod val="50000"/>
                  </a:schemeClr>
                </a:solidFill>
              </a:rPr>
              <a:t>Individualized training on aspects of IECMH</a:t>
            </a:r>
          </a:p>
          <a:p>
            <a:endParaRPr lang="en-US" sz="2000" dirty="0">
              <a:solidFill>
                <a:schemeClr val="accent1">
                  <a:lumMod val="50000"/>
                </a:schemeClr>
              </a:solidFill>
            </a:endParaRPr>
          </a:p>
          <a:p>
            <a:r>
              <a:rPr lang="en-US" sz="2000" dirty="0">
                <a:solidFill>
                  <a:schemeClr val="accent1">
                    <a:lumMod val="50000"/>
                  </a:schemeClr>
                </a:solidFill>
              </a:rPr>
              <a:t>General trainings on IECMH</a:t>
            </a:r>
          </a:p>
          <a:p>
            <a:r>
              <a:rPr lang="en-US" sz="2000" dirty="0">
                <a:solidFill>
                  <a:schemeClr val="accent1">
                    <a:lumMod val="50000"/>
                  </a:schemeClr>
                </a:solidFill>
              </a:rPr>
              <a:t>Observations of clinic processes related to IECMH</a:t>
            </a:r>
          </a:p>
        </p:txBody>
      </p:sp>
      <p:sp>
        <p:nvSpPr>
          <p:cNvPr id="7" name="Right Arrow 6"/>
          <p:cNvSpPr/>
          <p:nvPr/>
        </p:nvSpPr>
        <p:spPr>
          <a:xfrm>
            <a:off x="4136570" y="2286000"/>
            <a:ext cx="3265715" cy="344714"/>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ight Arrow 7"/>
          <p:cNvSpPr/>
          <p:nvPr/>
        </p:nvSpPr>
        <p:spPr>
          <a:xfrm>
            <a:off x="4905828" y="3635829"/>
            <a:ext cx="2612572" cy="362857"/>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ight Arrow 8"/>
          <p:cNvSpPr/>
          <p:nvPr/>
        </p:nvSpPr>
        <p:spPr>
          <a:xfrm>
            <a:off x="5765800" y="5243286"/>
            <a:ext cx="1745343" cy="359228"/>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Left Brace 9"/>
          <p:cNvSpPr/>
          <p:nvPr/>
        </p:nvSpPr>
        <p:spPr>
          <a:xfrm>
            <a:off x="7565571" y="1868716"/>
            <a:ext cx="580572" cy="1161143"/>
          </a:xfrm>
          <a:prstGeom prst="lef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4" name="Left Brace 13"/>
          <p:cNvSpPr/>
          <p:nvPr/>
        </p:nvSpPr>
        <p:spPr>
          <a:xfrm>
            <a:off x="7609114" y="3254831"/>
            <a:ext cx="580572" cy="1161143"/>
          </a:xfrm>
          <a:prstGeom prst="lef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5" name="Left Brace 14"/>
          <p:cNvSpPr/>
          <p:nvPr/>
        </p:nvSpPr>
        <p:spPr>
          <a:xfrm>
            <a:off x="7598228" y="4876802"/>
            <a:ext cx="580572" cy="1161143"/>
          </a:xfrm>
          <a:prstGeom prst="lef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4188899221"/>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From Framework to Practice</a:t>
            </a:r>
          </a:p>
        </p:txBody>
      </p:sp>
      <p:sp>
        <p:nvSpPr>
          <p:cNvPr id="3" name="Content Placeholder 2"/>
          <p:cNvSpPr>
            <a:spLocks noGrp="1"/>
          </p:cNvSpPr>
          <p:nvPr>
            <p:ph idx="1"/>
          </p:nvPr>
        </p:nvSpPr>
        <p:spPr/>
        <p:txBody>
          <a:bodyPr>
            <a:normAutofit lnSpcReduction="10000"/>
          </a:bodyPr>
          <a:lstStyle/>
          <a:p>
            <a:pPr marL="0" indent="0" algn="ctr">
              <a:buNone/>
            </a:pPr>
            <a:endParaRPr lang="en-US" b="1" dirty="0"/>
          </a:p>
          <a:p>
            <a:pPr marL="0" indent="0" algn="ctr">
              <a:buNone/>
            </a:pPr>
            <a:r>
              <a:rPr lang="en-US" b="1" dirty="0"/>
              <a:t>How does your team provide consultation related to themes and topics in IECMH to your sites?</a:t>
            </a:r>
          </a:p>
          <a:p>
            <a:pPr marL="0" indent="0" algn="ctr">
              <a:buNone/>
            </a:pPr>
            <a:endParaRPr lang="en-US" b="1" dirty="0"/>
          </a:p>
          <a:p>
            <a:pPr marL="0" indent="0" algn="ctr">
              <a:buNone/>
            </a:pPr>
            <a:r>
              <a:rPr lang="en-US" b="1" dirty="0"/>
              <a:t>What steps might you take to formalize or enhance this?</a:t>
            </a:r>
          </a:p>
          <a:p>
            <a:pPr marL="0" indent="0" algn="ctr">
              <a:buNone/>
            </a:pPr>
            <a:endParaRPr lang="en-US" dirty="0"/>
          </a:p>
          <a:p>
            <a:pPr marL="0" indent="0" algn="ctr">
              <a:buNone/>
            </a:pPr>
            <a:endParaRPr lang="en-US" dirty="0"/>
          </a:p>
          <a:p>
            <a:pPr marL="0" indent="0" algn="ctr">
              <a:buNone/>
            </a:pPr>
            <a:r>
              <a:rPr lang="en-US" i="1" dirty="0"/>
              <a:t>IECMH Consultant Self-Assessment tool :</a:t>
            </a:r>
          </a:p>
          <a:p>
            <a:pPr marL="0" indent="0" algn="ctr">
              <a:buNone/>
            </a:pPr>
            <a:r>
              <a:rPr lang="en-US" i="1" dirty="0">
                <a:hlinkClick r:id="rId2"/>
              </a:rPr>
              <a:t>https://www.ecmhc.org/documents/CECMHC_SelfAssessment.pdf</a:t>
            </a:r>
            <a:endParaRPr lang="en-US" i="1" dirty="0"/>
          </a:p>
          <a:p>
            <a:pPr marL="0" indent="0" algn="ctr">
              <a:buNone/>
            </a:pPr>
            <a:endParaRPr lang="en-US" dirty="0"/>
          </a:p>
          <a:p>
            <a:pPr marL="0" indent="0" algn="ctr">
              <a:buNone/>
            </a:pPr>
            <a:endParaRPr lang="en-US" dirty="0"/>
          </a:p>
          <a:p>
            <a:pPr marL="0" indent="0">
              <a:buNone/>
            </a:pPr>
            <a:endParaRPr lang="en-US" dirty="0"/>
          </a:p>
          <a:p>
            <a:pPr marL="0" indent="0" algn="ctr">
              <a:buNone/>
            </a:pPr>
            <a:endParaRPr lang="en-US" dirty="0"/>
          </a:p>
        </p:txBody>
      </p:sp>
    </p:spTree>
    <p:extLst>
      <p:ext uri="{BB962C8B-B14F-4D97-AF65-F5344CB8AC3E}">
        <p14:creationId xmlns:p14="http://schemas.microsoft.com/office/powerpoint/2010/main" val="1946717266"/>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Inventory of Practices</a:t>
            </a:r>
          </a:p>
        </p:txBody>
      </p:sp>
      <p:sp>
        <p:nvSpPr>
          <p:cNvPr id="3" name="Content Placeholder 2"/>
          <p:cNvSpPr>
            <a:spLocks noGrp="1"/>
          </p:cNvSpPr>
          <p:nvPr>
            <p:ph sz="half" idx="1"/>
          </p:nvPr>
        </p:nvSpPr>
        <p:spPr/>
        <p:txBody>
          <a:bodyPr/>
          <a:lstStyle/>
          <a:p>
            <a:pPr marL="0" indent="0">
              <a:buNone/>
            </a:pPr>
            <a:r>
              <a:rPr lang="en-US" i="1" dirty="0"/>
              <a:t>What is an inventory of practice?</a:t>
            </a:r>
          </a:p>
          <a:p>
            <a:r>
              <a:rPr lang="en-US" dirty="0"/>
              <a:t>A tool that helps team assess their strengths and needs related to the strategies they use to promote social-emotional wellness among young children and families</a:t>
            </a:r>
          </a:p>
          <a:p>
            <a:endParaRPr lang="en-US" dirty="0"/>
          </a:p>
          <a:p>
            <a:r>
              <a:rPr lang="en-US" dirty="0"/>
              <a:t>Includes an action plan section</a:t>
            </a:r>
          </a:p>
          <a:p>
            <a:pPr marL="0" indent="0">
              <a:buNone/>
            </a:pPr>
            <a:endParaRPr lang="en-US" dirty="0"/>
          </a:p>
        </p:txBody>
      </p:sp>
      <p:pic>
        <p:nvPicPr>
          <p:cNvPr id="5" name="Content Placeholder 4">
            <a:extLst/>
          </p:cNvPr>
          <p:cNvPicPr>
            <a:picLocks noGrp="1" noChangeAspect="1"/>
          </p:cNvPicPr>
          <p:nvPr>
            <p:ph sz="half" idx="2"/>
          </p:nvPr>
        </p:nvPicPr>
        <p:blipFill>
          <a:blip r:embed="rId3">
            <a:lum/>
            <a:alphaModFix/>
          </a:blip>
          <a:srcRect/>
          <a:stretch>
            <a:fillRect/>
          </a:stretch>
        </p:blipFill>
        <p:spPr>
          <a:xfrm>
            <a:off x="6021567" y="1825625"/>
            <a:ext cx="5332233" cy="4351338"/>
          </a:xfrm>
          <a:prstGeom prst="rect">
            <a:avLst/>
          </a:prstGeom>
          <a:solidFill>
            <a:srgbClr val="0070C0"/>
          </a:solidFill>
          <a:ln w="76200">
            <a:solidFill>
              <a:srgbClr val="0070C0"/>
            </a:solidFill>
          </a:ln>
        </p:spPr>
      </p:pic>
    </p:spTree>
    <p:extLst>
      <p:ext uri="{BB962C8B-B14F-4D97-AF65-F5344CB8AC3E}">
        <p14:creationId xmlns:p14="http://schemas.microsoft.com/office/powerpoint/2010/main" val="185209777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3602" name="Rectangle 2">
            <a:extLst>
              <a:ext uri="{FF2B5EF4-FFF2-40B4-BE49-F238E27FC236}">
                <a16:creationId xmlns:a16="http://schemas.microsoft.com/office/drawing/2014/main" id="{DFA22B47-9310-41A6-81A1-A332C79C3304}"/>
              </a:ext>
            </a:extLst>
          </p:cNvPr>
          <p:cNvSpPr>
            <a:spLocks noGrp="1" noChangeArrowheads="1"/>
          </p:cNvSpPr>
          <p:nvPr>
            <p:ph type="title"/>
          </p:nvPr>
        </p:nvSpPr>
        <p:spPr>
          <a:xfrm>
            <a:off x="1905000" y="457200"/>
            <a:ext cx="8382000" cy="1143000"/>
          </a:xfrm>
        </p:spPr>
        <p:txBody>
          <a:bodyPr>
            <a:noAutofit/>
          </a:bodyPr>
          <a:lstStyle/>
          <a:p>
            <a:pPr algn="ctr" eaLnBrk="1" hangingPunct="1"/>
            <a:r>
              <a:rPr lang="en-US" altLang="en-US" sz="4000" b="1" dirty="0"/>
              <a:t>Examining Attitudes about Challenging Behaviors</a:t>
            </a:r>
          </a:p>
        </p:txBody>
      </p:sp>
      <p:sp>
        <p:nvSpPr>
          <p:cNvPr id="153603" name="Rectangle 3">
            <a:extLst>
              <a:ext uri="{FF2B5EF4-FFF2-40B4-BE49-F238E27FC236}">
                <a16:creationId xmlns:a16="http://schemas.microsoft.com/office/drawing/2014/main" id="{BFEF76E9-130D-484F-A418-F04F2B86F161}"/>
              </a:ext>
            </a:extLst>
          </p:cNvPr>
          <p:cNvSpPr>
            <a:spLocks noGrp="1" noChangeArrowheads="1"/>
          </p:cNvSpPr>
          <p:nvPr>
            <p:ph type="body" sz="half" idx="1"/>
          </p:nvPr>
        </p:nvSpPr>
        <p:spPr>
          <a:xfrm>
            <a:off x="2057400" y="2971800"/>
            <a:ext cx="8229600" cy="3429000"/>
          </a:xfrm>
        </p:spPr>
        <p:txBody>
          <a:bodyPr/>
          <a:lstStyle/>
          <a:p>
            <a:pPr marL="457200">
              <a:buNone/>
            </a:pPr>
            <a:r>
              <a:rPr lang="en-US" altLang="en-US" sz="3800" dirty="0"/>
              <a:t>What behaviors push your button?</a:t>
            </a:r>
          </a:p>
          <a:p>
            <a:pPr lvl="1" eaLnBrk="1" hangingPunct="1"/>
            <a:r>
              <a:rPr lang="en-US" altLang="en-US" sz="3200" dirty="0">
                <a:cs typeface="Arial" panose="020B0604020202020204" pitchFamily="34" charset="0"/>
              </a:rPr>
              <a:t>How do these behaviors make you feel?</a:t>
            </a:r>
          </a:p>
          <a:p>
            <a:pPr lvl="1" eaLnBrk="1" hangingPunct="1"/>
            <a:r>
              <a:rPr lang="en-US" altLang="en-US" sz="3200" dirty="0">
                <a:cs typeface="Arial" panose="020B0604020202020204" pitchFamily="34" charset="0"/>
              </a:rPr>
              <a:t>What is your response when these behaviors occur?</a:t>
            </a:r>
          </a:p>
          <a:p>
            <a:pPr lvl="1" eaLnBrk="1" hangingPunct="1"/>
            <a:r>
              <a:rPr lang="en-US" altLang="en-US" sz="3200" dirty="0">
                <a:cs typeface="Arial" panose="020B0604020202020204" pitchFamily="34" charset="0"/>
              </a:rPr>
              <a:t>How does this impact your relationship with a child and his/her family?</a:t>
            </a:r>
          </a:p>
        </p:txBody>
      </p:sp>
      <p:pic>
        <p:nvPicPr>
          <p:cNvPr id="47108" name="Picture 4" descr="MPj04331650000[1]">
            <a:extLst>
              <a:ext uri="{FF2B5EF4-FFF2-40B4-BE49-F238E27FC236}">
                <a16:creationId xmlns:a16="http://schemas.microsoft.com/office/drawing/2014/main" id="{E0268AE5-0714-4465-BE33-3D6FDA513C0F}"/>
              </a:ext>
            </a:extLst>
          </p:cNvPr>
          <p:cNvPicPr>
            <a:picLocks noGrp="1" noChangeAspect="1" noChangeArrowheads="1"/>
          </p:cNvPicPr>
          <p:nvPr>
            <p:ph sz="quarter" idx="2"/>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a:xfrm>
            <a:off x="4876800" y="1619250"/>
            <a:ext cx="2438400" cy="1504950"/>
          </a:xfrm>
        </p:spPr>
      </p:pic>
    </p:spTree>
    <p:extLst>
      <p:ext uri="{BB962C8B-B14F-4D97-AF65-F5344CB8AC3E}">
        <p14:creationId xmlns:p14="http://schemas.microsoft.com/office/powerpoint/2010/main" val="3878295896"/>
      </p:ext>
    </p:extLst>
  </p:cSld>
  <p:clrMapOvr>
    <a:masterClrMapping/>
  </p:clrMapOvr>
  <p:transition>
    <p:push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6" presetClass="entr" presetSubtype="0" fill="hold" grpId="0" nodeType="withEffect">
                                  <p:stCondLst>
                                    <p:cond delay="0"/>
                                  </p:stCondLst>
                                  <p:childTnLst>
                                    <p:set>
                                      <p:cBhvr>
                                        <p:cTn id="6" dur="1" fill="hold">
                                          <p:stCondLst>
                                            <p:cond delay="0"/>
                                          </p:stCondLst>
                                        </p:cTn>
                                        <p:tgtEl>
                                          <p:spTgt spid="153602"/>
                                        </p:tgtEl>
                                        <p:attrNameLst>
                                          <p:attrName>style.visibility</p:attrName>
                                        </p:attrNameLst>
                                      </p:cBhvr>
                                      <p:to>
                                        <p:strVal val="visible"/>
                                      </p:to>
                                    </p:set>
                                    <p:anim calcmode="lin" valueType="num">
                                      <p:cBhvr>
                                        <p:cTn id="7" dur="2000" fill="hold"/>
                                        <p:tgtEl>
                                          <p:spTgt spid="153602"/>
                                        </p:tgtEl>
                                        <p:attrNameLst>
                                          <p:attrName>ppt_w</p:attrName>
                                        </p:attrNameLst>
                                      </p:cBhvr>
                                      <p:tavLst>
                                        <p:tav tm="0">
                                          <p:val>
                                            <p:strVal val="#ppt_w"/>
                                          </p:val>
                                        </p:tav>
                                        <p:tav tm="100000">
                                          <p:val>
                                            <p:strVal val="#ppt_w"/>
                                          </p:val>
                                        </p:tav>
                                      </p:tavLst>
                                    </p:anim>
                                    <p:anim calcmode="lin" valueType="num">
                                      <p:cBhvr>
                                        <p:cTn id="8" dur="2000" fill="hold"/>
                                        <p:tgtEl>
                                          <p:spTgt spid="153602"/>
                                        </p:tgtEl>
                                        <p:attrNameLst>
                                          <p:attrName>ppt_h</p:attrName>
                                        </p:attrNameLst>
                                      </p:cBhvr>
                                      <p:tavLst>
                                        <p:tav tm="0">
                                          <p:val>
                                            <p:strVal val="#ppt_h"/>
                                          </p:val>
                                        </p:tav>
                                        <p:tav tm="30000">
                                          <p:val>
                                            <p:strVal val="#ppt_h/2"/>
                                          </p:val>
                                        </p:tav>
                                        <p:tav tm="40000">
                                          <p:val>
                                            <p:strVal val="#ppt_h"/>
                                          </p:val>
                                        </p:tav>
                                        <p:tav tm="50000">
                                          <p:val>
                                            <p:strVal val="#ppt_h/2"/>
                                          </p:val>
                                        </p:tav>
                                        <p:tav tm="60000">
                                          <p:val>
                                            <p:strVal val="#ppt_h"/>
                                          </p:val>
                                        </p:tav>
                                        <p:tav tm="69900">
                                          <p:val>
                                            <p:strVal val="#ppt_h/2"/>
                                          </p:val>
                                        </p:tav>
                                        <p:tav tm="80000">
                                          <p:val>
                                            <p:strVal val="#ppt_h"/>
                                          </p:val>
                                        </p:tav>
                                        <p:tav tm="100000">
                                          <p:val>
                                            <p:strVal val="#ppt_h"/>
                                          </p:val>
                                        </p:tav>
                                      </p:tavLst>
                                    </p:anim>
                                    <p:anim calcmode="lin" valueType="num">
                                      <p:cBhvr>
                                        <p:cTn id="9" dur="2000" fill="hold"/>
                                        <p:tgtEl>
                                          <p:spTgt spid="153602"/>
                                        </p:tgtEl>
                                        <p:attrNameLst>
                                          <p:attrName>ppt_x</p:attrName>
                                        </p:attrNameLst>
                                      </p:cBhvr>
                                      <p:tavLst>
                                        <p:tav tm="0">
                                          <p:val>
                                            <p:strVal val="#ppt_x-.4"/>
                                          </p:val>
                                        </p:tav>
                                        <p:tav tm="100000">
                                          <p:val>
                                            <p:strVal val="#ppt_x"/>
                                          </p:val>
                                        </p:tav>
                                      </p:tavLst>
                                    </p:anim>
                                    <p:anim calcmode="lin" valueType="num">
                                      <p:cBhvr>
                                        <p:cTn id="10" dur="2000" fill="hold"/>
                                        <p:tgtEl>
                                          <p:spTgt spid="153602"/>
                                        </p:tgtEl>
                                        <p:attrNameLst>
                                          <p:attrName>ppt_y</p:attrName>
                                        </p:attrNameLst>
                                      </p:cBhvr>
                                      <p:tavLst>
                                        <p:tav tm="0">
                                          <p:val>
                                            <p:strVal val="#ppt_y-.5"/>
                                          </p:val>
                                        </p:tav>
                                        <p:tav tm="20000">
                                          <p:val>
                                            <p:strVal val="#ppt_y-.2"/>
                                          </p:val>
                                        </p:tav>
                                        <p:tav tm="30000">
                                          <p:val>
                                            <p:strVal val="#ppt_y"/>
                                          </p:val>
                                        </p:tav>
                                        <p:tav tm="40000">
                                          <p:val>
                                            <p:strVal val="#ppt_y-.15"/>
                                          </p:val>
                                        </p:tav>
                                        <p:tav tm="50000">
                                          <p:val>
                                            <p:strVal val="#ppt_y"/>
                                          </p:val>
                                        </p:tav>
                                        <p:tav tm="60000">
                                          <p:val>
                                            <p:strVal val="#ppt_y-.1"/>
                                          </p:val>
                                        </p:tav>
                                        <p:tav tm="69900">
                                          <p:val>
                                            <p:strVal val="#ppt_y"/>
                                          </p:val>
                                        </p:tav>
                                        <p:tav tm="80000">
                                          <p:val>
                                            <p:strVal val="#ppt_y-.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40" presetClass="entr" presetSubtype="0" fill="hold" grpId="0" nodeType="clickEffect">
                                  <p:stCondLst>
                                    <p:cond delay="0"/>
                                  </p:stCondLst>
                                  <p:iterate type="lt">
                                    <p:tmPct val="10000"/>
                                  </p:iterate>
                                  <p:childTnLst>
                                    <p:set>
                                      <p:cBhvr>
                                        <p:cTn id="14" dur="1" fill="hold">
                                          <p:stCondLst>
                                            <p:cond delay="0"/>
                                          </p:stCondLst>
                                        </p:cTn>
                                        <p:tgtEl>
                                          <p:spTgt spid="153603">
                                            <p:txEl>
                                              <p:pRg st="0" end="0"/>
                                            </p:txEl>
                                          </p:spTgt>
                                        </p:tgtEl>
                                        <p:attrNameLst>
                                          <p:attrName>style.visibility</p:attrName>
                                        </p:attrNameLst>
                                      </p:cBhvr>
                                      <p:to>
                                        <p:strVal val="visible"/>
                                      </p:to>
                                    </p:set>
                                    <p:animEffect transition="in" filter="fade">
                                      <p:cBhvr>
                                        <p:cTn id="15" dur="500">
                                          <p:stCondLst>
                                            <p:cond delay="0"/>
                                          </p:stCondLst>
                                        </p:cTn>
                                        <p:tgtEl>
                                          <p:spTgt spid="153603">
                                            <p:txEl>
                                              <p:pRg st="0" end="0"/>
                                            </p:txEl>
                                          </p:spTgt>
                                        </p:tgtEl>
                                      </p:cBhvr>
                                    </p:animEffect>
                                    <p:anim calcmode="lin" valueType="num">
                                      <p:cBhvr>
                                        <p:cTn id="16" dur="500" fill="hold">
                                          <p:stCondLst>
                                            <p:cond delay="0"/>
                                          </p:stCondLst>
                                        </p:cTn>
                                        <p:tgtEl>
                                          <p:spTgt spid="153603">
                                            <p:txEl>
                                              <p:pRg st="0" end="0"/>
                                            </p:txEl>
                                          </p:spTgt>
                                        </p:tgtEl>
                                        <p:attrNameLst>
                                          <p:attrName>ppt_x</p:attrName>
                                        </p:attrNameLst>
                                      </p:cBhvr>
                                      <p:tavLst>
                                        <p:tav tm="0">
                                          <p:val>
                                            <p:strVal val="#ppt_x-.1"/>
                                          </p:val>
                                        </p:tav>
                                        <p:tav tm="100000">
                                          <p:val>
                                            <p:strVal val="#ppt_x"/>
                                          </p:val>
                                        </p:tav>
                                      </p:tavLst>
                                    </p:anim>
                                    <p:anim calcmode="lin" valueType="num">
                                      <p:cBhvr>
                                        <p:cTn id="17" dur="500" fill="hold">
                                          <p:stCondLst>
                                            <p:cond delay="0"/>
                                          </p:stCondLst>
                                        </p:cTn>
                                        <p:tgtEl>
                                          <p:spTgt spid="153603">
                                            <p:txEl>
                                              <p:pRg st="0" end="0"/>
                                            </p:txEl>
                                          </p:spTgt>
                                        </p:tgtEl>
                                        <p:attrNameLst>
                                          <p:attrName>ppt_y</p:attrName>
                                        </p:attrNameLst>
                                      </p:cBhvr>
                                      <p:tavLst>
                                        <p:tav tm="0">
                                          <p:val>
                                            <p:strVal val="#ppt_y"/>
                                          </p:val>
                                        </p:tav>
                                        <p:tav tm="100000">
                                          <p:val>
                                            <p:strVal val="#ppt_y"/>
                                          </p:val>
                                        </p:tav>
                                      </p:tavLst>
                                    </p:anim>
                                  </p:childTnLst>
                                </p:cTn>
                              </p:par>
                              <p:par>
                                <p:cTn id="18" presetID="40" presetClass="entr" presetSubtype="0" fill="hold" grpId="0" nodeType="withEffect">
                                  <p:stCondLst>
                                    <p:cond delay="0"/>
                                  </p:stCondLst>
                                  <p:iterate type="lt">
                                    <p:tmPct val="10000"/>
                                  </p:iterate>
                                  <p:childTnLst>
                                    <p:set>
                                      <p:cBhvr>
                                        <p:cTn id="19" dur="1" fill="hold">
                                          <p:stCondLst>
                                            <p:cond delay="0"/>
                                          </p:stCondLst>
                                        </p:cTn>
                                        <p:tgtEl>
                                          <p:spTgt spid="153603">
                                            <p:txEl>
                                              <p:pRg st="1" end="1"/>
                                            </p:txEl>
                                          </p:spTgt>
                                        </p:tgtEl>
                                        <p:attrNameLst>
                                          <p:attrName>style.visibility</p:attrName>
                                        </p:attrNameLst>
                                      </p:cBhvr>
                                      <p:to>
                                        <p:strVal val="visible"/>
                                      </p:to>
                                    </p:set>
                                    <p:animEffect transition="in" filter="fade">
                                      <p:cBhvr>
                                        <p:cTn id="20" dur="500">
                                          <p:stCondLst>
                                            <p:cond delay="0"/>
                                          </p:stCondLst>
                                        </p:cTn>
                                        <p:tgtEl>
                                          <p:spTgt spid="153603">
                                            <p:txEl>
                                              <p:pRg st="1" end="1"/>
                                            </p:txEl>
                                          </p:spTgt>
                                        </p:tgtEl>
                                      </p:cBhvr>
                                    </p:animEffect>
                                    <p:anim calcmode="lin" valueType="num">
                                      <p:cBhvr>
                                        <p:cTn id="21" dur="500" fill="hold">
                                          <p:stCondLst>
                                            <p:cond delay="0"/>
                                          </p:stCondLst>
                                        </p:cTn>
                                        <p:tgtEl>
                                          <p:spTgt spid="153603">
                                            <p:txEl>
                                              <p:pRg st="1" end="1"/>
                                            </p:txEl>
                                          </p:spTgt>
                                        </p:tgtEl>
                                        <p:attrNameLst>
                                          <p:attrName>ppt_x</p:attrName>
                                        </p:attrNameLst>
                                      </p:cBhvr>
                                      <p:tavLst>
                                        <p:tav tm="0">
                                          <p:val>
                                            <p:strVal val="#ppt_x-.1"/>
                                          </p:val>
                                        </p:tav>
                                        <p:tav tm="100000">
                                          <p:val>
                                            <p:strVal val="#ppt_x"/>
                                          </p:val>
                                        </p:tav>
                                      </p:tavLst>
                                    </p:anim>
                                    <p:anim calcmode="lin" valueType="num">
                                      <p:cBhvr>
                                        <p:cTn id="22" dur="500" fill="hold">
                                          <p:stCondLst>
                                            <p:cond delay="0"/>
                                          </p:stCondLst>
                                        </p:cTn>
                                        <p:tgtEl>
                                          <p:spTgt spid="153603">
                                            <p:txEl>
                                              <p:pRg st="1" end="1"/>
                                            </p:txEl>
                                          </p:spTgt>
                                        </p:tgtEl>
                                        <p:attrNameLst>
                                          <p:attrName>ppt_y</p:attrName>
                                        </p:attrNameLst>
                                      </p:cBhvr>
                                      <p:tavLst>
                                        <p:tav tm="0">
                                          <p:val>
                                            <p:strVal val="#ppt_y"/>
                                          </p:val>
                                        </p:tav>
                                        <p:tav tm="100000">
                                          <p:val>
                                            <p:strVal val="#ppt_y"/>
                                          </p:val>
                                        </p:tav>
                                      </p:tavLst>
                                    </p:anim>
                                  </p:childTnLst>
                                </p:cTn>
                              </p:par>
                              <p:par>
                                <p:cTn id="23" presetID="40" presetClass="entr" presetSubtype="0" fill="hold" grpId="0" nodeType="withEffect">
                                  <p:stCondLst>
                                    <p:cond delay="0"/>
                                  </p:stCondLst>
                                  <p:iterate type="lt">
                                    <p:tmPct val="10000"/>
                                  </p:iterate>
                                  <p:childTnLst>
                                    <p:set>
                                      <p:cBhvr>
                                        <p:cTn id="24" dur="1" fill="hold">
                                          <p:stCondLst>
                                            <p:cond delay="0"/>
                                          </p:stCondLst>
                                        </p:cTn>
                                        <p:tgtEl>
                                          <p:spTgt spid="153603">
                                            <p:txEl>
                                              <p:pRg st="2" end="2"/>
                                            </p:txEl>
                                          </p:spTgt>
                                        </p:tgtEl>
                                        <p:attrNameLst>
                                          <p:attrName>style.visibility</p:attrName>
                                        </p:attrNameLst>
                                      </p:cBhvr>
                                      <p:to>
                                        <p:strVal val="visible"/>
                                      </p:to>
                                    </p:set>
                                    <p:animEffect transition="in" filter="fade">
                                      <p:cBhvr>
                                        <p:cTn id="25" dur="500">
                                          <p:stCondLst>
                                            <p:cond delay="0"/>
                                          </p:stCondLst>
                                        </p:cTn>
                                        <p:tgtEl>
                                          <p:spTgt spid="153603">
                                            <p:txEl>
                                              <p:pRg st="2" end="2"/>
                                            </p:txEl>
                                          </p:spTgt>
                                        </p:tgtEl>
                                      </p:cBhvr>
                                    </p:animEffect>
                                    <p:anim calcmode="lin" valueType="num">
                                      <p:cBhvr>
                                        <p:cTn id="26" dur="500" fill="hold">
                                          <p:stCondLst>
                                            <p:cond delay="0"/>
                                          </p:stCondLst>
                                        </p:cTn>
                                        <p:tgtEl>
                                          <p:spTgt spid="153603">
                                            <p:txEl>
                                              <p:pRg st="2" end="2"/>
                                            </p:txEl>
                                          </p:spTgt>
                                        </p:tgtEl>
                                        <p:attrNameLst>
                                          <p:attrName>ppt_x</p:attrName>
                                        </p:attrNameLst>
                                      </p:cBhvr>
                                      <p:tavLst>
                                        <p:tav tm="0">
                                          <p:val>
                                            <p:strVal val="#ppt_x-.1"/>
                                          </p:val>
                                        </p:tav>
                                        <p:tav tm="100000">
                                          <p:val>
                                            <p:strVal val="#ppt_x"/>
                                          </p:val>
                                        </p:tav>
                                      </p:tavLst>
                                    </p:anim>
                                    <p:anim calcmode="lin" valueType="num">
                                      <p:cBhvr>
                                        <p:cTn id="27" dur="500" fill="hold">
                                          <p:stCondLst>
                                            <p:cond delay="0"/>
                                          </p:stCondLst>
                                        </p:cTn>
                                        <p:tgtEl>
                                          <p:spTgt spid="153603">
                                            <p:txEl>
                                              <p:pRg st="2" end="2"/>
                                            </p:txEl>
                                          </p:spTgt>
                                        </p:tgtEl>
                                        <p:attrNameLst>
                                          <p:attrName>ppt_y</p:attrName>
                                        </p:attrNameLst>
                                      </p:cBhvr>
                                      <p:tavLst>
                                        <p:tav tm="0">
                                          <p:val>
                                            <p:strVal val="#ppt_y"/>
                                          </p:val>
                                        </p:tav>
                                        <p:tav tm="100000">
                                          <p:val>
                                            <p:strVal val="#ppt_y"/>
                                          </p:val>
                                        </p:tav>
                                      </p:tavLst>
                                    </p:anim>
                                  </p:childTnLst>
                                </p:cTn>
                              </p:par>
                              <p:par>
                                <p:cTn id="28" presetID="40" presetClass="entr" presetSubtype="0" fill="hold" grpId="0" nodeType="withEffect">
                                  <p:stCondLst>
                                    <p:cond delay="0"/>
                                  </p:stCondLst>
                                  <p:iterate type="lt">
                                    <p:tmPct val="10000"/>
                                  </p:iterate>
                                  <p:childTnLst>
                                    <p:set>
                                      <p:cBhvr>
                                        <p:cTn id="29" dur="1" fill="hold">
                                          <p:stCondLst>
                                            <p:cond delay="0"/>
                                          </p:stCondLst>
                                        </p:cTn>
                                        <p:tgtEl>
                                          <p:spTgt spid="153603">
                                            <p:txEl>
                                              <p:pRg st="3" end="3"/>
                                            </p:txEl>
                                          </p:spTgt>
                                        </p:tgtEl>
                                        <p:attrNameLst>
                                          <p:attrName>style.visibility</p:attrName>
                                        </p:attrNameLst>
                                      </p:cBhvr>
                                      <p:to>
                                        <p:strVal val="visible"/>
                                      </p:to>
                                    </p:set>
                                    <p:animEffect transition="in" filter="fade">
                                      <p:cBhvr>
                                        <p:cTn id="30" dur="500">
                                          <p:stCondLst>
                                            <p:cond delay="0"/>
                                          </p:stCondLst>
                                        </p:cTn>
                                        <p:tgtEl>
                                          <p:spTgt spid="153603">
                                            <p:txEl>
                                              <p:pRg st="3" end="3"/>
                                            </p:txEl>
                                          </p:spTgt>
                                        </p:tgtEl>
                                      </p:cBhvr>
                                    </p:animEffect>
                                    <p:anim calcmode="lin" valueType="num">
                                      <p:cBhvr>
                                        <p:cTn id="31" dur="500" fill="hold">
                                          <p:stCondLst>
                                            <p:cond delay="0"/>
                                          </p:stCondLst>
                                        </p:cTn>
                                        <p:tgtEl>
                                          <p:spTgt spid="153603">
                                            <p:txEl>
                                              <p:pRg st="3" end="3"/>
                                            </p:txEl>
                                          </p:spTgt>
                                        </p:tgtEl>
                                        <p:attrNameLst>
                                          <p:attrName>ppt_x</p:attrName>
                                        </p:attrNameLst>
                                      </p:cBhvr>
                                      <p:tavLst>
                                        <p:tav tm="0">
                                          <p:val>
                                            <p:strVal val="#ppt_x-.1"/>
                                          </p:val>
                                        </p:tav>
                                        <p:tav tm="100000">
                                          <p:val>
                                            <p:strVal val="#ppt_x"/>
                                          </p:val>
                                        </p:tav>
                                      </p:tavLst>
                                    </p:anim>
                                    <p:anim calcmode="lin" valueType="num">
                                      <p:cBhvr>
                                        <p:cTn id="32" dur="500" fill="hold">
                                          <p:stCondLst>
                                            <p:cond delay="0"/>
                                          </p:stCondLst>
                                        </p:cTn>
                                        <p:tgtEl>
                                          <p:spTgt spid="153603">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02" grpId="0"/>
      <p:bldP spid="153603" grpId="0" build="p"/>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Team Time: Inventory of Practice</a:t>
            </a:r>
          </a:p>
        </p:txBody>
      </p:sp>
      <p:sp>
        <p:nvSpPr>
          <p:cNvPr id="3" name="Content Placeholder 2"/>
          <p:cNvSpPr>
            <a:spLocks noGrp="1"/>
          </p:cNvSpPr>
          <p:nvPr>
            <p:ph idx="1"/>
          </p:nvPr>
        </p:nvSpPr>
        <p:spPr>
          <a:xfrm>
            <a:off x="838200" y="1825625"/>
            <a:ext cx="6352482" cy="4351338"/>
          </a:xfrm>
        </p:spPr>
        <p:txBody>
          <a:bodyPr>
            <a:normAutofit fontScale="92500"/>
          </a:bodyPr>
          <a:lstStyle/>
          <a:p>
            <a:pPr marL="0" indent="0">
              <a:buNone/>
            </a:pPr>
            <a:r>
              <a:rPr lang="en-US" b="1" dirty="0"/>
              <a:t>Activity:</a:t>
            </a:r>
          </a:p>
          <a:p>
            <a:r>
              <a:rPr lang="en-US" dirty="0"/>
              <a:t>Sit with your team members</a:t>
            </a:r>
          </a:p>
          <a:p>
            <a:r>
              <a:rPr lang="en-US" dirty="0"/>
              <a:t>Using the handout provided, complete ONLY THE SECTIONS ON 1) BUILDING POSITIVE RELATIONSHIPS AND 2) INDIVIDUAL INTENSIVE INTERVENTIONS</a:t>
            </a:r>
          </a:p>
          <a:p>
            <a:r>
              <a:rPr lang="en-US" dirty="0"/>
              <a:t>Select ONE of these areas to complete a team action plan</a:t>
            </a:r>
          </a:p>
          <a:p>
            <a:r>
              <a:rPr lang="en-US" dirty="0"/>
              <a:t>You will have 30 minutes for this discussion</a:t>
            </a:r>
          </a:p>
          <a:p>
            <a:r>
              <a:rPr lang="en-US" dirty="0"/>
              <a:t>Team will share with the large group</a:t>
            </a:r>
          </a:p>
          <a:p>
            <a:endParaRPr lang="en-US" dirty="0"/>
          </a:p>
        </p:txBody>
      </p:sp>
      <p:pic>
        <p:nvPicPr>
          <p:cNvPr id="5" name="Picture 4" descr="teamworkingtogether.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67129" y="1413035"/>
            <a:ext cx="3331204" cy="4999587"/>
          </a:xfrm>
          <a:prstGeom prst="rect">
            <a:avLst/>
          </a:prstGeom>
        </p:spPr>
      </p:pic>
    </p:spTree>
    <p:extLst>
      <p:ext uri="{BB962C8B-B14F-4D97-AF65-F5344CB8AC3E}">
        <p14:creationId xmlns:p14="http://schemas.microsoft.com/office/powerpoint/2010/main" val="4096228856"/>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Inventory of Practice: Group Discussion</a:t>
            </a:r>
          </a:p>
        </p:txBody>
      </p:sp>
      <p:sp>
        <p:nvSpPr>
          <p:cNvPr id="3" name="Content Placeholder 2"/>
          <p:cNvSpPr>
            <a:spLocks noGrp="1"/>
          </p:cNvSpPr>
          <p:nvPr>
            <p:ph idx="1"/>
          </p:nvPr>
        </p:nvSpPr>
        <p:spPr/>
        <p:txBody>
          <a:bodyPr/>
          <a:lstStyle/>
          <a:p>
            <a:pPr marL="0" indent="0">
              <a:buNone/>
            </a:pPr>
            <a:endParaRPr lang="en-US" dirty="0"/>
          </a:p>
          <a:p>
            <a:pPr marL="0" indent="0">
              <a:buNone/>
            </a:pPr>
            <a:r>
              <a:rPr lang="en-US" b="1" dirty="0"/>
              <a:t>Please share:</a:t>
            </a:r>
          </a:p>
          <a:p>
            <a:r>
              <a:rPr lang="en-US" dirty="0"/>
              <a:t>General reflections about the process of doing the Inventory of Practice</a:t>
            </a:r>
          </a:p>
          <a:p>
            <a:r>
              <a:rPr lang="en-US" dirty="0"/>
              <a:t>What areas of strength did your team identify?</a:t>
            </a:r>
          </a:p>
          <a:p>
            <a:r>
              <a:rPr lang="en-US" dirty="0"/>
              <a:t>What areas of growth did your team identify?</a:t>
            </a:r>
          </a:p>
          <a:p>
            <a:r>
              <a:rPr lang="en-US" dirty="0"/>
              <a:t>What strategies did your team imagine to address these needs?</a:t>
            </a:r>
          </a:p>
          <a:p>
            <a:endParaRPr lang="en-US" dirty="0"/>
          </a:p>
        </p:txBody>
      </p:sp>
    </p:spTree>
    <p:extLst>
      <p:ext uri="{BB962C8B-B14F-4D97-AF65-F5344CB8AC3E}">
        <p14:creationId xmlns:p14="http://schemas.microsoft.com/office/powerpoint/2010/main" val="3442747877"/>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6956AB-9E5C-479F-A3D0-F70AC08B5D58}"/>
              </a:ext>
            </a:extLst>
          </p:cNvPr>
          <p:cNvSpPr>
            <a:spLocks noGrp="1"/>
          </p:cNvSpPr>
          <p:nvPr>
            <p:ph type="title"/>
          </p:nvPr>
        </p:nvSpPr>
        <p:spPr/>
        <p:txBody>
          <a:bodyPr/>
          <a:lstStyle/>
          <a:p>
            <a:pPr algn="ctr"/>
            <a:r>
              <a:rPr lang="en-US" dirty="0"/>
              <a:t>Family Engagement</a:t>
            </a:r>
          </a:p>
        </p:txBody>
      </p:sp>
      <p:sp>
        <p:nvSpPr>
          <p:cNvPr id="3" name="Subtitle 2">
            <a:extLst>
              <a:ext uri="{FF2B5EF4-FFF2-40B4-BE49-F238E27FC236}">
                <a16:creationId xmlns:a16="http://schemas.microsoft.com/office/drawing/2014/main" id="{383827D2-9A2A-49B0-A6D9-1C2CE7467E53}"/>
              </a:ext>
            </a:extLst>
          </p:cNvPr>
          <p:cNvSpPr>
            <a:spLocks noGrp="1"/>
          </p:cNvSpPr>
          <p:nvPr>
            <p:ph sz="half" idx="1"/>
          </p:nvPr>
        </p:nvSpPr>
        <p:spPr/>
        <p:txBody>
          <a:bodyPr>
            <a:normAutofit lnSpcReduction="10000"/>
          </a:bodyPr>
          <a:lstStyle/>
          <a:p>
            <a:pPr marL="0" indent="0">
              <a:buNone/>
            </a:pPr>
            <a:endParaRPr lang="en-US" dirty="0"/>
          </a:p>
          <a:p>
            <a:pPr marL="0" indent="0">
              <a:lnSpc>
                <a:spcPct val="100000"/>
              </a:lnSpc>
              <a:buNone/>
            </a:pPr>
            <a:r>
              <a:rPr lang="en-US" sz="3600" dirty="0"/>
              <a:t>Improve outcomes for young children by helping their parents and other family members to provide healthy, safe, and secure family environments in which to learn and grow. </a:t>
            </a:r>
          </a:p>
        </p:txBody>
      </p:sp>
      <p:pic>
        <p:nvPicPr>
          <p:cNvPr id="5" name="Content Placeholder 4">
            <a:extLst>
              <a:ext uri="{FF2B5EF4-FFF2-40B4-BE49-F238E27FC236}">
                <a16:creationId xmlns:a16="http://schemas.microsoft.com/office/drawing/2014/main" id="{A5615348-15FF-4F15-9502-DA853CAFA6B2}"/>
              </a:ext>
            </a:extLst>
          </p:cNvPr>
          <p:cNvPicPr>
            <a:picLocks noGrp="1" noChangeAspect="1"/>
          </p:cNvPicPr>
          <p:nvPr>
            <p:ph sz="half" idx="2"/>
          </p:nvPr>
        </p:nvPicPr>
        <p:blipFill>
          <a:blip r:embed="rId3"/>
          <a:stretch>
            <a:fillRect/>
          </a:stretch>
        </p:blipFill>
        <p:spPr>
          <a:xfrm>
            <a:off x="6172200" y="2274094"/>
            <a:ext cx="5181600" cy="3454400"/>
          </a:xfrm>
          <a:prstGeom prst="rect">
            <a:avLst/>
          </a:prstGeom>
          <a:ln w="76200">
            <a:solidFill>
              <a:srgbClr val="0070C0"/>
            </a:solidFill>
          </a:ln>
        </p:spPr>
      </p:pic>
    </p:spTree>
    <p:extLst>
      <p:ext uri="{BB962C8B-B14F-4D97-AF65-F5344CB8AC3E}">
        <p14:creationId xmlns:p14="http://schemas.microsoft.com/office/powerpoint/2010/main" val="2591115509"/>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1" name="Rectangle 2">
            <a:extLst>
              <a:ext uri="{FF2B5EF4-FFF2-40B4-BE49-F238E27FC236}">
                <a16:creationId xmlns:a16="http://schemas.microsoft.com/office/drawing/2014/main" id="{17C5478A-ECE3-48DE-9F3D-7D6E67D1D136}"/>
              </a:ext>
            </a:extLst>
          </p:cNvPr>
          <p:cNvSpPr>
            <a:spLocks noGrp="1" noChangeArrowheads="1"/>
          </p:cNvSpPr>
          <p:nvPr>
            <p:ph type="title"/>
          </p:nvPr>
        </p:nvSpPr>
        <p:spPr>
          <a:xfrm>
            <a:off x="1828800" y="609600"/>
            <a:ext cx="8610600" cy="1143000"/>
          </a:xfrm>
        </p:spPr>
        <p:txBody>
          <a:bodyPr>
            <a:normAutofit fontScale="90000"/>
          </a:bodyPr>
          <a:lstStyle/>
          <a:p>
            <a:r>
              <a:rPr lang="en-US" altLang="en-US" sz="4000"/>
              <a:t>Building Relationships With Families and Supporting the Parent-Child Relationship</a:t>
            </a:r>
          </a:p>
        </p:txBody>
      </p:sp>
      <p:sp>
        <p:nvSpPr>
          <p:cNvPr id="199682" name="Rectangle 3">
            <a:extLst>
              <a:ext uri="{FF2B5EF4-FFF2-40B4-BE49-F238E27FC236}">
                <a16:creationId xmlns:a16="http://schemas.microsoft.com/office/drawing/2014/main" id="{CB7938CA-1466-404B-8A88-0D3300889958}"/>
              </a:ext>
            </a:extLst>
          </p:cNvPr>
          <p:cNvSpPr>
            <a:spLocks noGrp="1" noChangeArrowheads="1"/>
          </p:cNvSpPr>
          <p:nvPr>
            <p:ph idx="1"/>
          </p:nvPr>
        </p:nvSpPr>
        <p:spPr>
          <a:xfrm>
            <a:off x="2133600" y="2362200"/>
            <a:ext cx="7772400" cy="4114800"/>
          </a:xfrm>
        </p:spPr>
        <p:txBody>
          <a:bodyPr/>
          <a:lstStyle/>
          <a:p>
            <a:r>
              <a:rPr lang="en-US" altLang="en-US"/>
              <a:t>A child</a:t>
            </a:r>
            <a:r>
              <a:rPr lang="ja-JP" altLang="en-US"/>
              <a:t>’</a:t>
            </a:r>
            <a:r>
              <a:rPr lang="en-US" altLang="ja-JP"/>
              <a:t>s first and primary teacher is the family </a:t>
            </a:r>
          </a:p>
          <a:p>
            <a:r>
              <a:rPr lang="en-US" altLang="en-US"/>
              <a:t>Supporting and enhancing the parent- child relationship is one of the most important roles caregivers have</a:t>
            </a:r>
          </a:p>
          <a:p>
            <a:r>
              <a:rPr lang="en-US" altLang="en-US"/>
              <a:t>Caring for infants and toddlers is caring for the family</a:t>
            </a:r>
          </a:p>
        </p:txBody>
      </p:sp>
      <p:sp>
        <p:nvSpPr>
          <p:cNvPr id="199683" name="Rectangle 6">
            <a:extLst>
              <a:ext uri="{FF2B5EF4-FFF2-40B4-BE49-F238E27FC236}">
                <a16:creationId xmlns:a16="http://schemas.microsoft.com/office/drawing/2014/main" id="{77A2A83F-F665-480B-A204-A55C798D5CF8}"/>
              </a:ext>
            </a:extLst>
          </p:cNvPr>
          <p:cNvSpPr>
            <a:spLocks noGrp="1" noChangeArrowheads="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8A32822C-9352-49D7-BAB9-BC320B7E10B5}" type="slidenum">
              <a:rPr lang="en-US" altLang="en-US" sz="1400"/>
              <a:pPr/>
              <a:t>108</a:t>
            </a:fld>
            <a:endParaRPr lang="en-US" altLang="en-US" sz="1400"/>
          </a:p>
        </p:txBody>
      </p:sp>
    </p:spTree>
    <p:extLst>
      <p:ext uri="{BB962C8B-B14F-4D97-AF65-F5344CB8AC3E}">
        <p14:creationId xmlns:p14="http://schemas.microsoft.com/office/powerpoint/2010/main" val="2584631952"/>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DBA51E-55B4-48F3-9902-8D1B2522B43D}"/>
              </a:ext>
            </a:extLst>
          </p:cNvPr>
          <p:cNvSpPr>
            <a:spLocks noGrp="1"/>
          </p:cNvSpPr>
          <p:nvPr>
            <p:ph type="title"/>
          </p:nvPr>
        </p:nvSpPr>
        <p:spPr/>
        <p:txBody>
          <a:bodyPr/>
          <a:lstStyle/>
          <a:p>
            <a:pPr algn="ctr"/>
            <a:r>
              <a:rPr lang="en-US" dirty="0"/>
              <a:t>Learning From Families</a:t>
            </a:r>
          </a:p>
        </p:txBody>
      </p:sp>
      <p:pic>
        <p:nvPicPr>
          <p:cNvPr id="4" name="Picture 3">
            <a:extLst>
              <a:ext uri="{FF2B5EF4-FFF2-40B4-BE49-F238E27FC236}">
                <a16:creationId xmlns:a16="http://schemas.microsoft.com/office/drawing/2014/main" id="{8DE40575-C54E-4557-BC27-B0287BD5E72F}"/>
              </a:ext>
            </a:extLst>
          </p:cNvPr>
          <p:cNvPicPr>
            <a:picLocks noChangeAspect="1"/>
          </p:cNvPicPr>
          <p:nvPr/>
        </p:nvPicPr>
        <p:blipFill>
          <a:blip r:embed="rId3"/>
          <a:stretch>
            <a:fillRect/>
          </a:stretch>
        </p:blipFill>
        <p:spPr>
          <a:xfrm>
            <a:off x="2552700" y="1825625"/>
            <a:ext cx="7086600" cy="4807253"/>
          </a:xfrm>
          <a:prstGeom prst="rect">
            <a:avLst/>
          </a:prstGeom>
        </p:spPr>
      </p:pic>
    </p:spTree>
    <p:extLst>
      <p:ext uri="{BB962C8B-B14F-4D97-AF65-F5344CB8AC3E}">
        <p14:creationId xmlns:p14="http://schemas.microsoft.com/office/powerpoint/2010/main" val="19151811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Discussion Question</a:t>
            </a:r>
          </a:p>
        </p:txBody>
      </p:sp>
      <p:sp>
        <p:nvSpPr>
          <p:cNvPr id="3" name="Content Placeholder 2"/>
          <p:cNvSpPr>
            <a:spLocks noGrp="1"/>
          </p:cNvSpPr>
          <p:nvPr>
            <p:ph idx="1"/>
          </p:nvPr>
        </p:nvSpPr>
        <p:spPr/>
        <p:txBody>
          <a:bodyPr/>
          <a:lstStyle/>
          <a:p>
            <a:pPr marL="0" indent="0" algn="ctr">
              <a:buNone/>
            </a:pPr>
            <a:r>
              <a:rPr lang="en-US" dirty="0"/>
              <a:t>Think about your practice setting. </a:t>
            </a:r>
            <a:r>
              <a:rPr lang="en-US" b="1" dirty="0"/>
              <a:t>Is the bottom of the Pyramid in place? What evidence do you have?</a:t>
            </a:r>
          </a:p>
          <a:p>
            <a:endParaRPr lang="en-US" b="1" dirty="0"/>
          </a:p>
          <a:p>
            <a:endParaRPr lang="en-US" b="1" dirty="0"/>
          </a:p>
          <a:p>
            <a:endParaRPr lang="en-US" b="1" dirty="0"/>
          </a:p>
          <a:p>
            <a:endParaRPr lang="en-US" dirty="0"/>
          </a:p>
          <a:p>
            <a:endParaRPr lang="en-US" dirty="0"/>
          </a:p>
        </p:txBody>
      </p:sp>
      <p:pic>
        <p:nvPicPr>
          <p:cNvPr id="4" name="Picture 3" descr="curious baby.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65503" y="3064891"/>
            <a:ext cx="4357572" cy="3268179"/>
          </a:xfrm>
          <a:prstGeom prst="rect">
            <a:avLst/>
          </a:prstGeom>
        </p:spPr>
      </p:pic>
    </p:spTree>
    <p:extLst>
      <p:ext uri="{BB962C8B-B14F-4D97-AF65-F5344CB8AC3E}">
        <p14:creationId xmlns:p14="http://schemas.microsoft.com/office/powerpoint/2010/main" val="1282941516"/>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5" name="Rectangle 2">
            <a:extLst>
              <a:ext uri="{FF2B5EF4-FFF2-40B4-BE49-F238E27FC236}">
                <a16:creationId xmlns:a16="http://schemas.microsoft.com/office/drawing/2014/main" id="{E1ADBB4A-7DC7-44C3-985A-86AA17ADBB3D}"/>
              </a:ext>
            </a:extLst>
          </p:cNvPr>
          <p:cNvSpPr>
            <a:spLocks noGrp="1" noChangeArrowheads="1"/>
          </p:cNvSpPr>
          <p:nvPr>
            <p:ph type="title"/>
          </p:nvPr>
        </p:nvSpPr>
        <p:spPr/>
        <p:txBody>
          <a:bodyPr/>
          <a:lstStyle/>
          <a:p>
            <a:r>
              <a:rPr lang="en-US" altLang="en-US" sz="4000"/>
              <a:t>Strategies to Build Relationship With Families </a:t>
            </a:r>
          </a:p>
        </p:txBody>
      </p:sp>
      <p:sp>
        <p:nvSpPr>
          <p:cNvPr id="205826" name="Rectangle 3">
            <a:extLst>
              <a:ext uri="{FF2B5EF4-FFF2-40B4-BE49-F238E27FC236}">
                <a16:creationId xmlns:a16="http://schemas.microsoft.com/office/drawing/2014/main" id="{1CAE94B6-6C19-4DAF-A189-5F0C901F2E7E}"/>
              </a:ext>
            </a:extLst>
          </p:cNvPr>
          <p:cNvSpPr>
            <a:spLocks noGrp="1" noChangeArrowheads="1"/>
          </p:cNvSpPr>
          <p:nvPr>
            <p:ph idx="1"/>
          </p:nvPr>
        </p:nvSpPr>
        <p:spPr/>
        <p:txBody>
          <a:bodyPr/>
          <a:lstStyle/>
          <a:p>
            <a:r>
              <a:rPr lang="en-US" altLang="en-US"/>
              <a:t>Seek families</a:t>
            </a:r>
            <a:r>
              <a:rPr lang="ja-JP" altLang="en-US"/>
              <a:t>’</a:t>
            </a:r>
            <a:r>
              <a:rPr lang="en-US" altLang="ja-JP"/>
              <a:t> knowledge of their child</a:t>
            </a:r>
            <a:r>
              <a:rPr lang="ja-JP" altLang="en-US"/>
              <a:t>’</a:t>
            </a:r>
            <a:r>
              <a:rPr lang="en-US" altLang="ja-JP"/>
              <a:t>s strengths, needs and interests</a:t>
            </a:r>
          </a:p>
          <a:p>
            <a:r>
              <a:rPr lang="en-US" altLang="en-US"/>
              <a:t>Ask families questions about their child</a:t>
            </a:r>
          </a:p>
          <a:p>
            <a:r>
              <a:rPr lang="en-US" altLang="en-US"/>
              <a:t>Ask families to help </a:t>
            </a:r>
          </a:p>
          <a:p>
            <a:r>
              <a:rPr lang="en-US" altLang="en-US"/>
              <a:t>Get to know family members as individuals</a:t>
            </a:r>
          </a:p>
          <a:p>
            <a:r>
              <a:rPr lang="en-US" altLang="en-US"/>
              <a:t>Share something personal</a:t>
            </a:r>
          </a:p>
          <a:p>
            <a:r>
              <a:rPr lang="en-US" altLang="en-US"/>
              <a:t>Share observations about their child</a:t>
            </a:r>
          </a:p>
        </p:txBody>
      </p:sp>
      <p:sp>
        <p:nvSpPr>
          <p:cNvPr id="205827" name="Rectangle 6">
            <a:extLst>
              <a:ext uri="{FF2B5EF4-FFF2-40B4-BE49-F238E27FC236}">
                <a16:creationId xmlns:a16="http://schemas.microsoft.com/office/drawing/2014/main" id="{0082274B-4A4F-48FE-A149-30305242DAEC}"/>
              </a:ext>
            </a:extLst>
          </p:cNvPr>
          <p:cNvSpPr>
            <a:spLocks noGrp="1" noChangeArrowheads="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20A75B20-0EF3-44AB-8ADF-238AEDFD82D3}" type="slidenum">
              <a:rPr lang="en-US" altLang="en-US" sz="1400"/>
              <a:pPr/>
              <a:t>110</a:t>
            </a:fld>
            <a:endParaRPr lang="en-US" altLang="en-US" sz="1400"/>
          </a:p>
        </p:txBody>
      </p:sp>
    </p:spTree>
    <p:extLst>
      <p:ext uri="{BB962C8B-B14F-4D97-AF65-F5344CB8AC3E}">
        <p14:creationId xmlns:p14="http://schemas.microsoft.com/office/powerpoint/2010/main" val="358645995"/>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Rectangle 2">
            <a:extLst>
              <a:ext uri="{FF2B5EF4-FFF2-40B4-BE49-F238E27FC236}">
                <a16:creationId xmlns:a16="http://schemas.microsoft.com/office/drawing/2014/main" id="{8D19AB5A-1532-42A0-BDA0-A0747B016E4A}"/>
              </a:ext>
            </a:extLst>
          </p:cNvPr>
          <p:cNvSpPr>
            <a:spLocks noGrp="1" noChangeArrowheads="1"/>
          </p:cNvSpPr>
          <p:nvPr>
            <p:ph type="title"/>
          </p:nvPr>
        </p:nvSpPr>
        <p:spPr/>
        <p:txBody>
          <a:bodyPr/>
          <a:lstStyle/>
          <a:p>
            <a:pPr algn="ctr"/>
            <a:r>
              <a:rPr lang="en-US" altLang="en-US" sz="4000" dirty="0"/>
              <a:t>Strategies to Build Relationships With Families </a:t>
            </a:r>
          </a:p>
        </p:txBody>
      </p:sp>
      <p:sp>
        <p:nvSpPr>
          <p:cNvPr id="203778" name="Rectangle 3">
            <a:extLst>
              <a:ext uri="{FF2B5EF4-FFF2-40B4-BE49-F238E27FC236}">
                <a16:creationId xmlns:a16="http://schemas.microsoft.com/office/drawing/2014/main" id="{7788CCFA-3B3B-4B36-91A4-FD8212B4A556}"/>
              </a:ext>
            </a:extLst>
          </p:cNvPr>
          <p:cNvSpPr>
            <a:spLocks noGrp="1" noChangeArrowheads="1"/>
          </p:cNvSpPr>
          <p:nvPr>
            <p:ph idx="1"/>
          </p:nvPr>
        </p:nvSpPr>
        <p:spPr/>
        <p:txBody>
          <a:bodyPr>
            <a:normAutofit/>
          </a:bodyPr>
          <a:lstStyle/>
          <a:p>
            <a:pPr>
              <a:lnSpc>
                <a:spcPct val="90000"/>
              </a:lnSpc>
            </a:pPr>
            <a:r>
              <a:rPr lang="en-US" altLang="en-US" sz="3600" dirty="0"/>
              <a:t>Develop policy around communicating  with families and offer multiple ways to share information  </a:t>
            </a:r>
          </a:p>
          <a:p>
            <a:pPr>
              <a:lnSpc>
                <a:spcPct val="90000"/>
              </a:lnSpc>
            </a:pPr>
            <a:r>
              <a:rPr lang="en-US" altLang="en-US" sz="3600" dirty="0"/>
              <a:t>Invite conversation, listen and follow up </a:t>
            </a:r>
          </a:p>
          <a:p>
            <a:pPr>
              <a:lnSpc>
                <a:spcPct val="90000"/>
              </a:lnSpc>
            </a:pPr>
            <a:r>
              <a:rPr lang="en-US" altLang="en-US" sz="3600" dirty="0"/>
              <a:t>Have regularly scheduled times for face-to- face meetings</a:t>
            </a:r>
          </a:p>
          <a:p>
            <a:pPr>
              <a:lnSpc>
                <a:spcPct val="90000"/>
              </a:lnSpc>
            </a:pPr>
            <a:r>
              <a:rPr lang="en-US" altLang="en-US" sz="3600" dirty="0"/>
              <a:t>Respect families</a:t>
            </a:r>
            <a:r>
              <a:rPr lang="ja-JP" altLang="en-US" sz="3600" dirty="0"/>
              <a:t>’</a:t>
            </a:r>
            <a:r>
              <a:rPr lang="en-US" altLang="ja-JP" sz="3600" dirty="0"/>
              <a:t> views and child rearing beliefs</a:t>
            </a:r>
          </a:p>
          <a:p>
            <a:pPr>
              <a:lnSpc>
                <a:spcPct val="90000"/>
              </a:lnSpc>
            </a:pPr>
            <a:r>
              <a:rPr lang="en-US" altLang="en-US" sz="3600" dirty="0"/>
              <a:t>Seek family feedback of your care  </a:t>
            </a:r>
          </a:p>
          <a:p>
            <a:pPr>
              <a:lnSpc>
                <a:spcPct val="90000"/>
              </a:lnSpc>
              <a:buFontTx/>
              <a:buNone/>
            </a:pPr>
            <a:endParaRPr lang="en-US" altLang="en-US" dirty="0"/>
          </a:p>
          <a:p>
            <a:pPr>
              <a:lnSpc>
                <a:spcPct val="90000"/>
              </a:lnSpc>
            </a:pPr>
            <a:endParaRPr lang="en-US" altLang="en-US" dirty="0"/>
          </a:p>
          <a:p>
            <a:pPr>
              <a:lnSpc>
                <a:spcPct val="90000"/>
              </a:lnSpc>
            </a:pPr>
            <a:endParaRPr lang="en-US" altLang="en-US" dirty="0"/>
          </a:p>
          <a:p>
            <a:pPr>
              <a:lnSpc>
                <a:spcPct val="90000"/>
              </a:lnSpc>
            </a:pPr>
            <a:endParaRPr lang="en-US" altLang="en-US" dirty="0"/>
          </a:p>
        </p:txBody>
      </p:sp>
      <p:sp>
        <p:nvSpPr>
          <p:cNvPr id="203779" name="Rectangle 6">
            <a:extLst>
              <a:ext uri="{FF2B5EF4-FFF2-40B4-BE49-F238E27FC236}">
                <a16:creationId xmlns:a16="http://schemas.microsoft.com/office/drawing/2014/main" id="{52201912-A702-41A6-8137-60125C946183}"/>
              </a:ext>
            </a:extLst>
          </p:cNvPr>
          <p:cNvSpPr>
            <a:spLocks noGrp="1" noChangeArrowheads="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1B12FFD4-6193-40ED-87C4-9E0F54C8150F}" type="slidenum">
              <a:rPr lang="en-US" altLang="en-US" sz="1400"/>
              <a:pPr/>
              <a:t>111</a:t>
            </a:fld>
            <a:endParaRPr lang="en-US" altLang="en-US" sz="1400"/>
          </a:p>
        </p:txBody>
      </p:sp>
    </p:spTree>
    <p:extLst>
      <p:ext uri="{BB962C8B-B14F-4D97-AF65-F5344CB8AC3E}">
        <p14:creationId xmlns:p14="http://schemas.microsoft.com/office/powerpoint/2010/main" val="1384965098"/>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Slide Number Placeholder 3">
            <a:extLst>
              <a:ext uri="{FF2B5EF4-FFF2-40B4-BE49-F238E27FC236}">
                <a16:creationId xmlns:a16="http://schemas.microsoft.com/office/drawing/2014/main" id="{C7928E4F-7CB3-493C-BEC4-01FF69D6CAA5}"/>
              </a:ext>
            </a:extLst>
          </p:cNvPr>
          <p:cNvSpPr>
            <a:spLocks noGrp="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sz="1400" dirty="0"/>
          </a:p>
        </p:txBody>
      </p:sp>
      <p:sp>
        <p:nvSpPr>
          <p:cNvPr id="207875" name="Title 4">
            <a:extLst>
              <a:ext uri="{FF2B5EF4-FFF2-40B4-BE49-F238E27FC236}">
                <a16:creationId xmlns:a16="http://schemas.microsoft.com/office/drawing/2014/main" id="{2D7287A5-F3EC-47CB-A089-423C893E1CED}"/>
              </a:ext>
            </a:extLst>
          </p:cNvPr>
          <p:cNvSpPr txBox="1">
            <a:spLocks/>
          </p:cNvSpPr>
          <p:nvPr/>
        </p:nvSpPr>
        <p:spPr bwMode="auto">
          <a:xfrm>
            <a:off x="320040" y="251461"/>
            <a:ext cx="11658600" cy="17144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z="4400" dirty="0">
                <a:solidFill>
                  <a:schemeClr val="tx2"/>
                </a:solidFill>
              </a:rPr>
              <a:t>Forming and Sustaining Relationships with Young Children and Families</a:t>
            </a:r>
          </a:p>
        </p:txBody>
      </p:sp>
      <p:pic>
        <p:nvPicPr>
          <p:cNvPr id="3" name="Picture 2">
            <a:extLst>
              <a:ext uri="{FF2B5EF4-FFF2-40B4-BE49-F238E27FC236}">
                <a16:creationId xmlns:a16="http://schemas.microsoft.com/office/drawing/2014/main" id="{C0812B4D-D267-4BA0-90C5-341AC758162A}"/>
              </a:ext>
            </a:extLst>
          </p:cNvPr>
          <p:cNvPicPr>
            <a:picLocks noChangeAspect="1"/>
          </p:cNvPicPr>
          <p:nvPr/>
        </p:nvPicPr>
        <p:blipFill>
          <a:blip r:embed="rId3"/>
          <a:stretch>
            <a:fillRect/>
          </a:stretch>
        </p:blipFill>
        <p:spPr>
          <a:xfrm>
            <a:off x="3540164" y="1965960"/>
            <a:ext cx="5218351" cy="3484156"/>
          </a:xfrm>
          <a:prstGeom prst="rect">
            <a:avLst/>
          </a:prstGeom>
        </p:spPr>
      </p:pic>
    </p:spTree>
    <p:extLst>
      <p:ext uri="{BB962C8B-B14F-4D97-AF65-F5344CB8AC3E}">
        <p14:creationId xmlns:p14="http://schemas.microsoft.com/office/powerpoint/2010/main" val="553907769"/>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3">
            <a:extLst>
              <a:ext uri="{FF2B5EF4-FFF2-40B4-BE49-F238E27FC236}">
                <a16:creationId xmlns:a16="http://schemas.microsoft.com/office/drawing/2014/main" id="{A01B3D6D-B92F-445E-BB92-84BFB6D082A0}"/>
              </a:ext>
            </a:extLst>
          </p:cNvPr>
          <p:cNvSpPr>
            <a:spLocks noGrp="1" noChangeArrowheads="1"/>
          </p:cNvSpPr>
          <p:nvPr>
            <p:ph type="title"/>
          </p:nvPr>
        </p:nvSpPr>
        <p:spPr/>
        <p:txBody>
          <a:bodyPr/>
          <a:lstStyle/>
          <a:p>
            <a:pPr algn="ctr" eaLnBrk="1" hangingPunct="1"/>
            <a:r>
              <a:rPr lang="en-US" altLang="en-US" sz="4000" dirty="0"/>
              <a:t>Possible Risk Factors Affecting Families</a:t>
            </a:r>
          </a:p>
        </p:txBody>
      </p:sp>
      <p:sp>
        <p:nvSpPr>
          <p:cNvPr id="209923" name="Rectangle 4">
            <a:extLst>
              <a:ext uri="{FF2B5EF4-FFF2-40B4-BE49-F238E27FC236}">
                <a16:creationId xmlns:a16="http://schemas.microsoft.com/office/drawing/2014/main" id="{CA782BA2-18FB-4561-B8A1-8D407F9A4A82}"/>
              </a:ext>
            </a:extLst>
          </p:cNvPr>
          <p:cNvSpPr>
            <a:spLocks noGrp="1" noChangeArrowheads="1"/>
          </p:cNvSpPr>
          <p:nvPr>
            <p:ph sz="half" idx="1"/>
          </p:nvPr>
        </p:nvSpPr>
        <p:spPr>
          <a:xfrm>
            <a:off x="445295" y="1600063"/>
            <a:ext cx="5574505" cy="4576900"/>
          </a:xfrm>
        </p:spPr>
        <p:txBody>
          <a:bodyPr>
            <a:normAutofit fontScale="85000" lnSpcReduction="10000"/>
          </a:bodyPr>
          <a:lstStyle/>
          <a:p>
            <a:pPr eaLnBrk="1" hangingPunct="1">
              <a:lnSpc>
                <a:spcPct val="90000"/>
              </a:lnSpc>
            </a:pPr>
            <a:r>
              <a:rPr lang="en-US" altLang="en-US" dirty="0"/>
              <a:t>Poverty</a:t>
            </a:r>
          </a:p>
          <a:p>
            <a:pPr eaLnBrk="1" hangingPunct="1">
              <a:lnSpc>
                <a:spcPct val="90000"/>
              </a:lnSpc>
            </a:pPr>
            <a:r>
              <a:rPr lang="en-US" altLang="en-US" dirty="0"/>
              <a:t>Nonflexible work situations</a:t>
            </a:r>
          </a:p>
          <a:p>
            <a:pPr eaLnBrk="1" hangingPunct="1">
              <a:lnSpc>
                <a:spcPct val="90000"/>
              </a:lnSpc>
            </a:pPr>
            <a:r>
              <a:rPr lang="en-US" altLang="en-US" dirty="0"/>
              <a:t>No parental leave</a:t>
            </a:r>
          </a:p>
          <a:p>
            <a:pPr eaLnBrk="1" hangingPunct="1">
              <a:lnSpc>
                <a:spcPct val="90000"/>
              </a:lnSpc>
            </a:pPr>
            <a:r>
              <a:rPr lang="en-US" altLang="en-US" dirty="0"/>
              <a:t>Oppression related to race, immigration status, language, sexual orientation, gender, health status, ability, etc.</a:t>
            </a:r>
          </a:p>
          <a:p>
            <a:pPr eaLnBrk="1" hangingPunct="1">
              <a:lnSpc>
                <a:spcPct val="90000"/>
              </a:lnSpc>
            </a:pPr>
            <a:r>
              <a:rPr lang="en-US" altLang="en-US" dirty="0"/>
              <a:t>Little support from other family members or neighbors</a:t>
            </a:r>
          </a:p>
          <a:p>
            <a:pPr eaLnBrk="1" hangingPunct="1">
              <a:lnSpc>
                <a:spcPct val="90000"/>
              </a:lnSpc>
            </a:pPr>
            <a:r>
              <a:rPr lang="en-US" altLang="en-US" dirty="0"/>
              <a:t>Challenging relationships with their own families </a:t>
            </a:r>
          </a:p>
          <a:p>
            <a:pPr eaLnBrk="1" hangingPunct="1">
              <a:lnSpc>
                <a:spcPct val="90000"/>
              </a:lnSpc>
            </a:pPr>
            <a:r>
              <a:rPr lang="en-US" altLang="en-US" dirty="0"/>
              <a:t>Substance abuse</a:t>
            </a:r>
          </a:p>
          <a:p>
            <a:pPr eaLnBrk="1" hangingPunct="1">
              <a:lnSpc>
                <a:spcPct val="90000"/>
              </a:lnSpc>
            </a:pPr>
            <a:r>
              <a:rPr lang="en-US" altLang="en-US" dirty="0"/>
              <a:t>Domestic violence</a:t>
            </a:r>
          </a:p>
          <a:p>
            <a:pPr eaLnBrk="1" hangingPunct="1">
              <a:lnSpc>
                <a:spcPct val="90000"/>
              </a:lnSpc>
            </a:pPr>
            <a:endParaRPr lang="en-US" altLang="en-US" dirty="0"/>
          </a:p>
        </p:txBody>
      </p:sp>
      <p:pic>
        <p:nvPicPr>
          <p:cNvPr id="3" name="Content Placeholder 2">
            <a:extLst>
              <a:ext uri="{FF2B5EF4-FFF2-40B4-BE49-F238E27FC236}">
                <a16:creationId xmlns:a16="http://schemas.microsoft.com/office/drawing/2014/main" id="{BAB42650-C0A6-42D6-A4E5-086ADA418B9E}"/>
              </a:ext>
            </a:extLst>
          </p:cNvPr>
          <p:cNvPicPr>
            <a:picLocks noGrp="1" noChangeAspect="1"/>
          </p:cNvPicPr>
          <p:nvPr>
            <p:ph sz="half" idx="2"/>
          </p:nvPr>
        </p:nvPicPr>
        <p:blipFill>
          <a:blip r:embed="rId3"/>
          <a:stretch>
            <a:fillRect/>
          </a:stretch>
        </p:blipFill>
        <p:spPr>
          <a:xfrm>
            <a:off x="6172200" y="1970052"/>
            <a:ext cx="5181600" cy="4062483"/>
          </a:xfrm>
          <a:prstGeom prst="rect">
            <a:avLst/>
          </a:prstGeom>
          <a:ln w="76200">
            <a:solidFill>
              <a:srgbClr val="002060"/>
            </a:solidFill>
          </a:ln>
        </p:spPr>
      </p:pic>
      <p:sp>
        <p:nvSpPr>
          <p:cNvPr id="209921" name="Slide Number Placeholder 1">
            <a:extLst>
              <a:ext uri="{FF2B5EF4-FFF2-40B4-BE49-F238E27FC236}">
                <a16:creationId xmlns:a16="http://schemas.microsoft.com/office/drawing/2014/main" id="{B7F624E5-7BBC-4B55-8A8E-EA541E8ED9B5}"/>
              </a:ext>
            </a:extLst>
          </p:cNvPr>
          <p:cNvSpPr>
            <a:spLocks noGrp="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4294F540-A954-414E-B4FB-01023A59D1D1}" type="slidenum">
              <a:rPr lang="en-US" altLang="en-US" sz="1400"/>
              <a:pPr/>
              <a:t>113</a:t>
            </a:fld>
            <a:endParaRPr lang="en-US" altLang="en-US" sz="1400"/>
          </a:p>
        </p:txBody>
      </p:sp>
    </p:spTree>
    <p:extLst>
      <p:ext uri="{BB962C8B-B14F-4D97-AF65-F5344CB8AC3E}">
        <p14:creationId xmlns:p14="http://schemas.microsoft.com/office/powerpoint/2010/main" val="4238290592"/>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CF5F12-1B08-4621-8140-84DDE31A6E6F}"/>
              </a:ext>
            </a:extLst>
          </p:cNvPr>
          <p:cNvSpPr>
            <a:spLocks noGrp="1"/>
          </p:cNvSpPr>
          <p:nvPr>
            <p:ph type="title"/>
          </p:nvPr>
        </p:nvSpPr>
        <p:spPr/>
        <p:txBody>
          <a:bodyPr/>
          <a:lstStyle/>
          <a:p>
            <a:pPr algn="ctr"/>
            <a:r>
              <a:rPr lang="en-US" dirty="0"/>
              <a:t>Family Coaching is……..</a:t>
            </a:r>
          </a:p>
        </p:txBody>
      </p:sp>
      <p:sp>
        <p:nvSpPr>
          <p:cNvPr id="3" name="Content Placeholder 2">
            <a:extLst>
              <a:ext uri="{FF2B5EF4-FFF2-40B4-BE49-F238E27FC236}">
                <a16:creationId xmlns:a16="http://schemas.microsoft.com/office/drawing/2014/main" id="{17011D9B-946A-45BD-8915-F87701708186}"/>
              </a:ext>
            </a:extLst>
          </p:cNvPr>
          <p:cNvSpPr>
            <a:spLocks noGrp="1"/>
          </p:cNvSpPr>
          <p:nvPr>
            <p:ph sz="half" idx="1"/>
          </p:nvPr>
        </p:nvSpPr>
        <p:spPr/>
        <p:txBody>
          <a:bodyPr>
            <a:normAutofit/>
          </a:bodyPr>
          <a:lstStyle/>
          <a:p>
            <a:pPr marL="0" indent="0">
              <a:buNone/>
            </a:pPr>
            <a:endParaRPr lang="en-US" sz="3600" dirty="0"/>
          </a:p>
          <a:p>
            <a:pPr marL="0" indent="0">
              <a:buNone/>
            </a:pPr>
            <a:r>
              <a:rPr lang="en-US" sz="3600" dirty="0"/>
              <a:t>The importance of using effective family coaching to support the family’s capacity to promote their child’s social emotional competence. </a:t>
            </a:r>
          </a:p>
        </p:txBody>
      </p:sp>
      <p:pic>
        <p:nvPicPr>
          <p:cNvPr id="6" name="Content Placeholder 5">
            <a:extLst>
              <a:ext uri="{FF2B5EF4-FFF2-40B4-BE49-F238E27FC236}">
                <a16:creationId xmlns:a16="http://schemas.microsoft.com/office/drawing/2014/main" id="{349957EE-73C5-41F7-82FB-6756366805CE}"/>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096000" y="1825625"/>
            <a:ext cx="5859411" cy="3900170"/>
          </a:xfrm>
          <a:ln w="76200">
            <a:solidFill>
              <a:srgbClr val="002060"/>
            </a:solidFill>
          </a:ln>
        </p:spPr>
      </p:pic>
    </p:spTree>
    <p:extLst>
      <p:ext uri="{BB962C8B-B14F-4D97-AF65-F5344CB8AC3E}">
        <p14:creationId xmlns:p14="http://schemas.microsoft.com/office/powerpoint/2010/main" val="1335409947"/>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1919786" y="1922059"/>
            <a:ext cx="8366077" cy="3539430"/>
          </a:xfrm>
          <a:prstGeom prst="rect">
            <a:avLst/>
          </a:prstGeom>
          <a:noFill/>
        </p:spPr>
        <p:txBody>
          <a:bodyPr wrap="square" rtlCol="0">
            <a:spAutoFit/>
          </a:bodyPr>
          <a:lstStyle/>
          <a:p>
            <a:pPr algn="ctr"/>
            <a:r>
              <a:rPr lang="en-US" sz="3200" b="1" dirty="0">
                <a:solidFill>
                  <a:srgbClr val="000000"/>
                </a:solidFill>
                <a:latin typeface="Arial" charset="0"/>
                <a:ea typeface="ＭＳ Ｐゴシック" charset="0"/>
                <a:cs typeface="ＭＳ Ｐゴシック" charset="0"/>
              </a:rPr>
              <a:t>Families who face challenges with nurturing and responsive relationships and providing high quality environments are provided with resources, support, and additional services to ensure their capacity to PROMOTE social development.</a:t>
            </a:r>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77151" y="4781550"/>
            <a:ext cx="2667169" cy="1775139"/>
          </a:xfrm>
          <a:prstGeom prst="rect">
            <a:avLst/>
          </a:prstGeom>
          <a:ln>
            <a:noFill/>
          </a:ln>
          <a:effectLst>
            <a:softEdge rad="112500"/>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62636" y="323851"/>
            <a:ext cx="2576015" cy="1734517"/>
          </a:xfrm>
          <a:prstGeom prst="rect">
            <a:avLst/>
          </a:prstGeom>
          <a:ln>
            <a:noFill/>
          </a:ln>
          <a:effectLst>
            <a:softEdge rad="112500"/>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62636" y="4784351"/>
            <a:ext cx="2576015" cy="1753286"/>
          </a:xfrm>
          <a:prstGeom prst="rect">
            <a:avLst/>
          </a:prstGeom>
          <a:ln>
            <a:noFill/>
          </a:ln>
          <a:effectLst>
            <a:softEdge rad="112500"/>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1"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77150" y="323851"/>
            <a:ext cx="2665862" cy="1781036"/>
          </a:xfrm>
          <a:prstGeom prst="rect">
            <a:avLst/>
          </a:prstGeom>
          <a:ln>
            <a:noFill/>
          </a:ln>
          <a:effectLst>
            <a:softEdge rad="112500"/>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1022973499"/>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Title 1"/>
          <p:cNvSpPr>
            <a:spLocks noGrp="1"/>
          </p:cNvSpPr>
          <p:nvPr>
            <p:ph type="title"/>
          </p:nvPr>
        </p:nvSpPr>
        <p:spPr>
          <a:xfrm>
            <a:off x="1981200" y="300251"/>
            <a:ext cx="8291015" cy="887104"/>
          </a:xfrm>
        </p:spPr>
        <p:txBody>
          <a:bodyPr>
            <a:normAutofit/>
          </a:bodyPr>
          <a:lstStyle/>
          <a:p>
            <a:r>
              <a:rPr lang="en-US" sz="4000" b="1" dirty="0">
                <a:latin typeface="Arial" charset="0"/>
                <a:ea typeface="ＭＳ Ｐゴシック" charset="0"/>
                <a:cs typeface="ＭＳ Ｐゴシック" charset="0"/>
              </a:rPr>
              <a:t>Partnering with Families</a:t>
            </a:r>
          </a:p>
        </p:txBody>
      </p:sp>
      <p:sp>
        <p:nvSpPr>
          <p:cNvPr id="81922" name="Content Placeholder 2"/>
          <p:cNvSpPr>
            <a:spLocks noGrp="1"/>
          </p:cNvSpPr>
          <p:nvPr>
            <p:ph idx="1"/>
          </p:nvPr>
        </p:nvSpPr>
        <p:spPr>
          <a:xfrm>
            <a:off x="1981200" y="1187355"/>
            <a:ext cx="8291014" cy="5295332"/>
          </a:xfrm>
        </p:spPr>
        <p:txBody>
          <a:bodyPr>
            <a:normAutofit/>
          </a:bodyPr>
          <a:lstStyle/>
          <a:p>
            <a:r>
              <a:rPr lang="en-US" sz="3000" dirty="0">
                <a:latin typeface="Arial" charset="0"/>
                <a:ea typeface="ＭＳ Ｐゴシック" charset="0"/>
                <a:cs typeface="ＭＳ Ｐゴシック" charset="0"/>
              </a:rPr>
              <a:t>ALL families can provide rich learning opportunities for their children</a:t>
            </a:r>
          </a:p>
          <a:p>
            <a:pPr lvl="1"/>
            <a:r>
              <a:rPr lang="en-US" dirty="0">
                <a:latin typeface="Arial" charset="0"/>
                <a:ea typeface="ＭＳ Ｐゴシック" charset="0"/>
                <a:cs typeface="ＭＳ Ｐゴシック" charset="0"/>
              </a:rPr>
              <a:t>Recognize families’ </a:t>
            </a:r>
            <a:r>
              <a:rPr lang="en-US" altLang="ja-JP" dirty="0">
                <a:latin typeface="Arial" charset="0"/>
                <a:ea typeface="ＭＳ Ｐゴシック" charset="0"/>
                <a:cs typeface="ＭＳ Ｐゴシック" charset="0"/>
              </a:rPr>
              <a:t>strengths and resourcefulness</a:t>
            </a:r>
            <a:endParaRPr lang="en-US" dirty="0">
              <a:latin typeface="Arial" charset="0"/>
              <a:ea typeface="ＭＳ Ｐゴシック" charset="0"/>
              <a:cs typeface="ＭＳ Ｐゴシック" charset="0"/>
            </a:endParaRPr>
          </a:p>
          <a:p>
            <a:r>
              <a:rPr lang="en-US" sz="3000" dirty="0">
                <a:latin typeface="Arial" charset="0"/>
                <a:ea typeface="ＭＳ Ｐゴシック" charset="0"/>
                <a:cs typeface="ＭＳ Ｐゴシック" charset="0"/>
              </a:rPr>
              <a:t>When a parent feels secure in his/her relationship with EI staff, s/he feels more invested in the intervention </a:t>
            </a:r>
            <a:r>
              <a:rPr lang="en-US" sz="1800" dirty="0">
                <a:latin typeface="Arial" charset="0"/>
                <a:ea typeface="ＭＳ Ｐゴシック" charset="0"/>
                <a:cs typeface="ＭＳ Ｐゴシック" charset="0"/>
              </a:rPr>
              <a:t>(Parlakian &amp; Seibel, 2002)</a:t>
            </a:r>
          </a:p>
          <a:p>
            <a:pPr lvl="1"/>
            <a:r>
              <a:rPr lang="en-US" b="1" dirty="0">
                <a:latin typeface="Arial" charset="0"/>
                <a:ea typeface="ＭＳ Ｐゴシック" charset="0"/>
                <a:cs typeface="ＭＳ Ｐゴシック" charset="0"/>
              </a:rPr>
              <a:t>Relationships involve a parallel process </a:t>
            </a:r>
            <a:r>
              <a:rPr lang="en-US" sz="1800" dirty="0">
                <a:latin typeface="Arial" charset="0"/>
                <a:ea typeface="ＭＳ Ｐゴシック" charset="0"/>
                <a:cs typeface="ＭＳ Ｐゴシック" charset="0"/>
              </a:rPr>
              <a:t>(Seibel, Britt, Gillespie, &amp; Parlkian, 2006)</a:t>
            </a:r>
            <a:endParaRPr lang="en-US" sz="2800" dirty="0">
              <a:latin typeface="Arial" charset="0"/>
              <a:ea typeface="ＭＳ Ｐゴシック" charset="0"/>
              <a:cs typeface="ＭＳ Ｐゴシック" charset="0"/>
            </a:endParaRPr>
          </a:p>
          <a:p>
            <a:r>
              <a:rPr lang="en-US" sz="3000" dirty="0">
                <a:latin typeface="Arial" charset="0"/>
                <a:ea typeface="ＭＳ Ｐゴシック" charset="0"/>
                <a:cs typeface="ＭＳ Ｐゴシック" charset="0"/>
              </a:rPr>
              <a:t>Culture impacts the parent/child/coach relationship </a:t>
            </a:r>
          </a:p>
          <a:p>
            <a:pPr lvl="1"/>
            <a:r>
              <a:rPr lang="en-US" dirty="0">
                <a:latin typeface="Arial" charset="0"/>
                <a:ea typeface="ＭＳ Ｐゴシック" charset="0"/>
              </a:rPr>
              <a:t>Influences communication and expression of emotions</a:t>
            </a:r>
          </a:p>
        </p:txBody>
      </p:sp>
    </p:spTree>
    <p:extLst>
      <p:ext uri="{BB962C8B-B14F-4D97-AF65-F5344CB8AC3E}">
        <p14:creationId xmlns:p14="http://schemas.microsoft.com/office/powerpoint/2010/main" val="2406033778"/>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49411F-F51B-47AB-BEF5-026F9861C977}"/>
              </a:ext>
            </a:extLst>
          </p:cNvPr>
          <p:cNvSpPr>
            <a:spLocks noGrp="1"/>
          </p:cNvSpPr>
          <p:nvPr>
            <p:ph type="title"/>
          </p:nvPr>
        </p:nvSpPr>
        <p:spPr/>
        <p:txBody>
          <a:bodyPr/>
          <a:lstStyle/>
          <a:p>
            <a:pPr algn="ctr"/>
            <a:r>
              <a:rPr lang="en-US" dirty="0"/>
              <a:t>Pyramid Model Family Modules</a:t>
            </a:r>
          </a:p>
        </p:txBody>
      </p:sp>
      <p:sp>
        <p:nvSpPr>
          <p:cNvPr id="3" name="Subtitle 2">
            <a:extLst>
              <a:ext uri="{FF2B5EF4-FFF2-40B4-BE49-F238E27FC236}">
                <a16:creationId xmlns:a16="http://schemas.microsoft.com/office/drawing/2014/main" id="{C9630528-E6ED-4D6F-926A-33F311B615E3}"/>
              </a:ext>
            </a:extLst>
          </p:cNvPr>
          <p:cNvSpPr>
            <a:spLocks noGrp="1"/>
          </p:cNvSpPr>
          <p:nvPr>
            <p:ph type="body" idx="1"/>
          </p:nvPr>
        </p:nvSpPr>
        <p:spPr/>
        <p:txBody>
          <a:bodyPr>
            <a:normAutofit/>
          </a:bodyPr>
          <a:lstStyle/>
          <a:p>
            <a:r>
              <a:rPr lang="en-US" sz="3500" dirty="0"/>
              <a:t>PIWI</a:t>
            </a:r>
          </a:p>
        </p:txBody>
      </p:sp>
      <p:sp>
        <p:nvSpPr>
          <p:cNvPr id="4" name="Content Placeholder 3"/>
          <p:cNvSpPr>
            <a:spLocks noGrp="1"/>
          </p:cNvSpPr>
          <p:nvPr>
            <p:ph sz="half" idx="2"/>
          </p:nvPr>
        </p:nvSpPr>
        <p:spPr/>
        <p:txBody>
          <a:bodyPr/>
          <a:lstStyle/>
          <a:p>
            <a:r>
              <a:rPr lang="en-US" dirty="0"/>
              <a:t>Parents Interacting with Infants</a:t>
            </a:r>
          </a:p>
          <a:p>
            <a:endParaRPr lang="en-US" dirty="0"/>
          </a:p>
          <a:p>
            <a:pPr marL="0" indent="0">
              <a:buNone/>
            </a:pPr>
            <a:r>
              <a:rPr lang="en-US" dirty="0">
                <a:hlinkClick r:id="rId2"/>
              </a:rPr>
              <a:t>http://csefel.vanderbilt.edu/resources/training_piwi.html</a:t>
            </a:r>
            <a:endParaRPr lang="en-US" dirty="0"/>
          </a:p>
          <a:p>
            <a:pPr marL="0" indent="0">
              <a:buNone/>
            </a:pPr>
            <a:endParaRPr lang="en-US" dirty="0"/>
          </a:p>
        </p:txBody>
      </p:sp>
      <p:sp>
        <p:nvSpPr>
          <p:cNvPr id="5" name="Text Placeholder 4"/>
          <p:cNvSpPr>
            <a:spLocks noGrp="1"/>
          </p:cNvSpPr>
          <p:nvPr>
            <p:ph type="body" sz="quarter" idx="3"/>
          </p:nvPr>
        </p:nvSpPr>
        <p:spPr/>
        <p:txBody>
          <a:bodyPr>
            <a:normAutofit/>
          </a:bodyPr>
          <a:lstStyle/>
          <a:p>
            <a:r>
              <a:rPr lang="en-US" sz="3500" dirty="0"/>
              <a:t>POS</a:t>
            </a:r>
          </a:p>
        </p:txBody>
      </p:sp>
      <p:sp>
        <p:nvSpPr>
          <p:cNvPr id="6" name="Content Placeholder 5"/>
          <p:cNvSpPr>
            <a:spLocks noGrp="1"/>
          </p:cNvSpPr>
          <p:nvPr>
            <p:ph sz="quarter" idx="4"/>
          </p:nvPr>
        </p:nvSpPr>
        <p:spPr/>
        <p:txBody>
          <a:bodyPr/>
          <a:lstStyle/>
          <a:p>
            <a:r>
              <a:rPr lang="en-US" dirty="0"/>
              <a:t>Positive Solutions</a:t>
            </a:r>
          </a:p>
          <a:p>
            <a:pPr marL="0" indent="0">
              <a:buNone/>
            </a:pPr>
            <a:endParaRPr lang="en-US" dirty="0">
              <a:hlinkClick r:id="rId3"/>
            </a:endParaRPr>
          </a:p>
          <a:p>
            <a:pPr marL="0" indent="0">
              <a:buNone/>
            </a:pPr>
            <a:r>
              <a:rPr lang="en-US" dirty="0">
                <a:hlinkClick r:id="rId3"/>
              </a:rPr>
              <a:t>http://csefel.vanderbilt.edu/resources/training_parent.html</a:t>
            </a:r>
            <a:endParaRPr lang="en-US" dirty="0"/>
          </a:p>
          <a:p>
            <a:endParaRPr lang="en-US" dirty="0"/>
          </a:p>
          <a:p>
            <a:pPr marL="0" indent="0">
              <a:buNone/>
            </a:pPr>
            <a:endParaRPr lang="en-US" dirty="0"/>
          </a:p>
        </p:txBody>
      </p:sp>
    </p:spTree>
    <p:extLst>
      <p:ext uri="{BB962C8B-B14F-4D97-AF65-F5344CB8AC3E}">
        <p14:creationId xmlns:p14="http://schemas.microsoft.com/office/powerpoint/2010/main" val="1697917744"/>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657315" y="394595"/>
            <a:ext cx="11087100" cy="2492990"/>
          </a:xfrm>
          <a:prstGeom prst="rect">
            <a:avLst/>
          </a:prstGeom>
          <a:noFill/>
        </p:spPr>
        <p:txBody>
          <a:bodyPr wrap="square" rtlCol="0">
            <a:spAutoFit/>
          </a:bodyPr>
          <a:lstStyle/>
          <a:p>
            <a:endParaRPr lang="en-US" sz="3200" dirty="0"/>
          </a:p>
          <a:p>
            <a:pPr algn="ctr"/>
            <a:r>
              <a:rPr lang="en-US" sz="4400" dirty="0"/>
              <a:t>Parent Interacting With Infants: </a:t>
            </a:r>
          </a:p>
          <a:p>
            <a:pPr algn="ctr"/>
            <a:r>
              <a:rPr lang="en-US" sz="4400" dirty="0"/>
              <a:t>PIWI</a:t>
            </a:r>
          </a:p>
          <a:p>
            <a:endParaRPr lang="en-US" dirty="0"/>
          </a:p>
          <a:p>
            <a:endParaRPr lang="en-US" dirty="0"/>
          </a:p>
        </p:txBody>
      </p:sp>
      <p:pic>
        <p:nvPicPr>
          <p:cNvPr id="7" name="Picture 6" descr="http://alphamom.com/wp-content/uploads/2012/03/toddlers_toothbrushing-e1333120534995.jpg">
            <a:hlinkClick r:id="rId3"/>
          </p:cNvPr>
          <p:cNvPicPr/>
          <p:nvPr/>
        </p:nvPicPr>
        <p:blipFill>
          <a:blip r:embed="rId4">
            <a:extLst>
              <a:ext uri="{28A0092B-C50C-407E-A947-70E740481C1C}">
                <a14:useLocalDpi xmlns:a14="http://schemas.microsoft.com/office/drawing/2010/main" val="0"/>
              </a:ext>
            </a:extLst>
          </a:blip>
          <a:srcRect/>
          <a:stretch>
            <a:fillRect/>
          </a:stretch>
        </p:blipFill>
        <p:spPr bwMode="auto">
          <a:xfrm>
            <a:off x="495299" y="3286124"/>
            <a:ext cx="3790951" cy="2647950"/>
          </a:xfrm>
          <a:prstGeom prst="rect">
            <a:avLst/>
          </a:prstGeom>
          <a:noFill/>
          <a:ln w="76200">
            <a:solidFill>
              <a:srgbClr val="0070C0"/>
            </a:solidFill>
          </a:ln>
        </p:spPr>
      </p:pic>
      <p:pic>
        <p:nvPicPr>
          <p:cNvPr id="8" name="Picture 7" descr="http://i.livescience.com/images/i/000/072/441/original/toddler-climbing-crib-141201.jpg?1417470703"/>
          <p:cNvPicPr/>
          <p:nvPr/>
        </p:nvPicPr>
        <p:blipFill>
          <a:blip r:embed="rId5">
            <a:extLst>
              <a:ext uri="{28A0092B-C50C-407E-A947-70E740481C1C}">
                <a14:useLocalDpi xmlns:a14="http://schemas.microsoft.com/office/drawing/2010/main" val="0"/>
              </a:ext>
            </a:extLst>
          </a:blip>
          <a:srcRect/>
          <a:stretch>
            <a:fillRect/>
          </a:stretch>
        </p:blipFill>
        <p:spPr bwMode="auto">
          <a:xfrm>
            <a:off x="4338638" y="3755488"/>
            <a:ext cx="3590925" cy="2764790"/>
          </a:xfrm>
          <a:prstGeom prst="rect">
            <a:avLst/>
          </a:prstGeom>
          <a:noFill/>
          <a:ln w="76200">
            <a:solidFill>
              <a:srgbClr val="0070C0"/>
            </a:solidFill>
          </a:ln>
        </p:spPr>
      </p:pic>
      <p:pic>
        <p:nvPicPr>
          <p:cNvPr id="9" name="Picture 2" descr="X:\Bureau of Family &amp; Community Health\Division for Perinatal Early Childhood and Special Health Needs\Early Intervention\PIWI\Training images\467x267-babyatgrocery-ts.jpg"/>
          <p:cNvPicPr>
            <a:picLocks noChangeAspect="1" noChangeArrowheads="1"/>
          </p:cNvPicPr>
          <p:nvPr/>
        </p:nvPicPr>
        <p:blipFill>
          <a:blip r:embed="rId6">
            <a:extLst>
              <a:ext uri="{28A0092B-C50C-407E-A947-70E740481C1C}">
                <a14:useLocalDpi xmlns:a14="http://schemas.microsoft.com/office/drawing/2010/main" val="0"/>
              </a:ext>
            </a:extLst>
          </a:blip>
          <a:srcRect l="3659" r="10278"/>
          <a:stretch>
            <a:fillRect/>
          </a:stretch>
        </p:blipFill>
        <p:spPr bwMode="auto">
          <a:xfrm>
            <a:off x="7981949" y="3038474"/>
            <a:ext cx="3960813" cy="2895600"/>
          </a:xfrm>
          <a:prstGeom prst="rect">
            <a:avLst/>
          </a:prstGeom>
          <a:noFill/>
          <a:ln w="76200">
            <a:solidFill>
              <a:srgbClr val="0070C0"/>
            </a:solidFill>
            <a:miter lim="800000"/>
            <a:headEnd/>
            <a:tailEnd/>
          </a:ln>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1401124740"/>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p:cNvPr>
          <p:cNvPicPr>
            <a:picLocks noChangeAspect="1"/>
          </p:cNvPicPr>
          <p:nvPr/>
        </p:nvPicPr>
        <p:blipFill>
          <a:blip r:embed="rId2">
            <a:lum/>
            <a:alphaModFix/>
          </a:blip>
          <a:srcRect/>
          <a:stretch>
            <a:fillRect/>
          </a:stretch>
        </p:blipFill>
        <p:spPr>
          <a:xfrm>
            <a:off x="6657474" y="2933135"/>
            <a:ext cx="5035724" cy="3624726"/>
          </a:xfrm>
          <a:prstGeom prst="rect">
            <a:avLst/>
          </a:prstGeom>
          <a:noFill/>
          <a:ln w="76200">
            <a:solidFill>
              <a:srgbClr val="0070C0"/>
            </a:solidFill>
          </a:ln>
        </p:spPr>
      </p:pic>
      <p:sp>
        <p:nvSpPr>
          <p:cNvPr id="3" name="Title 2"/>
          <p:cNvSpPr>
            <a:spLocks noGrp="1"/>
          </p:cNvSpPr>
          <p:nvPr>
            <p:ph type="title"/>
          </p:nvPr>
        </p:nvSpPr>
        <p:spPr>
          <a:xfrm>
            <a:off x="3128210" y="673768"/>
            <a:ext cx="8225589" cy="1764632"/>
          </a:xfrm>
        </p:spPr>
        <p:txBody>
          <a:bodyPr>
            <a:normAutofit/>
          </a:bodyPr>
          <a:lstStyle/>
          <a:p>
            <a:r>
              <a:rPr lang="en-US" sz="4800" dirty="0">
                <a:latin typeface="+mn-lt"/>
              </a:rPr>
              <a:t>The Pyramid Model </a:t>
            </a:r>
            <a:br>
              <a:rPr lang="en-US" sz="4800" dirty="0">
                <a:latin typeface="+mn-lt"/>
              </a:rPr>
            </a:br>
            <a:r>
              <a:rPr lang="en-US" sz="4800" dirty="0">
                <a:latin typeface="+mn-lt"/>
              </a:rPr>
              <a:t>Framework</a:t>
            </a:r>
          </a:p>
        </p:txBody>
      </p:sp>
      <p:sp>
        <p:nvSpPr>
          <p:cNvPr id="5" name="Content Placeholder 4"/>
          <p:cNvSpPr>
            <a:spLocks noGrp="1"/>
          </p:cNvSpPr>
          <p:nvPr>
            <p:ph sz="half" idx="2"/>
          </p:nvPr>
        </p:nvSpPr>
        <p:spPr>
          <a:xfrm>
            <a:off x="124358" y="3427870"/>
            <a:ext cx="6533116" cy="3129990"/>
          </a:xfrm>
        </p:spPr>
        <p:txBody>
          <a:bodyPr>
            <a:normAutofit/>
          </a:bodyPr>
          <a:lstStyle/>
          <a:p>
            <a:pPr marL="0" indent="0">
              <a:buNone/>
            </a:pPr>
            <a:r>
              <a:rPr lang="en-US" sz="4800" dirty="0"/>
              <a:t>The PIWI Building Blocks</a:t>
            </a:r>
          </a:p>
          <a:p>
            <a:pPr marL="342720" lvl="0" indent="-339840" algn="ctr">
              <a:lnSpc>
                <a:spcPct val="100000"/>
              </a:lnSpc>
              <a:spcBef>
                <a:spcPts val="598"/>
              </a:spcBef>
              <a:buNone/>
            </a:pPr>
            <a:r>
              <a:rPr lang="en-US" dirty="0">
                <a:latin typeface="Calibri" pitchFamily="18"/>
                <a:ea typeface="Lucida Sans Unicode" pitchFamily="2"/>
                <a:cs typeface="Mangal" pitchFamily="2"/>
              </a:rPr>
              <a:t> </a:t>
            </a:r>
            <a:r>
              <a:rPr lang="en-US" sz="2400" b="1" dirty="0">
                <a:solidFill>
                  <a:srgbClr val="000000"/>
                </a:solidFill>
                <a:latin typeface="Arial" pitchFamily="18"/>
                <a:ea typeface="Arial" pitchFamily="2"/>
                <a:cs typeface="Arial" pitchFamily="2"/>
              </a:rPr>
              <a:t>3 KEY OUTCOMES</a:t>
            </a:r>
          </a:p>
          <a:p>
            <a:pPr marL="742680" lvl="1" indent="-282600" algn="ctr">
              <a:lnSpc>
                <a:spcPct val="100000"/>
              </a:lnSpc>
              <a:spcBef>
                <a:spcPts val="598"/>
              </a:spcBef>
              <a:buNone/>
            </a:pPr>
            <a:r>
              <a:rPr lang="en-US" dirty="0">
                <a:solidFill>
                  <a:srgbClr val="000000"/>
                </a:solidFill>
                <a:latin typeface="Arial" pitchFamily="18"/>
                <a:ea typeface="Arial" pitchFamily="2"/>
                <a:cs typeface="Arial" pitchFamily="2"/>
              </a:rPr>
              <a:t>Competence</a:t>
            </a:r>
          </a:p>
          <a:p>
            <a:pPr marL="742680" lvl="1" indent="-282600" algn="ctr">
              <a:lnSpc>
                <a:spcPct val="100000"/>
              </a:lnSpc>
              <a:spcBef>
                <a:spcPts val="598"/>
              </a:spcBef>
              <a:buNone/>
            </a:pPr>
            <a:r>
              <a:rPr lang="en-US" dirty="0">
                <a:solidFill>
                  <a:srgbClr val="000000"/>
                </a:solidFill>
                <a:latin typeface="Arial" pitchFamily="18"/>
                <a:ea typeface="Arial" pitchFamily="2"/>
                <a:cs typeface="Arial" pitchFamily="2"/>
              </a:rPr>
              <a:t>Confidence</a:t>
            </a:r>
          </a:p>
          <a:p>
            <a:pPr marL="742680" lvl="1" indent="-282600" algn="ctr">
              <a:lnSpc>
                <a:spcPct val="100000"/>
              </a:lnSpc>
              <a:spcBef>
                <a:spcPts val="598"/>
              </a:spcBef>
              <a:buNone/>
            </a:pPr>
            <a:r>
              <a:rPr lang="en-US" dirty="0">
                <a:solidFill>
                  <a:srgbClr val="000000"/>
                </a:solidFill>
                <a:latin typeface="Arial" pitchFamily="18"/>
                <a:ea typeface="Arial" pitchFamily="2"/>
                <a:cs typeface="Arial" pitchFamily="2"/>
              </a:rPr>
              <a:t>Mutual Enjoyment</a:t>
            </a:r>
            <a:endParaRPr lang="en-US" sz="4800" dirty="0"/>
          </a:p>
        </p:txBody>
      </p:sp>
      <p:pic>
        <p:nvPicPr>
          <p:cNvPr id="6" name="Content Placeholder 5">
            <a:extLst/>
          </p:cNvPr>
          <p:cNvPicPr>
            <a:picLocks noGrp="1" noChangeAspect="1"/>
          </p:cNvPicPr>
          <p:nvPr>
            <p:ph sz="half" idx="1"/>
          </p:nvPr>
        </p:nvPicPr>
        <p:blipFill>
          <a:blip r:embed="rId3">
            <a:lum/>
            <a:alphaModFix/>
          </a:blip>
          <a:srcRect t="13154"/>
          <a:stretch>
            <a:fillRect/>
          </a:stretch>
        </p:blipFill>
        <p:spPr>
          <a:xfrm>
            <a:off x="124358" y="365125"/>
            <a:ext cx="2842050" cy="2568010"/>
          </a:xfrm>
          <a:prstGeom prst="rect">
            <a:avLst/>
          </a:prstGeom>
          <a:noFill/>
          <a:ln w="76200">
            <a:solidFill>
              <a:srgbClr val="0070C0"/>
            </a:solidFill>
          </a:ln>
        </p:spPr>
      </p:pic>
    </p:spTree>
    <p:extLst>
      <p:ext uri="{BB962C8B-B14F-4D97-AF65-F5344CB8AC3E}">
        <p14:creationId xmlns:p14="http://schemas.microsoft.com/office/powerpoint/2010/main" val="40801375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 name="Picture 2"/>
          <p:cNvPicPr>
            <a:picLocks noChangeAspect="1" noChangeArrowheads="1"/>
          </p:cNvPicPr>
          <p:nvPr/>
        </p:nvPicPr>
        <p:blipFill>
          <a:blip r:embed="rId3">
            <a:duotone>
              <a:schemeClr val="accent1">
                <a:shade val="45000"/>
                <a:satMod val="135000"/>
              </a:schemeClr>
              <a:prstClr val="white"/>
            </a:duotone>
          </a:blip>
          <a:srcRect/>
          <a:stretch>
            <a:fillRect/>
          </a:stretch>
        </p:blipFill>
        <p:spPr bwMode="auto">
          <a:xfrm>
            <a:off x="1673325" y="1894056"/>
            <a:ext cx="8915399" cy="4088713"/>
          </a:xfrm>
          <a:prstGeom prst="rect">
            <a:avLst/>
          </a:prstGeom>
          <a:ln>
            <a:noFill/>
          </a:ln>
          <a:effectLst>
            <a:outerShdw blurRad="292100" dist="139700" dir="2700000" algn="tl" rotWithShape="0">
              <a:srgbClr val="333333">
                <a:alpha val="65000"/>
              </a:srgbClr>
            </a:outerShdw>
          </a:effectLst>
        </p:spPr>
      </p:pic>
      <p:sp>
        <p:nvSpPr>
          <p:cNvPr id="44035" name="Title 1"/>
          <p:cNvSpPr>
            <a:spLocks noGrp="1"/>
          </p:cNvSpPr>
          <p:nvPr>
            <p:ph type="title"/>
          </p:nvPr>
        </p:nvSpPr>
        <p:spPr bwMode="auto">
          <a:xfrm>
            <a:off x="1925638" y="152400"/>
            <a:ext cx="8229600" cy="11430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p>
            <a:pPr algn="ctr"/>
            <a:r>
              <a:rPr lang="en-US" altLang="en-US" sz="3600" b="1" dirty="0"/>
              <a:t>Pyramid Model  in Massachusetts</a:t>
            </a:r>
            <a:br>
              <a:rPr lang="en-US" altLang="en-US" sz="3600" b="1" dirty="0"/>
            </a:br>
            <a:r>
              <a:rPr lang="en-US" altLang="en-US" sz="3600" b="1" dirty="0"/>
              <a:t>Training with Target Audiences</a:t>
            </a:r>
          </a:p>
        </p:txBody>
      </p:sp>
      <p:sp>
        <p:nvSpPr>
          <p:cNvPr id="111" name="Freeform 110"/>
          <p:cNvSpPr/>
          <p:nvPr/>
        </p:nvSpPr>
        <p:spPr>
          <a:xfrm>
            <a:off x="5426075" y="5011739"/>
            <a:ext cx="4343400" cy="287337"/>
          </a:xfrm>
          <a:custGeom>
            <a:avLst/>
            <a:gdLst>
              <a:gd name="connsiteX0" fmla="*/ 0 w 4572000"/>
              <a:gd name="connsiteY0" fmla="*/ 47971 h 287819"/>
              <a:gd name="connsiteX1" fmla="*/ 47971 w 4572000"/>
              <a:gd name="connsiteY1" fmla="*/ 0 h 287819"/>
              <a:gd name="connsiteX2" fmla="*/ 4524029 w 4572000"/>
              <a:gd name="connsiteY2" fmla="*/ 0 h 287819"/>
              <a:gd name="connsiteX3" fmla="*/ 4572000 w 4572000"/>
              <a:gd name="connsiteY3" fmla="*/ 47971 h 287819"/>
              <a:gd name="connsiteX4" fmla="*/ 4572000 w 4572000"/>
              <a:gd name="connsiteY4" fmla="*/ 239848 h 287819"/>
              <a:gd name="connsiteX5" fmla="*/ 4524029 w 4572000"/>
              <a:gd name="connsiteY5" fmla="*/ 287819 h 287819"/>
              <a:gd name="connsiteX6" fmla="*/ 47971 w 4572000"/>
              <a:gd name="connsiteY6" fmla="*/ 287819 h 287819"/>
              <a:gd name="connsiteX7" fmla="*/ 0 w 4572000"/>
              <a:gd name="connsiteY7" fmla="*/ 239848 h 287819"/>
              <a:gd name="connsiteX8" fmla="*/ 0 w 4572000"/>
              <a:gd name="connsiteY8" fmla="*/ 47971 h 287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72000" h="287819">
                <a:moveTo>
                  <a:pt x="0" y="47971"/>
                </a:moveTo>
                <a:cubicBezTo>
                  <a:pt x="0" y="21477"/>
                  <a:pt x="21477" y="0"/>
                  <a:pt x="47971" y="0"/>
                </a:cubicBezTo>
                <a:lnTo>
                  <a:pt x="4524029" y="0"/>
                </a:lnTo>
                <a:cubicBezTo>
                  <a:pt x="4550523" y="0"/>
                  <a:pt x="4572000" y="21477"/>
                  <a:pt x="4572000" y="47971"/>
                </a:cubicBezTo>
                <a:lnTo>
                  <a:pt x="4572000" y="239848"/>
                </a:lnTo>
                <a:cubicBezTo>
                  <a:pt x="4572000" y="266342"/>
                  <a:pt x="4550523" y="287819"/>
                  <a:pt x="4524029" y="287819"/>
                </a:cubicBezTo>
                <a:lnTo>
                  <a:pt x="47971" y="287819"/>
                </a:lnTo>
                <a:cubicBezTo>
                  <a:pt x="21477" y="287819"/>
                  <a:pt x="0" y="266342"/>
                  <a:pt x="0" y="239848"/>
                </a:cubicBezTo>
                <a:lnTo>
                  <a:pt x="0" y="47971"/>
                </a:lnTo>
                <a:close/>
              </a:path>
            </a:pathLst>
          </a:custGeom>
          <a:solidFill>
            <a:srgbClr val="660066">
              <a:alpha val="77000"/>
            </a:srgbClr>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59770" tIns="59770" rIns="59770" bIns="59770" spcCol="1270" anchor="ctr"/>
          <a:lstStyle/>
          <a:p>
            <a:pPr algn="ctr" defTabSz="533400">
              <a:lnSpc>
                <a:spcPct val="90000"/>
              </a:lnSpc>
              <a:spcAft>
                <a:spcPct val="35000"/>
              </a:spcAft>
              <a:defRPr/>
            </a:pPr>
            <a:r>
              <a:rPr lang="en-US" sz="1400" b="1" dirty="0"/>
              <a:t>CSEFEL Coach's Training</a:t>
            </a:r>
          </a:p>
        </p:txBody>
      </p:sp>
      <p:sp>
        <p:nvSpPr>
          <p:cNvPr id="112" name="Freeform 111"/>
          <p:cNvSpPr/>
          <p:nvPr/>
        </p:nvSpPr>
        <p:spPr>
          <a:xfrm>
            <a:off x="5791200" y="5545139"/>
            <a:ext cx="4343400" cy="287337"/>
          </a:xfrm>
          <a:custGeom>
            <a:avLst/>
            <a:gdLst>
              <a:gd name="connsiteX0" fmla="*/ 0 w 4572000"/>
              <a:gd name="connsiteY0" fmla="*/ 47971 h 287819"/>
              <a:gd name="connsiteX1" fmla="*/ 47971 w 4572000"/>
              <a:gd name="connsiteY1" fmla="*/ 0 h 287819"/>
              <a:gd name="connsiteX2" fmla="*/ 4524029 w 4572000"/>
              <a:gd name="connsiteY2" fmla="*/ 0 h 287819"/>
              <a:gd name="connsiteX3" fmla="*/ 4572000 w 4572000"/>
              <a:gd name="connsiteY3" fmla="*/ 47971 h 287819"/>
              <a:gd name="connsiteX4" fmla="*/ 4572000 w 4572000"/>
              <a:gd name="connsiteY4" fmla="*/ 239848 h 287819"/>
              <a:gd name="connsiteX5" fmla="*/ 4524029 w 4572000"/>
              <a:gd name="connsiteY5" fmla="*/ 287819 h 287819"/>
              <a:gd name="connsiteX6" fmla="*/ 47971 w 4572000"/>
              <a:gd name="connsiteY6" fmla="*/ 287819 h 287819"/>
              <a:gd name="connsiteX7" fmla="*/ 0 w 4572000"/>
              <a:gd name="connsiteY7" fmla="*/ 239848 h 287819"/>
              <a:gd name="connsiteX8" fmla="*/ 0 w 4572000"/>
              <a:gd name="connsiteY8" fmla="*/ 47971 h 287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72000" h="287819">
                <a:moveTo>
                  <a:pt x="0" y="47971"/>
                </a:moveTo>
                <a:cubicBezTo>
                  <a:pt x="0" y="21477"/>
                  <a:pt x="21477" y="0"/>
                  <a:pt x="47971" y="0"/>
                </a:cubicBezTo>
                <a:lnTo>
                  <a:pt x="4524029" y="0"/>
                </a:lnTo>
                <a:cubicBezTo>
                  <a:pt x="4550523" y="0"/>
                  <a:pt x="4572000" y="21477"/>
                  <a:pt x="4572000" y="47971"/>
                </a:cubicBezTo>
                <a:lnTo>
                  <a:pt x="4572000" y="239848"/>
                </a:lnTo>
                <a:cubicBezTo>
                  <a:pt x="4572000" y="266342"/>
                  <a:pt x="4550523" y="287819"/>
                  <a:pt x="4524029" y="287819"/>
                </a:cubicBezTo>
                <a:lnTo>
                  <a:pt x="47971" y="287819"/>
                </a:lnTo>
                <a:cubicBezTo>
                  <a:pt x="21477" y="287819"/>
                  <a:pt x="0" y="266342"/>
                  <a:pt x="0" y="239848"/>
                </a:cubicBezTo>
                <a:lnTo>
                  <a:pt x="0" y="47971"/>
                </a:lnTo>
                <a:close/>
              </a:path>
            </a:pathLst>
          </a:custGeom>
          <a:solidFill>
            <a:srgbClr val="FF3B9D">
              <a:alpha val="75000"/>
            </a:srgbClr>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59770" tIns="59770" rIns="59770" bIns="59770" spcCol="1270" anchor="ctr"/>
          <a:lstStyle/>
          <a:p>
            <a:pPr algn="ctr" defTabSz="533400">
              <a:lnSpc>
                <a:spcPct val="90000"/>
              </a:lnSpc>
              <a:spcAft>
                <a:spcPct val="35000"/>
              </a:spcAft>
              <a:defRPr/>
            </a:pPr>
            <a:r>
              <a:rPr lang="en-US" sz="1400" b="1" dirty="0"/>
              <a:t>CSEFEL Higher Ed Institute</a:t>
            </a:r>
          </a:p>
        </p:txBody>
      </p:sp>
      <p:sp>
        <p:nvSpPr>
          <p:cNvPr id="103" name="Freeform 102"/>
          <p:cNvSpPr/>
          <p:nvPr/>
        </p:nvSpPr>
        <p:spPr>
          <a:xfrm>
            <a:off x="2095500" y="1751014"/>
            <a:ext cx="4343400" cy="287337"/>
          </a:xfrm>
          <a:custGeom>
            <a:avLst/>
            <a:gdLst>
              <a:gd name="connsiteX0" fmla="*/ 0 w 4572000"/>
              <a:gd name="connsiteY0" fmla="*/ 47971 h 287819"/>
              <a:gd name="connsiteX1" fmla="*/ 47971 w 4572000"/>
              <a:gd name="connsiteY1" fmla="*/ 0 h 287819"/>
              <a:gd name="connsiteX2" fmla="*/ 4524029 w 4572000"/>
              <a:gd name="connsiteY2" fmla="*/ 0 h 287819"/>
              <a:gd name="connsiteX3" fmla="*/ 4572000 w 4572000"/>
              <a:gd name="connsiteY3" fmla="*/ 47971 h 287819"/>
              <a:gd name="connsiteX4" fmla="*/ 4572000 w 4572000"/>
              <a:gd name="connsiteY4" fmla="*/ 239848 h 287819"/>
              <a:gd name="connsiteX5" fmla="*/ 4524029 w 4572000"/>
              <a:gd name="connsiteY5" fmla="*/ 287819 h 287819"/>
              <a:gd name="connsiteX6" fmla="*/ 47971 w 4572000"/>
              <a:gd name="connsiteY6" fmla="*/ 287819 h 287819"/>
              <a:gd name="connsiteX7" fmla="*/ 0 w 4572000"/>
              <a:gd name="connsiteY7" fmla="*/ 239848 h 287819"/>
              <a:gd name="connsiteX8" fmla="*/ 0 w 4572000"/>
              <a:gd name="connsiteY8" fmla="*/ 47971 h 287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72000" h="287819">
                <a:moveTo>
                  <a:pt x="0" y="47971"/>
                </a:moveTo>
                <a:cubicBezTo>
                  <a:pt x="0" y="21477"/>
                  <a:pt x="21477" y="0"/>
                  <a:pt x="47971" y="0"/>
                </a:cubicBezTo>
                <a:lnTo>
                  <a:pt x="4524029" y="0"/>
                </a:lnTo>
                <a:cubicBezTo>
                  <a:pt x="4550523" y="0"/>
                  <a:pt x="4572000" y="21477"/>
                  <a:pt x="4572000" y="47971"/>
                </a:cubicBezTo>
                <a:lnTo>
                  <a:pt x="4572000" y="239848"/>
                </a:lnTo>
                <a:cubicBezTo>
                  <a:pt x="4572000" y="266342"/>
                  <a:pt x="4550523" y="287819"/>
                  <a:pt x="4524029" y="287819"/>
                </a:cubicBezTo>
                <a:lnTo>
                  <a:pt x="47971" y="287819"/>
                </a:lnTo>
                <a:cubicBezTo>
                  <a:pt x="21477" y="287819"/>
                  <a:pt x="0" y="266342"/>
                  <a:pt x="0" y="239848"/>
                </a:cubicBezTo>
                <a:lnTo>
                  <a:pt x="0" y="47971"/>
                </a:lnTo>
                <a:close/>
              </a:path>
            </a:pathLst>
          </a:custGeom>
          <a:solidFill>
            <a:srgbClr val="FF0000">
              <a:alpha val="74000"/>
            </a:srgb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59770" tIns="59770" rIns="59770" bIns="59770" spcCol="1270" anchor="ctr"/>
          <a:lstStyle/>
          <a:p>
            <a:pPr algn="ctr" defTabSz="533400">
              <a:lnSpc>
                <a:spcPct val="90000"/>
              </a:lnSpc>
              <a:spcAft>
                <a:spcPct val="35000"/>
              </a:spcAft>
              <a:defRPr/>
            </a:pPr>
            <a:r>
              <a:rPr lang="en-US" sz="1400" b="1" dirty="0"/>
              <a:t>Infant/Toddler and Preschool Modules</a:t>
            </a:r>
          </a:p>
        </p:txBody>
      </p:sp>
      <p:sp>
        <p:nvSpPr>
          <p:cNvPr id="104" name="Freeform 103"/>
          <p:cNvSpPr/>
          <p:nvPr/>
        </p:nvSpPr>
        <p:spPr>
          <a:xfrm>
            <a:off x="2438400" y="2163764"/>
            <a:ext cx="4343400" cy="288925"/>
          </a:xfrm>
          <a:custGeom>
            <a:avLst/>
            <a:gdLst>
              <a:gd name="connsiteX0" fmla="*/ 0 w 4572000"/>
              <a:gd name="connsiteY0" fmla="*/ 47971 h 287819"/>
              <a:gd name="connsiteX1" fmla="*/ 47971 w 4572000"/>
              <a:gd name="connsiteY1" fmla="*/ 0 h 287819"/>
              <a:gd name="connsiteX2" fmla="*/ 4524029 w 4572000"/>
              <a:gd name="connsiteY2" fmla="*/ 0 h 287819"/>
              <a:gd name="connsiteX3" fmla="*/ 4572000 w 4572000"/>
              <a:gd name="connsiteY3" fmla="*/ 47971 h 287819"/>
              <a:gd name="connsiteX4" fmla="*/ 4572000 w 4572000"/>
              <a:gd name="connsiteY4" fmla="*/ 239848 h 287819"/>
              <a:gd name="connsiteX5" fmla="*/ 4524029 w 4572000"/>
              <a:gd name="connsiteY5" fmla="*/ 287819 h 287819"/>
              <a:gd name="connsiteX6" fmla="*/ 47971 w 4572000"/>
              <a:gd name="connsiteY6" fmla="*/ 287819 h 287819"/>
              <a:gd name="connsiteX7" fmla="*/ 0 w 4572000"/>
              <a:gd name="connsiteY7" fmla="*/ 239848 h 287819"/>
              <a:gd name="connsiteX8" fmla="*/ 0 w 4572000"/>
              <a:gd name="connsiteY8" fmla="*/ 47971 h 287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72000" h="287819">
                <a:moveTo>
                  <a:pt x="0" y="47971"/>
                </a:moveTo>
                <a:cubicBezTo>
                  <a:pt x="0" y="21477"/>
                  <a:pt x="21477" y="0"/>
                  <a:pt x="47971" y="0"/>
                </a:cubicBezTo>
                <a:lnTo>
                  <a:pt x="4524029" y="0"/>
                </a:lnTo>
                <a:cubicBezTo>
                  <a:pt x="4550523" y="0"/>
                  <a:pt x="4572000" y="21477"/>
                  <a:pt x="4572000" y="47971"/>
                </a:cubicBezTo>
                <a:lnTo>
                  <a:pt x="4572000" y="239848"/>
                </a:lnTo>
                <a:cubicBezTo>
                  <a:pt x="4572000" y="266342"/>
                  <a:pt x="4550523" y="287819"/>
                  <a:pt x="4524029" y="287819"/>
                </a:cubicBezTo>
                <a:lnTo>
                  <a:pt x="47971" y="287819"/>
                </a:lnTo>
                <a:cubicBezTo>
                  <a:pt x="21477" y="287819"/>
                  <a:pt x="0" y="266342"/>
                  <a:pt x="0" y="239848"/>
                </a:cubicBezTo>
                <a:lnTo>
                  <a:pt x="0" y="47971"/>
                </a:lnTo>
                <a:close/>
              </a:path>
            </a:pathLst>
          </a:custGeom>
          <a:solidFill>
            <a:srgbClr val="FF6600">
              <a:alpha val="80000"/>
            </a:srgbClr>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59770" tIns="59770" rIns="59770" bIns="59770" spcCol="1270" anchor="ctr"/>
          <a:lstStyle/>
          <a:p>
            <a:pPr algn="ctr" defTabSz="533400">
              <a:lnSpc>
                <a:spcPct val="90000"/>
              </a:lnSpc>
              <a:spcAft>
                <a:spcPct val="35000"/>
              </a:spcAft>
              <a:defRPr/>
            </a:pPr>
            <a:r>
              <a:rPr lang="en-US" sz="1400" b="1" i="1" dirty="0"/>
              <a:t>Foundations</a:t>
            </a:r>
            <a:r>
              <a:rPr lang="en-US" sz="1400" b="1" dirty="0"/>
              <a:t> of the CSEFEL Pyramid Model</a:t>
            </a:r>
          </a:p>
        </p:txBody>
      </p:sp>
      <p:sp>
        <p:nvSpPr>
          <p:cNvPr id="105" name="Freeform 104"/>
          <p:cNvSpPr/>
          <p:nvPr/>
        </p:nvSpPr>
        <p:spPr>
          <a:xfrm>
            <a:off x="2932113" y="2627314"/>
            <a:ext cx="4343400" cy="288925"/>
          </a:xfrm>
          <a:custGeom>
            <a:avLst/>
            <a:gdLst>
              <a:gd name="connsiteX0" fmla="*/ 0 w 4572000"/>
              <a:gd name="connsiteY0" fmla="*/ 47971 h 287819"/>
              <a:gd name="connsiteX1" fmla="*/ 47971 w 4572000"/>
              <a:gd name="connsiteY1" fmla="*/ 0 h 287819"/>
              <a:gd name="connsiteX2" fmla="*/ 4524029 w 4572000"/>
              <a:gd name="connsiteY2" fmla="*/ 0 h 287819"/>
              <a:gd name="connsiteX3" fmla="*/ 4572000 w 4572000"/>
              <a:gd name="connsiteY3" fmla="*/ 47971 h 287819"/>
              <a:gd name="connsiteX4" fmla="*/ 4572000 w 4572000"/>
              <a:gd name="connsiteY4" fmla="*/ 239848 h 287819"/>
              <a:gd name="connsiteX5" fmla="*/ 4524029 w 4572000"/>
              <a:gd name="connsiteY5" fmla="*/ 287819 h 287819"/>
              <a:gd name="connsiteX6" fmla="*/ 47971 w 4572000"/>
              <a:gd name="connsiteY6" fmla="*/ 287819 h 287819"/>
              <a:gd name="connsiteX7" fmla="*/ 0 w 4572000"/>
              <a:gd name="connsiteY7" fmla="*/ 239848 h 287819"/>
              <a:gd name="connsiteX8" fmla="*/ 0 w 4572000"/>
              <a:gd name="connsiteY8" fmla="*/ 47971 h 287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72000" h="287819">
                <a:moveTo>
                  <a:pt x="0" y="47971"/>
                </a:moveTo>
                <a:cubicBezTo>
                  <a:pt x="0" y="21477"/>
                  <a:pt x="21477" y="0"/>
                  <a:pt x="47971" y="0"/>
                </a:cubicBezTo>
                <a:lnTo>
                  <a:pt x="4524029" y="0"/>
                </a:lnTo>
                <a:cubicBezTo>
                  <a:pt x="4550523" y="0"/>
                  <a:pt x="4572000" y="21477"/>
                  <a:pt x="4572000" y="47971"/>
                </a:cubicBezTo>
                <a:lnTo>
                  <a:pt x="4572000" y="239848"/>
                </a:lnTo>
                <a:cubicBezTo>
                  <a:pt x="4572000" y="266342"/>
                  <a:pt x="4550523" y="287819"/>
                  <a:pt x="4524029" y="287819"/>
                </a:cubicBezTo>
                <a:lnTo>
                  <a:pt x="47971" y="287819"/>
                </a:lnTo>
                <a:cubicBezTo>
                  <a:pt x="21477" y="287819"/>
                  <a:pt x="0" y="266342"/>
                  <a:pt x="0" y="239848"/>
                </a:cubicBezTo>
                <a:lnTo>
                  <a:pt x="0" y="47971"/>
                </a:lnTo>
                <a:close/>
              </a:path>
            </a:pathLst>
          </a:custGeom>
          <a:solidFill>
            <a:srgbClr val="FFCC00"/>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59770" tIns="59770" rIns="59770" bIns="59770" spcCol="1270" anchor="ctr"/>
          <a:lstStyle/>
          <a:p>
            <a:pPr algn="ctr" defTabSz="533400">
              <a:lnSpc>
                <a:spcPct val="90000"/>
              </a:lnSpc>
              <a:spcAft>
                <a:spcPct val="35000"/>
              </a:spcAft>
              <a:defRPr/>
            </a:pPr>
            <a:r>
              <a:rPr lang="en-US" sz="1400" b="1" dirty="0"/>
              <a:t>Top of the Pyramid Skills (TOPS)</a:t>
            </a:r>
          </a:p>
        </p:txBody>
      </p:sp>
      <p:sp>
        <p:nvSpPr>
          <p:cNvPr id="106" name="Freeform 105"/>
          <p:cNvSpPr/>
          <p:nvPr/>
        </p:nvSpPr>
        <p:spPr>
          <a:xfrm>
            <a:off x="3429000" y="3092451"/>
            <a:ext cx="4343400" cy="288925"/>
          </a:xfrm>
          <a:custGeom>
            <a:avLst/>
            <a:gdLst>
              <a:gd name="connsiteX0" fmla="*/ 0 w 4572000"/>
              <a:gd name="connsiteY0" fmla="*/ 47971 h 287819"/>
              <a:gd name="connsiteX1" fmla="*/ 47971 w 4572000"/>
              <a:gd name="connsiteY1" fmla="*/ 0 h 287819"/>
              <a:gd name="connsiteX2" fmla="*/ 4524029 w 4572000"/>
              <a:gd name="connsiteY2" fmla="*/ 0 h 287819"/>
              <a:gd name="connsiteX3" fmla="*/ 4572000 w 4572000"/>
              <a:gd name="connsiteY3" fmla="*/ 47971 h 287819"/>
              <a:gd name="connsiteX4" fmla="*/ 4572000 w 4572000"/>
              <a:gd name="connsiteY4" fmla="*/ 239848 h 287819"/>
              <a:gd name="connsiteX5" fmla="*/ 4524029 w 4572000"/>
              <a:gd name="connsiteY5" fmla="*/ 287819 h 287819"/>
              <a:gd name="connsiteX6" fmla="*/ 47971 w 4572000"/>
              <a:gd name="connsiteY6" fmla="*/ 287819 h 287819"/>
              <a:gd name="connsiteX7" fmla="*/ 0 w 4572000"/>
              <a:gd name="connsiteY7" fmla="*/ 239848 h 287819"/>
              <a:gd name="connsiteX8" fmla="*/ 0 w 4572000"/>
              <a:gd name="connsiteY8" fmla="*/ 47971 h 287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72000" h="287819">
                <a:moveTo>
                  <a:pt x="0" y="47971"/>
                </a:moveTo>
                <a:cubicBezTo>
                  <a:pt x="0" y="21477"/>
                  <a:pt x="21477" y="0"/>
                  <a:pt x="47971" y="0"/>
                </a:cubicBezTo>
                <a:lnTo>
                  <a:pt x="4524029" y="0"/>
                </a:lnTo>
                <a:cubicBezTo>
                  <a:pt x="4550523" y="0"/>
                  <a:pt x="4572000" y="21477"/>
                  <a:pt x="4572000" y="47971"/>
                </a:cubicBezTo>
                <a:lnTo>
                  <a:pt x="4572000" y="239848"/>
                </a:lnTo>
                <a:cubicBezTo>
                  <a:pt x="4572000" y="266342"/>
                  <a:pt x="4550523" y="287819"/>
                  <a:pt x="4524029" y="287819"/>
                </a:cubicBezTo>
                <a:lnTo>
                  <a:pt x="47971" y="287819"/>
                </a:lnTo>
                <a:cubicBezTo>
                  <a:pt x="21477" y="287819"/>
                  <a:pt x="0" y="266342"/>
                  <a:pt x="0" y="239848"/>
                </a:cubicBezTo>
                <a:lnTo>
                  <a:pt x="0" y="47971"/>
                </a:lnTo>
                <a:close/>
              </a:path>
            </a:pathLst>
          </a:custGeom>
          <a:solidFill>
            <a:srgbClr val="00CC00">
              <a:alpha val="81000"/>
            </a:srgbClr>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59770" tIns="59770" rIns="59770" bIns="59770" spcCol="1270" anchor="ctr"/>
          <a:lstStyle/>
          <a:p>
            <a:pPr algn="ctr" defTabSz="533400">
              <a:lnSpc>
                <a:spcPct val="90000"/>
              </a:lnSpc>
              <a:spcAft>
                <a:spcPct val="35000"/>
              </a:spcAft>
              <a:defRPr/>
            </a:pPr>
            <a:r>
              <a:rPr lang="en-US" sz="1400" b="1" dirty="0"/>
              <a:t>Parents Interacting with Infants (PIWI)</a:t>
            </a:r>
          </a:p>
        </p:txBody>
      </p:sp>
      <p:sp>
        <p:nvSpPr>
          <p:cNvPr id="107" name="Freeform 106"/>
          <p:cNvSpPr/>
          <p:nvPr/>
        </p:nvSpPr>
        <p:spPr>
          <a:xfrm>
            <a:off x="3959225" y="3589339"/>
            <a:ext cx="4343400" cy="288925"/>
          </a:xfrm>
          <a:custGeom>
            <a:avLst/>
            <a:gdLst>
              <a:gd name="connsiteX0" fmla="*/ 0 w 4572000"/>
              <a:gd name="connsiteY0" fmla="*/ 47971 h 287819"/>
              <a:gd name="connsiteX1" fmla="*/ 47971 w 4572000"/>
              <a:gd name="connsiteY1" fmla="*/ 0 h 287819"/>
              <a:gd name="connsiteX2" fmla="*/ 4524029 w 4572000"/>
              <a:gd name="connsiteY2" fmla="*/ 0 h 287819"/>
              <a:gd name="connsiteX3" fmla="*/ 4572000 w 4572000"/>
              <a:gd name="connsiteY3" fmla="*/ 47971 h 287819"/>
              <a:gd name="connsiteX4" fmla="*/ 4572000 w 4572000"/>
              <a:gd name="connsiteY4" fmla="*/ 239848 h 287819"/>
              <a:gd name="connsiteX5" fmla="*/ 4524029 w 4572000"/>
              <a:gd name="connsiteY5" fmla="*/ 287819 h 287819"/>
              <a:gd name="connsiteX6" fmla="*/ 47971 w 4572000"/>
              <a:gd name="connsiteY6" fmla="*/ 287819 h 287819"/>
              <a:gd name="connsiteX7" fmla="*/ 0 w 4572000"/>
              <a:gd name="connsiteY7" fmla="*/ 239848 h 287819"/>
              <a:gd name="connsiteX8" fmla="*/ 0 w 4572000"/>
              <a:gd name="connsiteY8" fmla="*/ 47971 h 287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72000" h="287819">
                <a:moveTo>
                  <a:pt x="0" y="47971"/>
                </a:moveTo>
                <a:cubicBezTo>
                  <a:pt x="0" y="21477"/>
                  <a:pt x="21477" y="0"/>
                  <a:pt x="47971" y="0"/>
                </a:cubicBezTo>
                <a:lnTo>
                  <a:pt x="4524029" y="0"/>
                </a:lnTo>
                <a:cubicBezTo>
                  <a:pt x="4550523" y="0"/>
                  <a:pt x="4572000" y="21477"/>
                  <a:pt x="4572000" y="47971"/>
                </a:cubicBezTo>
                <a:lnTo>
                  <a:pt x="4572000" y="239848"/>
                </a:lnTo>
                <a:cubicBezTo>
                  <a:pt x="4572000" y="266342"/>
                  <a:pt x="4550523" y="287819"/>
                  <a:pt x="4524029" y="287819"/>
                </a:cubicBezTo>
                <a:lnTo>
                  <a:pt x="47971" y="287819"/>
                </a:lnTo>
                <a:cubicBezTo>
                  <a:pt x="21477" y="287819"/>
                  <a:pt x="0" y="266342"/>
                  <a:pt x="0" y="239848"/>
                </a:cubicBezTo>
                <a:lnTo>
                  <a:pt x="0" y="47971"/>
                </a:lnTo>
                <a:close/>
              </a:path>
            </a:pathLst>
          </a:custGeom>
          <a:solidFill>
            <a:srgbClr val="003300">
              <a:alpha val="73000"/>
            </a:srgbClr>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59770" tIns="59770" rIns="59770" bIns="59770" spcCol="1270" anchor="ctr"/>
          <a:lstStyle/>
          <a:p>
            <a:pPr algn="ctr" defTabSz="533400">
              <a:lnSpc>
                <a:spcPct val="90000"/>
              </a:lnSpc>
              <a:spcAft>
                <a:spcPct val="35000"/>
              </a:spcAft>
              <a:defRPr/>
            </a:pPr>
            <a:r>
              <a:rPr lang="en-US" sz="1400" b="1" dirty="0"/>
              <a:t>CSEFEL Family Modules</a:t>
            </a:r>
          </a:p>
        </p:txBody>
      </p:sp>
      <p:sp>
        <p:nvSpPr>
          <p:cNvPr id="108" name="Freeform 107"/>
          <p:cNvSpPr/>
          <p:nvPr/>
        </p:nvSpPr>
        <p:spPr>
          <a:xfrm>
            <a:off x="4267200" y="4121150"/>
            <a:ext cx="4343400" cy="287338"/>
          </a:xfrm>
          <a:custGeom>
            <a:avLst/>
            <a:gdLst>
              <a:gd name="connsiteX0" fmla="*/ 0 w 4572000"/>
              <a:gd name="connsiteY0" fmla="*/ 47971 h 287819"/>
              <a:gd name="connsiteX1" fmla="*/ 47971 w 4572000"/>
              <a:gd name="connsiteY1" fmla="*/ 0 h 287819"/>
              <a:gd name="connsiteX2" fmla="*/ 4524029 w 4572000"/>
              <a:gd name="connsiteY2" fmla="*/ 0 h 287819"/>
              <a:gd name="connsiteX3" fmla="*/ 4572000 w 4572000"/>
              <a:gd name="connsiteY3" fmla="*/ 47971 h 287819"/>
              <a:gd name="connsiteX4" fmla="*/ 4572000 w 4572000"/>
              <a:gd name="connsiteY4" fmla="*/ 239848 h 287819"/>
              <a:gd name="connsiteX5" fmla="*/ 4524029 w 4572000"/>
              <a:gd name="connsiteY5" fmla="*/ 287819 h 287819"/>
              <a:gd name="connsiteX6" fmla="*/ 47971 w 4572000"/>
              <a:gd name="connsiteY6" fmla="*/ 287819 h 287819"/>
              <a:gd name="connsiteX7" fmla="*/ 0 w 4572000"/>
              <a:gd name="connsiteY7" fmla="*/ 239848 h 287819"/>
              <a:gd name="connsiteX8" fmla="*/ 0 w 4572000"/>
              <a:gd name="connsiteY8" fmla="*/ 47971 h 287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72000" h="287819">
                <a:moveTo>
                  <a:pt x="0" y="47971"/>
                </a:moveTo>
                <a:cubicBezTo>
                  <a:pt x="0" y="21477"/>
                  <a:pt x="21477" y="0"/>
                  <a:pt x="47971" y="0"/>
                </a:cubicBezTo>
                <a:lnTo>
                  <a:pt x="4524029" y="0"/>
                </a:lnTo>
                <a:cubicBezTo>
                  <a:pt x="4550523" y="0"/>
                  <a:pt x="4572000" y="21477"/>
                  <a:pt x="4572000" y="47971"/>
                </a:cubicBezTo>
                <a:lnTo>
                  <a:pt x="4572000" y="239848"/>
                </a:lnTo>
                <a:cubicBezTo>
                  <a:pt x="4572000" y="266342"/>
                  <a:pt x="4550523" y="287819"/>
                  <a:pt x="4524029" y="287819"/>
                </a:cubicBezTo>
                <a:lnTo>
                  <a:pt x="47971" y="287819"/>
                </a:lnTo>
                <a:cubicBezTo>
                  <a:pt x="21477" y="287819"/>
                  <a:pt x="0" y="266342"/>
                  <a:pt x="0" y="239848"/>
                </a:cubicBezTo>
                <a:lnTo>
                  <a:pt x="0" y="47971"/>
                </a:lnTo>
                <a:close/>
              </a:path>
            </a:pathLst>
          </a:custGeom>
          <a:solidFill>
            <a:srgbClr val="00CCFF">
              <a:alpha val="75000"/>
            </a:srgbClr>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59770" tIns="59770" rIns="59770" bIns="59770" spcCol="1270" anchor="ctr"/>
          <a:lstStyle/>
          <a:p>
            <a:pPr algn="ctr" defTabSz="533400">
              <a:lnSpc>
                <a:spcPct val="90000"/>
              </a:lnSpc>
              <a:spcAft>
                <a:spcPct val="35000"/>
              </a:spcAft>
              <a:defRPr/>
            </a:pPr>
            <a:r>
              <a:rPr lang="en-US" sz="1400" b="1" dirty="0"/>
              <a:t>Positive Solutions for Powerful Family Interactions</a:t>
            </a:r>
          </a:p>
        </p:txBody>
      </p:sp>
      <p:sp>
        <p:nvSpPr>
          <p:cNvPr id="109" name="Freeform 108"/>
          <p:cNvSpPr/>
          <p:nvPr/>
        </p:nvSpPr>
        <p:spPr>
          <a:xfrm>
            <a:off x="4922838" y="4570414"/>
            <a:ext cx="4343400" cy="287337"/>
          </a:xfrm>
          <a:custGeom>
            <a:avLst/>
            <a:gdLst>
              <a:gd name="connsiteX0" fmla="*/ 0 w 4572000"/>
              <a:gd name="connsiteY0" fmla="*/ 47971 h 287819"/>
              <a:gd name="connsiteX1" fmla="*/ 47971 w 4572000"/>
              <a:gd name="connsiteY1" fmla="*/ 0 h 287819"/>
              <a:gd name="connsiteX2" fmla="*/ 4524029 w 4572000"/>
              <a:gd name="connsiteY2" fmla="*/ 0 h 287819"/>
              <a:gd name="connsiteX3" fmla="*/ 4572000 w 4572000"/>
              <a:gd name="connsiteY3" fmla="*/ 47971 h 287819"/>
              <a:gd name="connsiteX4" fmla="*/ 4572000 w 4572000"/>
              <a:gd name="connsiteY4" fmla="*/ 239848 h 287819"/>
              <a:gd name="connsiteX5" fmla="*/ 4524029 w 4572000"/>
              <a:gd name="connsiteY5" fmla="*/ 287819 h 287819"/>
              <a:gd name="connsiteX6" fmla="*/ 47971 w 4572000"/>
              <a:gd name="connsiteY6" fmla="*/ 287819 h 287819"/>
              <a:gd name="connsiteX7" fmla="*/ 0 w 4572000"/>
              <a:gd name="connsiteY7" fmla="*/ 239848 h 287819"/>
              <a:gd name="connsiteX8" fmla="*/ 0 w 4572000"/>
              <a:gd name="connsiteY8" fmla="*/ 47971 h 287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72000" h="287819">
                <a:moveTo>
                  <a:pt x="0" y="47971"/>
                </a:moveTo>
                <a:cubicBezTo>
                  <a:pt x="0" y="21477"/>
                  <a:pt x="21477" y="0"/>
                  <a:pt x="47971" y="0"/>
                </a:cubicBezTo>
                <a:lnTo>
                  <a:pt x="4524029" y="0"/>
                </a:lnTo>
                <a:cubicBezTo>
                  <a:pt x="4550523" y="0"/>
                  <a:pt x="4572000" y="21477"/>
                  <a:pt x="4572000" y="47971"/>
                </a:cubicBezTo>
                <a:lnTo>
                  <a:pt x="4572000" y="239848"/>
                </a:lnTo>
                <a:cubicBezTo>
                  <a:pt x="4572000" y="266342"/>
                  <a:pt x="4550523" y="287819"/>
                  <a:pt x="4524029" y="287819"/>
                </a:cubicBezTo>
                <a:lnTo>
                  <a:pt x="47971" y="287819"/>
                </a:lnTo>
                <a:cubicBezTo>
                  <a:pt x="21477" y="287819"/>
                  <a:pt x="0" y="266342"/>
                  <a:pt x="0" y="239848"/>
                </a:cubicBezTo>
                <a:lnTo>
                  <a:pt x="0" y="47971"/>
                </a:lnTo>
                <a:close/>
              </a:path>
            </a:pathLst>
          </a:custGeom>
          <a:solidFill>
            <a:srgbClr val="0000FF"/>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59770" tIns="59770" rIns="59770" bIns="59770" spcCol="1270" anchor="ctr"/>
          <a:lstStyle/>
          <a:p>
            <a:pPr algn="ctr" defTabSz="533400">
              <a:lnSpc>
                <a:spcPct val="90000"/>
              </a:lnSpc>
              <a:spcAft>
                <a:spcPct val="35000"/>
              </a:spcAft>
              <a:defRPr/>
            </a:pPr>
            <a:r>
              <a:rPr lang="en-US" sz="1400" b="1" dirty="0"/>
              <a:t>Adopting the Pyramid Model Program-Wide</a:t>
            </a:r>
          </a:p>
        </p:txBody>
      </p:sp>
      <p:sp>
        <p:nvSpPr>
          <p:cNvPr id="115" name="Freeform 114"/>
          <p:cNvSpPr/>
          <p:nvPr/>
        </p:nvSpPr>
        <p:spPr>
          <a:xfrm>
            <a:off x="6408739" y="1751014"/>
            <a:ext cx="3360737" cy="701675"/>
          </a:xfrm>
          <a:custGeom>
            <a:avLst/>
            <a:gdLst>
              <a:gd name="connsiteX0" fmla="*/ 0 w 4572000"/>
              <a:gd name="connsiteY0" fmla="*/ 47971 h 287819"/>
              <a:gd name="connsiteX1" fmla="*/ 47971 w 4572000"/>
              <a:gd name="connsiteY1" fmla="*/ 0 h 287819"/>
              <a:gd name="connsiteX2" fmla="*/ 4524029 w 4572000"/>
              <a:gd name="connsiteY2" fmla="*/ 0 h 287819"/>
              <a:gd name="connsiteX3" fmla="*/ 4572000 w 4572000"/>
              <a:gd name="connsiteY3" fmla="*/ 47971 h 287819"/>
              <a:gd name="connsiteX4" fmla="*/ 4572000 w 4572000"/>
              <a:gd name="connsiteY4" fmla="*/ 239848 h 287819"/>
              <a:gd name="connsiteX5" fmla="*/ 4524029 w 4572000"/>
              <a:gd name="connsiteY5" fmla="*/ 287819 h 287819"/>
              <a:gd name="connsiteX6" fmla="*/ 47971 w 4572000"/>
              <a:gd name="connsiteY6" fmla="*/ 287819 h 287819"/>
              <a:gd name="connsiteX7" fmla="*/ 0 w 4572000"/>
              <a:gd name="connsiteY7" fmla="*/ 239848 h 287819"/>
              <a:gd name="connsiteX8" fmla="*/ 0 w 4572000"/>
              <a:gd name="connsiteY8" fmla="*/ 47971 h 287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72000" h="287819">
                <a:moveTo>
                  <a:pt x="0" y="47971"/>
                </a:moveTo>
                <a:cubicBezTo>
                  <a:pt x="0" y="21477"/>
                  <a:pt x="21477" y="0"/>
                  <a:pt x="47971" y="0"/>
                </a:cubicBezTo>
                <a:lnTo>
                  <a:pt x="4524029" y="0"/>
                </a:lnTo>
                <a:cubicBezTo>
                  <a:pt x="4550523" y="0"/>
                  <a:pt x="4572000" y="21477"/>
                  <a:pt x="4572000" y="47971"/>
                </a:cubicBezTo>
                <a:lnTo>
                  <a:pt x="4572000" y="239848"/>
                </a:lnTo>
                <a:cubicBezTo>
                  <a:pt x="4572000" y="266342"/>
                  <a:pt x="4550523" y="287819"/>
                  <a:pt x="4524029" y="287819"/>
                </a:cubicBezTo>
                <a:lnTo>
                  <a:pt x="47971" y="287819"/>
                </a:lnTo>
                <a:cubicBezTo>
                  <a:pt x="21477" y="287819"/>
                  <a:pt x="0" y="266342"/>
                  <a:pt x="0" y="239848"/>
                </a:cubicBezTo>
                <a:lnTo>
                  <a:pt x="0" y="47971"/>
                </a:lnTo>
                <a:close/>
              </a:path>
            </a:pathLst>
          </a:custGeom>
          <a:solidFill>
            <a:srgbClr val="FF0000">
              <a:alpha val="30000"/>
            </a:srgbClr>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59770" tIns="59770" rIns="59770" bIns="59770" spcCol="1270" anchor="ctr"/>
          <a:lstStyle/>
          <a:p>
            <a:pPr algn="ctr" defTabSz="533400">
              <a:lnSpc>
                <a:spcPct val="90000"/>
              </a:lnSpc>
              <a:spcAft>
                <a:spcPct val="35000"/>
              </a:spcAft>
              <a:defRPr/>
            </a:pPr>
            <a:r>
              <a:rPr lang="en-US" sz="1300" b="1" dirty="0">
                <a:solidFill>
                  <a:schemeClr val="tx1"/>
                </a:solidFill>
              </a:rPr>
              <a:t>	</a:t>
            </a:r>
            <a:r>
              <a:rPr lang="en-US" sz="1400" b="1" dirty="0">
                <a:solidFill>
                  <a:schemeClr val="tx1"/>
                </a:solidFill>
              </a:rPr>
              <a:t>Early Education &amp; Care,                   Public Preschool Special Education,               Early Intervention Practitioners</a:t>
            </a:r>
          </a:p>
        </p:txBody>
      </p:sp>
      <p:sp>
        <p:nvSpPr>
          <p:cNvPr id="117" name="Freeform 116"/>
          <p:cNvSpPr/>
          <p:nvPr/>
        </p:nvSpPr>
        <p:spPr>
          <a:xfrm>
            <a:off x="7077076" y="2452689"/>
            <a:ext cx="3057525" cy="496887"/>
          </a:xfrm>
          <a:custGeom>
            <a:avLst/>
            <a:gdLst>
              <a:gd name="connsiteX0" fmla="*/ 0 w 4572000"/>
              <a:gd name="connsiteY0" fmla="*/ 47971 h 287819"/>
              <a:gd name="connsiteX1" fmla="*/ 47971 w 4572000"/>
              <a:gd name="connsiteY1" fmla="*/ 0 h 287819"/>
              <a:gd name="connsiteX2" fmla="*/ 4524029 w 4572000"/>
              <a:gd name="connsiteY2" fmla="*/ 0 h 287819"/>
              <a:gd name="connsiteX3" fmla="*/ 4572000 w 4572000"/>
              <a:gd name="connsiteY3" fmla="*/ 47971 h 287819"/>
              <a:gd name="connsiteX4" fmla="*/ 4572000 w 4572000"/>
              <a:gd name="connsiteY4" fmla="*/ 239848 h 287819"/>
              <a:gd name="connsiteX5" fmla="*/ 4524029 w 4572000"/>
              <a:gd name="connsiteY5" fmla="*/ 287819 h 287819"/>
              <a:gd name="connsiteX6" fmla="*/ 47971 w 4572000"/>
              <a:gd name="connsiteY6" fmla="*/ 287819 h 287819"/>
              <a:gd name="connsiteX7" fmla="*/ 0 w 4572000"/>
              <a:gd name="connsiteY7" fmla="*/ 239848 h 287819"/>
              <a:gd name="connsiteX8" fmla="*/ 0 w 4572000"/>
              <a:gd name="connsiteY8" fmla="*/ 47971 h 287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72000" h="287819">
                <a:moveTo>
                  <a:pt x="0" y="47971"/>
                </a:moveTo>
                <a:cubicBezTo>
                  <a:pt x="0" y="21477"/>
                  <a:pt x="21477" y="0"/>
                  <a:pt x="47971" y="0"/>
                </a:cubicBezTo>
                <a:lnTo>
                  <a:pt x="4524029" y="0"/>
                </a:lnTo>
                <a:cubicBezTo>
                  <a:pt x="4550523" y="0"/>
                  <a:pt x="4572000" y="21477"/>
                  <a:pt x="4572000" y="47971"/>
                </a:cubicBezTo>
                <a:lnTo>
                  <a:pt x="4572000" y="239848"/>
                </a:lnTo>
                <a:cubicBezTo>
                  <a:pt x="4572000" y="266342"/>
                  <a:pt x="4550523" y="287819"/>
                  <a:pt x="4524029" y="287819"/>
                </a:cubicBezTo>
                <a:lnTo>
                  <a:pt x="47971" y="287819"/>
                </a:lnTo>
                <a:cubicBezTo>
                  <a:pt x="21477" y="287819"/>
                  <a:pt x="0" y="266342"/>
                  <a:pt x="0" y="239848"/>
                </a:cubicBezTo>
                <a:lnTo>
                  <a:pt x="0" y="47971"/>
                </a:lnTo>
                <a:close/>
              </a:path>
            </a:pathLst>
          </a:custGeom>
          <a:solidFill>
            <a:srgbClr val="FFCC00">
              <a:alpha val="31000"/>
            </a:srgbClr>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59770" tIns="59770" rIns="59770" bIns="59770" spcCol="1270" anchor="ctr"/>
          <a:lstStyle/>
          <a:p>
            <a:pPr algn="ctr" defTabSz="533400">
              <a:lnSpc>
                <a:spcPct val="90000"/>
              </a:lnSpc>
              <a:spcAft>
                <a:spcPct val="35000"/>
              </a:spcAft>
              <a:defRPr/>
            </a:pPr>
            <a:r>
              <a:rPr lang="en-US" sz="1400" b="1" dirty="0">
                <a:solidFill>
                  <a:schemeClr val="tx1"/>
                </a:solidFill>
              </a:rPr>
              <a:t>Mental Health Consultant,                   Early Education  Administrator &amp; Teacher Teams</a:t>
            </a:r>
          </a:p>
        </p:txBody>
      </p:sp>
      <p:sp>
        <p:nvSpPr>
          <p:cNvPr id="118" name="Freeform 117"/>
          <p:cNvSpPr/>
          <p:nvPr/>
        </p:nvSpPr>
        <p:spPr>
          <a:xfrm>
            <a:off x="7772401" y="2960689"/>
            <a:ext cx="2625725" cy="928687"/>
          </a:xfrm>
          <a:custGeom>
            <a:avLst/>
            <a:gdLst>
              <a:gd name="connsiteX0" fmla="*/ 0 w 4572000"/>
              <a:gd name="connsiteY0" fmla="*/ 47971 h 287819"/>
              <a:gd name="connsiteX1" fmla="*/ 47971 w 4572000"/>
              <a:gd name="connsiteY1" fmla="*/ 0 h 287819"/>
              <a:gd name="connsiteX2" fmla="*/ 4524029 w 4572000"/>
              <a:gd name="connsiteY2" fmla="*/ 0 h 287819"/>
              <a:gd name="connsiteX3" fmla="*/ 4572000 w 4572000"/>
              <a:gd name="connsiteY3" fmla="*/ 47971 h 287819"/>
              <a:gd name="connsiteX4" fmla="*/ 4572000 w 4572000"/>
              <a:gd name="connsiteY4" fmla="*/ 239848 h 287819"/>
              <a:gd name="connsiteX5" fmla="*/ 4524029 w 4572000"/>
              <a:gd name="connsiteY5" fmla="*/ 287819 h 287819"/>
              <a:gd name="connsiteX6" fmla="*/ 47971 w 4572000"/>
              <a:gd name="connsiteY6" fmla="*/ 287819 h 287819"/>
              <a:gd name="connsiteX7" fmla="*/ 0 w 4572000"/>
              <a:gd name="connsiteY7" fmla="*/ 239848 h 287819"/>
              <a:gd name="connsiteX8" fmla="*/ 0 w 4572000"/>
              <a:gd name="connsiteY8" fmla="*/ 47971 h 287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72000" h="287819">
                <a:moveTo>
                  <a:pt x="0" y="47971"/>
                </a:moveTo>
                <a:cubicBezTo>
                  <a:pt x="0" y="21477"/>
                  <a:pt x="21477" y="0"/>
                  <a:pt x="47971" y="0"/>
                </a:cubicBezTo>
                <a:lnTo>
                  <a:pt x="4524029" y="0"/>
                </a:lnTo>
                <a:cubicBezTo>
                  <a:pt x="4550523" y="0"/>
                  <a:pt x="4572000" y="21477"/>
                  <a:pt x="4572000" y="47971"/>
                </a:cubicBezTo>
                <a:lnTo>
                  <a:pt x="4572000" y="239848"/>
                </a:lnTo>
                <a:cubicBezTo>
                  <a:pt x="4572000" y="266342"/>
                  <a:pt x="4550523" y="287819"/>
                  <a:pt x="4524029" y="287819"/>
                </a:cubicBezTo>
                <a:lnTo>
                  <a:pt x="47971" y="287819"/>
                </a:lnTo>
                <a:cubicBezTo>
                  <a:pt x="21477" y="287819"/>
                  <a:pt x="0" y="266342"/>
                  <a:pt x="0" y="239848"/>
                </a:cubicBezTo>
                <a:lnTo>
                  <a:pt x="0" y="47971"/>
                </a:lnTo>
                <a:close/>
              </a:path>
            </a:pathLst>
          </a:custGeom>
          <a:solidFill>
            <a:srgbClr val="00CC00">
              <a:alpha val="30000"/>
            </a:srgbClr>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59770" tIns="59770" rIns="59770" bIns="59770" spcCol="1270" anchor="ctr"/>
          <a:lstStyle/>
          <a:p>
            <a:pPr algn="ctr" defTabSz="533400">
              <a:lnSpc>
                <a:spcPct val="90000"/>
              </a:lnSpc>
              <a:spcAft>
                <a:spcPct val="35000"/>
              </a:spcAft>
              <a:defRPr/>
            </a:pPr>
            <a:r>
              <a:rPr lang="en-US" sz="1400" b="1" dirty="0">
                <a:solidFill>
                  <a:schemeClr val="tx1"/>
                </a:solidFill>
              </a:rPr>
              <a:t>Early Intervention, Mental Health Consultants, Family Support, Home Visiting, Primary Care Behavioral Health Integration Teams</a:t>
            </a:r>
          </a:p>
        </p:txBody>
      </p:sp>
      <p:sp>
        <p:nvSpPr>
          <p:cNvPr id="119" name="Freeform 118"/>
          <p:cNvSpPr/>
          <p:nvPr/>
        </p:nvSpPr>
        <p:spPr>
          <a:xfrm>
            <a:off x="1651000" y="3951288"/>
            <a:ext cx="2743200" cy="468312"/>
          </a:xfrm>
          <a:custGeom>
            <a:avLst/>
            <a:gdLst>
              <a:gd name="connsiteX0" fmla="*/ 0 w 4572000"/>
              <a:gd name="connsiteY0" fmla="*/ 47971 h 287819"/>
              <a:gd name="connsiteX1" fmla="*/ 47971 w 4572000"/>
              <a:gd name="connsiteY1" fmla="*/ 0 h 287819"/>
              <a:gd name="connsiteX2" fmla="*/ 4524029 w 4572000"/>
              <a:gd name="connsiteY2" fmla="*/ 0 h 287819"/>
              <a:gd name="connsiteX3" fmla="*/ 4572000 w 4572000"/>
              <a:gd name="connsiteY3" fmla="*/ 47971 h 287819"/>
              <a:gd name="connsiteX4" fmla="*/ 4572000 w 4572000"/>
              <a:gd name="connsiteY4" fmla="*/ 239848 h 287819"/>
              <a:gd name="connsiteX5" fmla="*/ 4524029 w 4572000"/>
              <a:gd name="connsiteY5" fmla="*/ 287819 h 287819"/>
              <a:gd name="connsiteX6" fmla="*/ 47971 w 4572000"/>
              <a:gd name="connsiteY6" fmla="*/ 287819 h 287819"/>
              <a:gd name="connsiteX7" fmla="*/ 0 w 4572000"/>
              <a:gd name="connsiteY7" fmla="*/ 239848 h 287819"/>
              <a:gd name="connsiteX8" fmla="*/ 0 w 4572000"/>
              <a:gd name="connsiteY8" fmla="*/ 47971 h 287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72000" h="287819">
                <a:moveTo>
                  <a:pt x="0" y="47971"/>
                </a:moveTo>
                <a:cubicBezTo>
                  <a:pt x="0" y="21477"/>
                  <a:pt x="21477" y="0"/>
                  <a:pt x="47971" y="0"/>
                </a:cubicBezTo>
                <a:lnTo>
                  <a:pt x="4524029" y="0"/>
                </a:lnTo>
                <a:cubicBezTo>
                  <a:pt x="4550523" y="0"/>
                  <a:pt x="4572000" y="21477"/>
                  <a:pt x="4572000" y="47971"/>
                </a:cubicBezTo>
                <a:lnTo>
                  <a:pt x="4572000" y="239848"/>
                </a:lnTo>
                <a:cubicBezTo>
                  <a:pt x="4572000" y="266342"/>
                  <a:pt x="4550523" y="287819"/>
                  <a:pt x="4524029" y="287819"/>
                </a:cubicBezTo>
                <a:lnTo>
                  <a:pt x="47971" y="287819"/>
                </a:lnTo>
                <a:cubicBezTo>
                  <a:pt x="21477" y="287819"/>
                  <a:pt x="0" y="266342"/>
                  <a:pt x="0" y="239848"/>
                </a:cubicBezTo>
                <a:lnTo>
                  <a:pt x="0" y="47971"/>
                </a:lnTo>
                <a:close/>
              </a:path>
            </a:pathLst>
          </a:custGeom>
          <a:solidFill>
            <a:srgbClr val="00CCFF">
              <a:alpha val="30000"/>
            </a:srgbClr>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59770" tIns="59770" rIns="59770" bIns="59770" spcCol="1270" anchor="ctr"/>
          <a:lstStyle/>
          <a:p>
            <a:pPr algn="ctr" defTabSz="533400">
              <a:lnSpc>
                <a:spcPct val="90000"/>
              </a:lnSpc>
              <a:spcAft>
                <a:spcPct val="35000"/>
              </a:spcAft>
              <a:defRPr/>
            </a:pPr>
            <a:r>
              <a:rPr lang="en-US" sz="1400" b="1" dirty="0">
                <a:solidFill>
                  <a:schemeClr val="tx1"/>
                </a:solidFill>
              </a:rPr>
              <a:t>Shelter staff: Administrators, Floor Staff  &amp; Mental Health Clinicians </a:t>
            </a:r>
          </a:p>
        </p:txBody>
      </p:sp>
      <p:sp>
        <p:nvSpPr>
          <p:cNvPr id="120" name="Freeform 119"/>
          <p:cNvSpPr/>
          <p:nvPr/>
        </p:nvSpPr>
        <p:spPr>
          <a:xfrm>
            <a:off x="1820864" y="4589463"/>
            <a:ext cx="3216275" cy="400050"/>
          </a:xfrm>
          <a:custGeom>
            <a:avLst/>
            <a:gdLst>
              <a:gd name="connsiteX0" fmla="*/ 0 w 4572000"/>
              <a:gd name="connsiteY0" fmla="*/ 47971 h 287819"/>
              <a:gd name="connsiteX1" fmla="*/ 47971 w 4572000"/>
              <a:gd name="connsiteY1" fmla="*/ 0 h 287819"/>
              <a:gd name="connsiteX2" fmla="*/ 4524029 w 4572000"/>
              <a:gd name="connsiteY2" fmla="*/ 0 h 287819"/>
              <a:gd name="connsiteX3" fmla="*/ 4572000 w 4572000"/>
              <a:gd name="connsiteY3" fmla="*/ 47971 h 287819"/>
              <a:gd name="connsiteX4" fmla="*/ 4572000 w 4572000"/>
              <a:gd name="connsiteY4" fmla="*/ 239848 h 287819"/>
              <a:gd name="connsiteX5" fmla="*/ 4524029 w 4572000"/>
              <a:gd name="connsiteY5" fmla="*/ 287819 h 287819"/>
              <a:gd name="connsiteX6" fmla="*/ 47971 w 4572000"/>
              <a:gd name="connsiteY6" fmla="*/ 287819 h 287819"/>
              <a:gd name="connsiteX7" fmla="*/ 0 w 4572000"/>
              <a:gd name="connsiteY7" fmla="*/ 239848 h 287819"/>
              <a:gd name="connsiteX8" fmla="*/ 0 w 4572000"/>
              <a:gd name="connsiteY8" fmla="*/ 47971 h 287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72000" h="287819">
                <a:moveTo>
                  <a:pt x="0" y="47971"/>
                </a:moveTo>
                <a:cubicBezTo>
                  <a:pt x="0" y="21477"/>
                  <a:pt x="21477" y="0"/>
                  <a:pt x="47971" y="0"/>
                </a:cubicBezTo>
                <a:lnTo>
                  <a:pt x="4524029" y="0"/>
                </a:lnTo>
                <a:cubicBezTo>
                  <a:pt x="4550523" y="0"/>
                  <a:pt x="4572000" y="21477"/>
                  <a:pt x="4572000" y="47971"/>
                </a:cubicBezTo>
                <a:lnTo>
                  <a:pt x="4572000" y="239848"/>
                </a:lnTo>
                <a:cubicBezTo>
                  <a:pt x="4572000" y="266342"/>
                  <a:pt x="4550523" y="287819"/>
                  <a:pt x="4524029" y="287819"/>
                </a:cubicBezTo>
                <a:lnTo>
                  <a:pt x="47971" y="287819"/>
                </a:lnTo>
                <a:cubicBezTo>
                  <a:pt x="21477" y="287819"/>
                  <a:pt x="0" y="266342"/>
                  <a:pt x="0" y="239848"/>
                </a:cubicBezTo>
                <a:lnTo>
                  <a:pt x="0" y="47971"/>
                </a:lnTo>
                <a:close/>
              </a:path>
            </a:pathLst>
          </a:custGeom>
          <a:solidFill>
            <a:srgbClr val="0000FF">
              <a:alpha val="30000"/>
            </a:srgbClr>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59770" tIns="59770" rIns="59770" bIns="59770" spcCol="1270" anchor="ctr"/>
          <a:lstStyle/>
          <a:p>
            <a:pPr algn="ctr" defTabSz="533400">
              <a:lnSpc>
                <a:spcPct val="90000"/>
              </a:lnSpc>
              <a:spcAft>
                <a:spcPct val="35000"/>
              </a:spcAft>
              <a:defRPr/>
            </a:pPr>
            <a:r>
              <a:rPr lang="en-US" sz="1400" b="1" dirty="0">
                <a:solidFill>
                  <a:schemeClr val="tx1"/>
                </a:solidFill>
              </a:rPr>
              <a:t>ECE Program Teams implementing           to fidelity</a:t>
            </a:r>
          </a:p>
        </p:txBody>
      </p:sp>
      <p:sp>
        <p:nvSpPr>
          <p:cNvPr id="121" name="Freeform 120"/>
          <p:cNvSpPr/>
          <p:nvPr/>
        </p:nvSpPr>
        <p:spPr>
          <a:xfrm>
            <a:off x="2155825" y="5000625"/>
            <a:ext cx="3270250" cy="306388"/>
          </a:xfrm>
          <a:custGeom>
            <a:avLst/>
            <a:gdLst>
              <a:gd name="connsiteX0" fmla="*/ 0 w 4572000"/>
              <a:gd name="connsiteY0" fmla="*/ 47971 h 287819"/>
              <a:gd name="connsiteX1" fmla="*/ 47971 w 4572000"/>
              <a:gd name="connsiteY1" fmla="*/ 0 h 287819"/>
              <a:gd name="connsiteX2" fmla="*/ 4524029 w 4572000"/>
              <a:gd name="connsiteY2" fmla="*/ 0 h 287819"/>
              <a:gd name="connsiteX3" fmla="*/ 4572000 w 4572000"/>
              <a:gd name="connsiteY3" fmla="*/ 47971 h 287819"/>
              <a:gd name="connsiteX4" fmla="*/ 4572000 w 4572000"/>
              <a:gd name="connsiteY4" fmla="*/ 239848 h 287819"/>
              <a:gd name="connsiteX5" fmla="*/ 4524029 w 4572000"/>
              <a:gd name="connsiteY5" fmla="*/ 287819 h 287819"/>
              <a:gd name="connsiteX6" fmla="*/ 47971 w 4572000"/>
              <a:gd name="connsiteY6" fmla="*/ 287819 h 287819"/>
              <a:gd name="connsiteX7" fmla="*/ 0 w 4572000"/>
              <a:gd name="connsiteY7" fmla="*/ 239848 h 287819"/>
              <a:gd name="connsiteX8" fmla="*/ 0 w 4572000"/>
              <a:gd name="connsiteY8" fmla="*/ 47971 h 287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72000" h="287819">
                <a:moveTo>
                  <a:pt x="0" y="47971"/>
                </a:moveTo>
                <a:cubicBezTo>
                  <a:pt x="0" y="21477"/>
                  <a:pt x="21477" y="0"/>
                  <a:pt x="47971" y="0"/>
                </a:cubicBezTo>
                <a:lnTo>
                  <a:pt x="4524029" y="0"/>
                </a:lnTo>
                <a:cubicBezTo>
                  <a:pt x="4550523" y="0"/>
                  <a:pt x="4572000" y="21477"/>
                  <a:pt x="4572000" y="47971"/>
                </a:cubicBezTo>
                <a:lnTo>
                  <a:pt x="4572000" y="239848"/>
                </a:lnTo>
                <a:cubicBezTo>
                  <a:pt x="4572000" y="266342"/>
                  <a:pt x="4550523" y="287819"/>
                  <a:pt x="4524029" y="287819"/>
                </a:cubicBezTo>
                <a:lnTo>
                  <a:pt x="47971" y="287819"/>
                </a:lnTo>
                <a:cubicBezTo>
                  <a:pt x="21477" y="287819"/>
                  <a:pt x="0" y="266342"/>
                  <a:pt x="0" y="239848"/>
                </a:cubicBezTo>
                <a:lnTo>
                  <a:pt x="0" y="47971"/>
                </a:lnTo>
                <a:close/>
              </a:path>
            </a:pathLst>
          </a:custGeom>
          <a:solidFill>
            <a:srgbClr val="660066">
              <a:alpha val="30000"/>
            </a:srgbClr>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59770" tIns="59770" rIns="59770" bIns="59770" spcCol="1270" anchor="ctr"/>
          <a:lstStyle/>
          <a:p>
            <a:pPr algn="ctr" defTabSz="533400">
              <a:lnSpc>
                <a:spcPct val="90000"/>
              </a:lnSpc>
              <a:spcAft>
                <a:spcPct val="35000"/>
              </a:spcAft>
              <a:defRPr/>
            </a:pPr>
            <a:r>
              <a:rPr lang="en-US" sz="1300" b="1" dirty="0">
                <a:solidFill>
                  <a:schemeClr val="tx1"/>
                </a:solidFill>
              </a:rPr>
              <a:t>Mental Health Clinicians &amp;  Administrators</a:t>
            </a:r>
          </a:p>
        </p:txBody>
      </p:sp>
      <p:sp>
        <p:nvSpPr>
          <p:cNvPr id="122" name="Freeform 121"/>
          <p:cNvSpPr/>
          <p:nvPr/>
        </p:nvSpPr>
        <p:spPr>
          <a:xfrm>
            <a:off x="2738439" y="5543551"/>
            <a:ext cx="3057525" cy="296863"/>
          </a:xfrm>
          <a:custGeom>
            <a:avLst/>
            <a:gdLst>
              <a:gd name="connsiteX0" fmla="*/ 0 w 4572000"/>
              <a:gd name="connsiteY0" fmla="*/ 47971 h 287819"/>
              <a:gd name="connsiteX1" fmla="*/ 47971 w 4572000"/>
              <a:gd name="connsiteY1" fmla="*/ 0 h 287819"/>
              <a:gd name="connsiteX2" fmla="*/ 4524029 w 4572000"/>
              <a:gd name="connsiteY2" fmla="*/ 0 h 287819"/>
              <a:gd name="connsiteX3" fmla="*/ 4572000 w 4572000"/>
              <a:gd name="connsiteY3" fmla="*/ 47971 h 287819"/>
              <a:gd name="connsiteX4" fmla="*/ 4572000 w 4572000"/>
              <a:gd name="connsiteY4" fmla="*/ 239848 h 287819"/>
              <a:gd name="connsiteX5" fmla="*/ 4524029 w 4572000"/>
              <a:gd name="connsiteY5" fmla="*/ 287819 h 287819"/>
              <a:gd name="connsiteX6" fmla="*/ 47971 w 4572000"/>
              <a:gd name="connsiteY6" fmla="*/ 287819 h 287819"/>
              <a:gd name="connsiteX7" fmla="*/ 0 w 4572000"/>
              <a:gd name="connsiteY7" fmla="*/ 239848 h 287819"/>
              <a:gd name="connsiteX8" fmla="*/ 0 w 4572000"/>
              <a:gd name="connsiteY8" fmla="*/ 47971 h 287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72000" h="287819">
                <a:moveTo>
                  <a:pt x="0" y="47971"/>
                </a:moveTo>
                <a:cubicBezTo>
                  <a:pt x="0" y="21477"/>
                  <a:pt x="21477" y="0"/>
                  <a:pt x="47971" y="0"/>
                </a:cubicBezTo>
                <a:lnTo>
                  <a:pt x="4524029" y="0"/>
                </a:lnTo>
                <a:cubicBezTo>
                  <a:pt x="4550523" y="0"/>
                  <a:pt x="4572000" y="21477"/>
                  <a:pt x="4572000" y="47971"/>
                </a:cubicBezTo>
                <a:lnTo>
                  <a:pt x="4572000" y="239848"/>
                </a:lnTo>
                <a:cubicBezTo>
                  <a:pt x="4572000" y="266342"/>
                  <a:pt x="4550523" y="287819"/>
                  <a:pt x="4524029" y="287819"/>
                </a:cubicBezTo>
                <a:lnTo>
                  <a:pt x="47971" y="287819"/>
                </a:lnTo>
                <a:cubicBezTo>
                  <a:pt x="21477" y="287819"/>
                  <a:pt x="0" y="266342"/>
                  <a:pt x="0" y="239848"/>
                </a:cubicBezTo>
                <a:lnTo>
                  <a:pt x="0" y="47971"/>
                </a:lnTo>
                <a:close/>
              </a:path>
            </a:pathLst>
          </a:custGeom>
          <a:solidFill>
            <a:srgbClr val="FF3B9D">
              <a:alpha val="19000"/>
            </a:srgbClr>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59770" tIns="59770" rIns="59770" bIns="59770" spcCol="1270" anchor="ctr"/>
          <a:lstStyle/>
          <a:p>
            <a:pPr algn="ctr" defTabSz="533400">
              <a:lnSpc>
                <a:spcPct val="90000"/>
              </a:lnSpc>
              <a:spcAft>
                <a:spcPct val="35000"/>
              </a:spcAft>
              <a:defRPr/>
            </a:pPr>
            <a:r>
              <a:rPr lang="en-US" sz="1400" b="1" dirty="0">
                <a:solidFill>
                  <a:schemeClr val="tx1"/>
                </a:solidFill>
              </a:rPr>
              <a:t>Teaching staff at 2 &amp; 4 year institutions</a:t>
            </a:r>
          </a:p>
        </p:txBody>
      </p:sp>
    </p:spTree>
    <p:extLst>
      <p:ext uri="{BB962C8B-B14F-4D97-AF65-F5344CB8AC3E}">
        <p14:creationId xmlns:p14="http://schemas.microsoft.com/office/powerpoint/2010/main" val="3871298868"/>
      </p:ext>
    </p:extLst>
  </p:cSld>
  <p:clrMapOvr>
    <a:masterClrMapping/>
  </p:clrMapOvr>
  <p:transition spd="slow" advTm="5000"/>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a:extLst>
              <a:ext uri="{FF2B5EF4-FFF2-40B4-BE49-F238E27FC236}">
                <a16:creationId xmlns:a16="http://schemas.microsoft.com/office/drawing/2014/main" id="{7F6ED951-65BF-454F-B816-4D7BA56C060F}"/>
              </a:ext>
            </a:extLst>
          </p:cNvPr>
          <p:cNvSpPr>
            <a:spLocks noGrp="1"/>
          </p:cNvSpPr>
          <p:nvPr>
            <p:ph type="title"/>
          </p:nvPr>
        </p:nvSpPr>
        <p:spPr/>
        <p:txBody>
          <a:bodyPr/>
          <a:lstStyle/>
          <a:p>
            <a:r>
              <a:rPr lang="en-US" altLang="en-US">
                <a:ea typeface="ＭＳ Ｐゴシック" panose="020B0600070205080204" pitchFamily="34" charset="-128"/>
              </a:rPr>
              <a:t>PIWI Philosophy Related to Children</a:t>
            </a:r>
          </a:p>
        </p:txBody>
      </p:sp>
      <p:sp>
        <p:nvSpPr>
          <p:cNvPr id="14339" name="Content Placeholder 4">
            <a:extLst>
              <a:ext uri="{FF2B5EF4-FFF2-40B4-BE49-F238E27FC236}">
                <a16:creationId xmlns:a16="http://schemas.microsoft.com/office/drawing/2014/main" id="{B7AB6AB5-2E3A-4259-A574-600FC65D095A}"/>
              </a:ext>
            </a:extLst>
          </p:cNvPr>
          <p:cNvSpPr>
            <a:spLocks noGrp="1"/>
          </p:cNvSpPr>
          <p:nvPr>
            <p:ph sz="half" idx="1"/>
          </p:nvPr>
        </p:nvSpPr>
        <p:spPr>
          <a:xfrm>
            <a:off x="1676400" y="1600200"/>
            <a:ext cx="4343400" cy="5029200"/>
          </a:xfrm>
        </p:spPr>
        <p:txBody>
          <a:bodyPr/>
          <a:lstStyle/>
          <a:p>
            <a:r>
              <a:rPr lang="en-US" altLang="en-US">
                <a:ea typeface="ＭＳ Ｐゴシック" panose="020B0600070205080204" pitchFamily="34" charset="-128"/>
              </a:rPr>
              <a:t>Early development is embedded within relationships and context of daily routines</a:t>
            </a:r>
          </a:p>
          <a:p>
            <a:r>
              <a:rPr lang="en-US" altLang="en-US">
                <a:ea typeface="ＭＳ Ｐゴシック" panose="020B0600070205080204" pitchFamily="34" charset="-128"/>
              </a:rPr>
              <a:t>Children are active learners </a:t>
            </a:r>
          </a:p>
          <a:p>
            <a:r>
              <a:rPr lang="en-US" altLang="en-US">
                <a:ea typeface="ＭＳ Ｐゴシック" panose="020B0600070205080204" pitchFamily="34" charset="-128"/>
              </a:rPr>
              <a:t>Individual adaptations are used to enhance children’s ability to engage in their environment</a:t>
            </a:r>
          </a:p>
        </p:txBody>
      </p:sp>
      <p:sp>
        <p:nvSpPr>
          <p:cNvPr id="26628" name="Content Placeholder 5">
            <a:extLst>
              <a:ext uri="{FF2B5EF4-FFF2-40B4-BE49-F238E27FC236}">
                <a16:creationId xmlns:a16="http://schemas.microsoft.com/office/drawing/2014/main" id="{F3C767C3-4C27-4E3E-AD74-60B38407AC86}"/>
              </a:ext>
            </a:extLst>
          </p:cNvPr>
          <p:cNvSpPr>
            <a:spLocks noGrp="1"/>
          </p:cNvSpPr>
          <p:nvPr>
            <p:ph sz="half" idx="2"/>
          </p:nvPr>
        </p:nvSpPr>
        <p:spPr/>
        <p:txBody>
          <a:bodyPr/>
          <a:lstStyle/>
          <a:p>
            <a:endParaRPr lang="en-US" altLang="en-US">
              <a:ea typeface="ＭＳ Ｐゴシック" panose="020B0600070205080204" pitchFamily="34" charset="-128"/>
            </a:endParaRPr>
          </a:p>
        </p:txBody>
      </p:sp>
      <p:sp>
        <p:nvSpPr>
          <p:cNvPr id="26629" name="Slide Number Placeholder 3">
            <a:extLst>
              <a:ext uri="{FF2B5EF4-FFF2-40B4-BE49-F238E27FC236}">
                <a16:creationId xmlns:a16="http://schemas.microsoft.com/office/drawing/2014/main" id="{0FC448AA-E364-4DBA-9820-0AEF875D62D8}"/>
              </a:ext>
            </a:extLst>
          </p:cNvPr>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89315342-7275-43A4-9A77-9A91EB05987E}" type="slidenum">
              <a:rPr lang="en-US" altLang="en-US" sz="1200">
                <a:solidFill>
                  <a:srgbClr val="898989"/>
                </a:solidFill>
              </a:rPr>
              <a:pPr>
                <a:spcBef>
                  <a:spcPct val="0"/>
                </a:spcBef>
                <a:buFontTx/>
                <a:buNone/>
              </a:pPr>
              <a:t>120</a:t>
            </a:fld>
            <a:endParaRPr lang="en-US" altLang="en-US" sz="1200">
              <a:solidFill>
                <a:srgbClr val="898989"/>
              </a:solidFill>
            </a:endParaRPr>
          </a:p>
        </p:txBody>
      </p:sp>
      <p:pic>
        <p:nvPicPr>
          <p:cNvPr id="26630" name="Picture 2" descr="X:\Bureau of Family &amp; Community Health\Division for Perinatal Early Childhood and Special Health Needs\Early Intervention\PIWI\Training images\gardening.jpg">
            <a:extLst>
              <a:ext uri="{FF2B5EF4-FFF2-40B4-BE49-F238E27FC236}">
                <a16:creationId xmlns:a16="http://schemas.microsoft.com/office/drawing/2014/main" id="{87FBB146-FDD2-4D0B-9DD1-914A7213EE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9800" y="1870075"/>
            <a:ext cx="5589094" cy="4195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67864011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433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4339">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433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a:extLst>
              <a:ext uri="{FF2B5EF4-FFF2-40B4-BE49-F238E27FC236}">
                <a16:creationId xmlns:a16="http://schemas.microsoft.com/office/drawing/2014/main" id="{55578793-A3ED-4F59-A2E9-76812EED2B8A}"/>
              </a:ext>
            </a:extLst>
          </p:cNvPr>
          <p:cNvSpPr>
            <a:spLocks noGrp="1"/>
          </p:cNvSpPr>
          <p:nvPr>
            <p:ph type="title"/>
          </p:nvPr>
        </p:nvSpPr>
        <p:spPr/>
        <p:txBody>
          <a:bodyPr/>
          <a:lstStyle/>
          <a:p>
            <a:r>
              <a:rPr lang="en-US" altLang="en-US">
                <a:ea typeface="ＭＳ Ｐゴシック" panose="020B0600070205080204" pitchFamily="34" charset="-128"/>
              </a:rPr>
              <a:t>PIWI Philosophy Related to Practitioners</a:t>
            </a:r>
          </a:p>
        </p:txBody>
      </p:sp>
      <p:sp>
        <p:nvSpPr>
          <p:cNvPr id="15363" name="Content Placeholder 4">
            <a:extLst>
              <a:ext uri="{FF2B5EF4-FFF2-40B4-BE49-F238E27FC236}">
                <a16:creationId xmlns:a16="http://schemas.microsoft.com/office/drawing/2014/main" id="{D99A924E-8B03-4071-8462-9738FEFDD136}"/>
              </a:ext>
            </a:extLst>
          </p:cNvPr>
          <p:cNvSpPr>
            <a:spLocks noGrp="1"/>
          </p:cNvSpPr>
          <p:nvPr>
            <p:ph sz="half" idx="1"/>
          </p:nvPr>
        </p:nvSpPr>
        <p:spPr>
          <a:xfrm>
            <a:off x="1676400" y="1600201"/>
            <a:ext cx="4800600" cy="4525963"/>
          </a:xfrm>
        </p:spPr>
        <p:txBody>
          <a:bodyPr/>
          <a:lstStyle/>
          <a:p>
            <a:r>
              <a:rPr lang="en-US" altLang="en-US">
                <a:ea typeface="ＭＳ Ｐゴシック" panose="020B0600070205080204" pitchFamily="34" charset="-128"/>
              </a:rPr>
              <a:t>Primary role is to support and enhance parent –child relationships</a:t>
            </a:r>
          </a:p>
          <a:p>
            <a:r>
              <a:rPr lang="en-US" altLang="en-US">
                <a:ea typeface="ＭＳ Ｐゴシック" panose="020B0600070205080204" pitchFamily="34" charset="-128"/>
              </a:rPr>
              <a:t>Practitioners support parent-child interactions within daily routines and supportive environments</a:t>
            </a:r>
          </a:p>
          <a:p>
            <a:r>
              <a:rPr lang="en-US" altLang="en-US">
                <a:ea typeface="ＭＳ Ｐゴシック" panose="020B0600070205080204" pitchFamily="34" charset="-128"/>
              </a:rPr>
              <a:t>Practitioners collaborate with team members as a resource to families and one another</a:t>
            </a:r>
          </a:p>
        </p:txBody>
      </p:sp>
      <p:pic>
        <p:nvPicPr>
          <p:cNvPr id="28676" name="Content Placeholder 1">
            <a:extLst>
              <a:ext uri="{FF2B5EF4-FFF2-40B4-BE49-F238E27FC236}">
                <a16:creationId xmlns:a16="http://schemas.microsoft.com/office/drawing/2014/main" id="{678E1FCA-30BA-4B9E-A8EB-F7AB11850A11}"/>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6477000" y="2209801"/>
            <a:ext cx="4038600" cy="2695575"/>
          </a:xfrm>
        </p:spPr>
      </p:pic>
      <p:sp>
        <p:nvSpPr>
          <p:cNvPr id="28677" name="Slide Number Placeholder 3">
            <a:extLst>
              <a:ext uri="{FF2B5EF4-FFF2-40B4-BE49-F238E27FC236}">
                <a16:creationId xmlns:a16="http://schemas.microsoft.com/office/drawing/2014/main" id="{DADF44E2-FF58-4C7D-BD9B-1CA47C3B94E2}"/>
              </a:ext>
            </a:extLst>
          </p:cNvPr>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2EBEDDD1-0A56-46C9-BAF7-9370F545BF18}" type="slidenum">
              <a:rPr lang="en-US" altLang="en-US" sz="1200">
                <a:solidFill>
                  <a:srgbClr val="898989"/>
                </a:solidFill>
              </a:rPr>
              <a:pPr>
                <a:spcBef>
                  <a:spcPct val="0"/>
                </a:spcBef>
                <a:buFontTx/>
                <a:buNone/>
              </a:pPr>
              <a:t>121</a:t>
            </a:fld>
            <a:endParaRPr lang="en-US" altLang="en-US" sz="1200">
              <a:solidFill>
                <a:srgbClr val="898989"/>
              </a:solidFill>
            </a:endParaRPr>
          </a:p>
        </p:txBody>
      </p:sp>
    </p:spTree>
    <p:extLst>
      <p:ext uri="{BB962C8B-B14F-4D97-AF65-F5344CB8AC3E}">
        <p14:creationId xmlns:p14="http://schemas.microsoft.com/office/powerpoint/2010/main" val="385365118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536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536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536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2">
            <a:extLst>
              <a:ext uri="{FF2B5EF4-FFF2-40B4-BE49-F238E27FC236}">
                <a16:creationId xmlns:a16="http://schemas.microsoft.com/office/drawing/2014/main" id="{C3E21724-FB74-4C4F-9376-F7FBE9A72D53}"/>
              </a:ext>
            </a:extLst>
          </p:cNvPr>
          <p:cNvSpPr>
            <a:spLocks noGrp="1"/>
          </p:cNvSpPr>
          <p:nvPr>
            <p:ph type="title"/>
          </p:nvPr>
        </p:nvSpPr>
        <p:spPr/>
        <p:txBody>
          <a:bodyPr/>
          <a:lstStyle/>
          <a:p>
            <a:r>
              <a:rPr lang="en-US" altLang="en-US" sz="5400" b="1">
                <a:ea typeface="ＭＳ Ｐゴシック" panose="020B0600070205080204" pitchFamily="34" charset="-128"/>
              </a:rPr>
              <a:t>1 &amp; 1 = 2</a:t>
            </a:r>
          </a:p>
        </p:txBody>
      </p:sp>
      <p:sp>
        <p:nvSpPr>
          <p:cNvPr id="32771" name="Content Placeholder 3">
            <a:extLst>
              <a:ext uri="{FF2B5EF4-FFF2-40B4-BE49-F238E27FC236}">
                <a16:creationId xmlns:a16="http://schemas.microsoft.com/office/drawing/2014/main" id="{8E4FD0AF-811B-4BA8-86F3-BD6DECC97121}"/>
              </a:ext>
            </a:extLst>
          </p:cNvPr>
          <p:cNvSpPr>
            <a:spLocks noGrp="1"/>
          </p:cNvSpPr>
          <p:nvPr>
            <p:ph sz="half" idx="1"/>
          </p:nvPr>
        </p:nvSpPr>
        <p:spPr/>
        <p:txBody>
          <a:bodyPr/>
          <a:lstStyle/>
          <a:p>
            <a:pPr marL="0" indent="0">
              <a:buNone/>
            </a:pPr>
            <a:endParaRPr lang="en-US" altLang="en-US" sz="4400">
              <a:ea typeface="ＭＳ Ｐゴシック" panose="020B0600070205080204" pitchFamily="34" charset="-128"/>
            </a:endParaRPr>
          </a:p>
          <a:p>
            <a:pPr marL="0" indent="0">
              <a:buNone/>
            </a:pPr>
            <a:r>
              <a:rPr lang="en-US" altLang="en-US" sz="4400">
                <a:ea typeface="ＭＳ Ｐゴシック" panose="020B0600070205080204" pitchFamily="34" charset="-128"/>
              </a:rPr>
              <a:t>Children develop within the context of relationships</a:t>
            </a:r>
          </a:p>
        </p:txBody>
      </p:sp>
      <p:sp>
        <p:nvSpPr>
          <p:cNvPr id="32772" name="Content Placeholder 1">
            <a:extLst>
              <a:ext uri="{FF2B5EF4-FFF2-40B4-BE49-F238E27FC236}">
                <a16:creationId xmlns:a16="http://schemas.microsoft.com/office/drawing/2014/main" id="{25DA1B65-2635-4A93-B4ED-F0A3FFEFB732}"/>
              </a:ext>
            </a:extLst>
          </p:cNvPr>
          <p:cNvSpPr>
            <a:spLocks noGrp="1"/>
          </p:cNvSpPr>
          <p:nvPr>
            <p:ph sz="half" idx="2"/>
          </p:nvPr>
        </p:nvSpPr>
        <p:spPr/>
        <p:txBody>
          <a:bodyPr/>
          <a:lstStyle/>
          <a:p>
            <a:r>
              <a:rPr lang="en-US" altLang="en-US">
                <a:ea typeface="ＭＳ Ｐゴシック" panose="020B0600070205080204" pitchFamily="34" charset="-128"/>
              </a:rPr>
              <a:t>Purpose: to build relationships with parents and influence the  skills of parent</a:t>
            </a:r>
          </a:p>
          <a:p>
            <a:r>
              <a:rPr lang="en-US" altLang="en-US">
                <a:ea typeface="ＭＳ Ｐゴシック" panose="020B0600070205080204" pitchFamily="34" charset="-128"/>
              </a:rPr>
              <a:t>Practitioner must go in thinking about how to build a strong relationship with the family</a:t>
            </a:r>
          </a:p>
          <a:p>
            <a:endParaRPr lang="en-US" altLang="en-US">
              <a:ea typeface="ＭＳ Ｐゴシック" panose="020B0600070205080204" pitchFamily="34" charset="-128"/>
            </a:endParaRPr>
          </a:p>
        </p:txBody>
      </p:sp>
      <p:sp>
        <p:nvSpPr>
          <p:cNvPr id="32773" name="Slide Number Placeholder 1">
            <a:extLst>
              <a:ext uri="{FF2B5EF4-FFF2-40B4-BE49-F238E27FC236}">
                <a16:creationId xmlns:a16="http://schemas.microsoft.com/office/drawing/2014/main" id="{CEED8BA0-4A02-4288-8487-E65F3A10F87A}"/>
              </a:ext>
            </a:extLst>
          </p:cNvPr>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B0DAB835-E568-40C8-A458-6EE3A649FB69}" type="slidenum">
              <a:rPr lang="en-US" altLang="en-US" sz="1200">
                <a:solidFill>
                  <a:srgbClr val="898989"/>
                </a:solidFill>
              </a:rPr>
              <a:pPr>
                <a:spcBef>
                  <a:spcPct val="0"/>
                </a:spcBef>
                <a:buFontTx/>
                <a:buNone/>
              </a:pPr>
              <a:t>122</a:t>
            </a:fld>
            <a:endParaRPr lang="en-US" altLang="en-US" sz="1200">
              <a:solidFill>
                <a:srgbClr val="898989"/>
              </a:solidFill>
            </a:endParaRPr>
          </a:p>
        </p:txBody>
      </p:sp>
    </p:spTree>
    <p:extLst>
      <p:ext uri="{BB962C8B-B14F-4D97-AF65-F5344CB8AC3E}">
        <p14:creationId xmlns:p14="http://schemas.microsoft.com/office/powerpoint/2010/main" val="706824698"/>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23686" y="1177925"/>
            <a:ext cx="5823857" cy="1325563"/>
          </a:xfrm>
        </p:spPr>
        <p:txBody>
          <a:bodyPr>
            <a:normAutofit fontScale="90000"/>
          </a:bodyPr>
          <a:lstStyle/>
          <a:p>
            <a:r>
              <a:rPr lang="en-US" sz="2400" dirty="0"/>
              <a:t>Infants and Toddlers develop and learn through meaningful everyday experiences and interactions with familiar people in </a:t>
            </a:r>
            <a:r>
              <a:rPr lang="en-US" sz="2700" dirty="0">
                <a:latin typeface="+mn-lt"/>
              </a:rPr>
              <a:t>familiar</a:t>
            </a:r>
            <a:r>
              <a:rPr lang="en-US" sz="2400" dirty="0"/>
              <a:t> places.</a:t>
            </a:r>
          </a:p>
        </p:txBody>
      </p:sp>
      <p:sp>
        <p:nvSpPr>
          <p:cNvPr id="6" name="Content Placeholder 5"/>
          <p:cNvSpPr>
            <a:spLocks noGrp="1"/>
          </p:cNvSpPr>
          <p:nvPr>
            <p:ph idx="1"/>
          </p:nvPr>
        </p:nvSpPr>
        <p:spPr>
          <a:xfrm>
            <a:off x="6964135" y="4180114"/>
            <a:ext cx="4078515" cy="2141992"/>
          </a:xfrm>
        </p:spPr>
        <p:txBody>
          <a:bodyPr>
            <a:normAutofit/>
          </a:bodyPr>
          <a:lstStyle/>
          <a:p>
            <a:endParaRPr lang="en-US" dirty="0"/>
          </a:p>
          <a:p>
            <a:pPr marL="0" indent="0">
              <a:buNone/>
            </a:pPr>
            <a:r>
              <a:rPr lang="en-US" sz="2400" dirty="0"/>
              <a:t>ALL families with the necessary supports and resources can enhance children’s development and learning. </a:t>
            </a:r>
          </a:p>
          <a:p>
            <a:endParaRPr lang="en-US" dirty="0"/>
          </a:p>
          <a:p>
            <a:endParaRPr lang="en-US" dirty="0"/>
          </a:p>
        </p:txBody>
      </p:sp>
      <p:pic>
        <p:nvPicPr>
          <p:cNvPr id="9" name="Picture 16" descr="X:\Bureau of Family &amp; Community Health\Division for Perinatal Early Childhood and Special Health Needs\Early Intervention\PIWI\Training images\bathtime.jpg">
            <a:extLst>
              <a:ext uri="{FF2B5EF4-FFF2-40B4-BE49-F238E27FC236}">
                <a16:creationId xmlns:a16="http://schemas.microsoft.com/office/drawing/2014/main" id="{EB26E34D-282F-4758-B308-1B5750D205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8839"/>
          <a:stretch>
            <a:fillRect/>
          </a:stretch>
        </p:blipFill>
        <p:spPr bwMode="auto">
          <a:xfrm>
            <a:off x="6964135" y="1042031"/>
            <a:ext cx="4618199" cy="3138083"/>
          </a:xfrm>
          <a:prstGeom prst="rect">
            <a:avLst/>
          </a:prstGeom>
          <a:noFill/>
          <a:ln w="57150">
            <a:solidFill>
              <a:schemeClr val="accent1"/>
            </a:solidFill>
            <a:miter lim="800000"/>
            <a:headEnd/>
            <a:tailEnd/>
          </a:ln>
          <a:extLst>
            <a:ext uri="{909E8E84-426E-40dd-AFC4-6F175D3DCCD1}">
              <a14:hiddenFill xmlns:a14="http://schemas.microsoft.com/office/drawing/2010/main" xmlns="">
                <a:solidFill>
                  <a:srgbClr val="FFFFFF"/>
                </a:solidFill>
              </a14:hiddenFill>
            </a:ext>
          </a:extLst>
        </p:spPr>
      </p:pic>
      <p:pic>
        <p:nvPicPr>
          <p:cNvPr id="2" name="Picture 1">
            <a:extLst>
              <a:ext uri="{FF2B5EF4-FFF2-40B4-BE49-F238E27FC236}">
                <a16:creationId xmlns:a16="http://schemas.microsoft.com/office/drawing/2014/main" id="{7D6119C8-5E8A-49AE-9E49-8B74D8DC8521}"/>
              </a:ext>
            </a:extLst>
          </p:cNvPr>
          <p:cNvPicPr>
            <a:picLocks noChangeAspect="1"/>
          </p:cNvPicPr>
          <p:nvPr/>
        </p:nvPicPr>
        <p:blipFill>
          <a:blip r:embed="rId4"/>
          <a:stretch>
            <a:fillRect/>
          </a:stretch>
        </p:blipFill>
        <p:spPr>
          <a:xfrm>
            <a:off x="823686" y="2857500"/>
            <a:ext cx="5573806" cy="3721417"/>
          </a:xfrm>
          <a:prstGeom prst="rect">
            <a:avLst/>
          </a:prstGeom>
          <a:ln w="76200">
            <a:solidFill>
              <a:srgbClr val="0070C0"/>
            </a:solidFill>
          </a:ln>
        </p:spPr>
      </p:pic>
    </p:spTree>
    <p:extLst>
      <p:ext uri="{BB962C8B-B14F-4D97-AF65-F5344CB8AC3E}">
        <p14:creationId xmlns:p14="http://schemas.microsoft.com/office/powerpoint/2010/main" val="728487549"/>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2">
            <a:extLst>
              <a:ext uri="{FF2B5EF4-FFF2-40B4-BE49-F238E27FC236}">
                <a16:creationId xmlns:a16="http://schemas.microsoft.com/office/drawing/2014/main" id="{EBA66CA1-A797-407D-A3E3-B3160AF21B49}"/>
              </a:ext>
            </a:extLst>
          </p:cNvPr>
          <p:cNvSpPr>
            <a:spLocks noGrp="1"/>
          </p:cNvSpPr>
          <p:nvPr>
            <p:ph type="title"/>
          </p:nvPr>
        </p:nvSpPr>
        <p:spPr>
          <a:xfrm>
            <a:off x="1981200" y="273050"/>
            <a:ext cx="8458200" cy="1162050"/>
          </a:xfrm>
        </p:spPr>
        <p:txBody>
          <a:bodyPr/>
          <a:lstStyle/>
          <a:p>
            <a:pPr algn="ctr"/>
            <a:r>
              <a:rPr lang="en-US" altLang="en-US" sz="4400">
                <a:ea typeface="ＭＳ Ｐゴシック" panose="020B0600070205080204" pitchFamily="34" charset="-128"/>
              </a:rPr>
              <a:t>Dyadic Strategies</a:t>
            </a:r>
          </a:p>
        </p:txBody>
      </p:sp>
      <p:sp>
        <p:nvSpPr>
          <p:cNvPr id="4" name="Content Placeholder 3">
            <a:extLst>
              <a:ext uri="{FF2B5EF4-FFF2-40B4-BE49-F238E27FC236}">
                <a16:creationId xmlns:a16="http://schemas.microsoft.com/office/drawing/2014/main" id="{69EDE998-B794-432D-8F65-7035CFCF8691}"/>
              </a:ext>
            </a:extLst>
          </p:cNvPr>
          <p:cNvSpPr>
            <a:spLocks noGrp="1"/>
          </p:cNvSpPr>
          <p:nvPr>
            <p:ph idx="1"/>
          </p:nvPr>
        </p:nvSpPr>
        <p:spPr>
          <a:xfrm>
            <a:off x="5334000" y="1435101"/>
            <a:ext cx="4876800" cy="4691063"/>
          </a:xfrm>
        </p:spPr>
        <p:txBody>
          <a:bodyPr/>
          <a:lstStyle/>
          <a:p>
            <a:pPr marL="0" indent="0">
              <a:buNone/>
              <a:defRPr/>
            </a:pPr>
            <a:endParaRPr lang="en-US" dirty="0"/>
          </a:p>
          <a:p>
            <a:pPr marL="0" indent="0">
              <a:buNone/>
              <a:defRPr/>
            </a:pPr>
            <a:r>
              <a:rPr lang="en-US" dirty="0"/>
              <a:t>Supporting parent-child interaction for:</a:t>
            </a:r>
          </a:p>
          <a:p>
            <a:pPr>
              <a:defRPr/>
            </a:pPr>
            <a:r>
              <a:rPr lang="en-US" dirty="0"/>
              <a:t>Competence</a:t>
            </a:r>
          </a:p>
          <a:p>
            <a:pPr>
              <a:defRPr/>
            </a:pPr>
            <a:r>
              <a:rPr lang="en-US" dirty="0"/>
              <a:t>Confidence </a:t>
            </a:r>
          </a:p>
          <a:p>
            <a:pPr>
              <a:defRPr/>
            </a:pPr>
            <a:r>
              <a:rPr lang="en-US" dirty="0"/>
              <a:t> Mutual Enjoyment</a:t>
            </a:r>
          </a:p>
        </p:txBody>
      </p:sp>
      <p:sp>
        <p:nvSpPr>
          <p:cNvPr id="53252" name="Text Placeholder 4">
            <a:extLst>
              <a:ext uri="{FF2B5EF4-FFF2-40B4-BE49-F238E27FC236}">
                <a16:creationId xmlns:a16="http://schemas.microsoft.com/office/drawing/2014/main" id="{E1ACB26A-7997-46CD-8EBD-E924DEC5AB4B}"/>
              </a:ext>
            </a:extLst>
          </p:cNvPr>
          <p:cNvSpPr>
            <a:spLocks noGrp="1"/>
          </p:cNvSpPr>
          <p:nvPr>
            <p:ph type="body" sz="half" idx="2"/>
          </p:nvPr>
        </p:nvSpPr>
        <p:spPr/>
        <p:txBody>
          <a:bodyPr/>
          <a:lstStyle/>
          <a:p>
            <a:endParaRPr lang="en-US" altLang="en-US">
              <a:ea typeface="ＭＳ Ｐゴシック" panose="020B0600070205080204" pitchFamily="34" charset="-128"/>
            </a:endParaRPr>
          </a:p>
        </p:txBody>
      </p:sp>
      <p:sp>
        <p:nvSpPr>
          <p:cNvPr id="53253" name="Slide Number Placeholder 1">
            <a:extLst>
              <a:ext uri="{FF2B5EF4-FFF2-40B4-BE49-F238E27FC236}">
                <a16:creationId xmlns:a16="http://schemas.microsoft.com/office/drawing/2014/main" id="{04B8F66C-354A-477D-85BF-81677B9FFF6A}"/>
              </a:ext>
            </a:extLst>
          </p:cNvPr>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779A076B-CF4C-4D87-8E24-72C5A905BFDC}" type="slidenum">
              <a:rPr lang="en-US" altLang="en-US" sz="1200">
                <a:solidFill>
                  <a:srgbClr val="898989"/>
                </a:solidFill>
              </a:rPr>
              <a:pPr>
                <a:spcBef>
                  <a:spcPct val="0"/>
                </a:spcBef>
                <a:buFontTx/>
                <a:buNone/>
              </a:pPr>
              <a:t>124</a:t>
            </a:fld>
            <a:endParaRPr lang="en-US" altLang="en-US" sz="1200">
              <a:solidFill>
                <a:srgbClr val="898989"/>
              </a:solidFill>
            </a:endParaRPr>
          </a:p>
        </p:txBody>
      </p:sp>
      <p:pic>
        <p:nvPicPr>
          <p:cNvPr id="53254" name="Picture 2" descr="X:\Bureau of Family &amp; Community Health\Division for Perinatal Early Childhood and Special Health Needs\Early Intervention\PIWI\Training images\parents-250x250-parent-and-child-with-book1.jpg">
            <a:extLst>
              <a:ext uri="{FF2B5EF4-FFF2-40B4-BE49-F238E27FC236}">
                <a16:creationId xmlns:a16="http://schemas.microsoft.com/office/drawing/2014/main" id="{80432D6A-451F-4E02-827E-0D0C7EE295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5790" y="2057401"/>
            <a:ext cx="3915116" cy="4298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998873954"/>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0D568A2-FC61-439E-A6E7-D56A260B8AC5}"/>
              </a:ext>
            </a:extLst>
          </p:cNvPr>
          <p:cNvSpPr>
            <a:spLocks noGrp="1"/>
          </p:cNvSpPr>
          <p:nvPr>
            <p:ph type="title"/>
          </p:nvPr>
        </p:nvSpPr>
        <p:spPr/>
        <p:txBody>
          <a:bodyPr/>
          <a:lstStyle/>
          <a:p>
            <a:r>
              <a:rPr lang="en-US" dirty="0"/>
              <a:t>PIWI Handouts</a:t>
            </a:r>
          </a:p>
        </p:txBody>
      </p:sp>
      <p:sp>
        <p:nvSpPr>
          <p:cNvPr id="6" name="Content Placeholder 5">
            <a:extLst>
              <a:ext uri="{FF2B5EF4-FFF2-40B4-BE49-F238E27FC236}">
                <a16:creationId xmlns:a16="http://schemas.microsoft.com/office/drawing/2014/main" id="{90A2A891-B2A1-4A80-97C7-4BBCB39A5D9D}"/>
              </a:ext>
            </a:extLst>
          </p:cNvPr>
          <p:cNvSpPr>
            <a:spLocks noGrp="1"/>
          </p:cNvSpPr>
          <p:nvPr>
            <p:ph idx="1"/>
          </p:nvPr>
        </p:nvSpPr>
        <p:spPr/>
        <p:txBody>
          <a:bodyPr/>
          <a:lstStyle/>
          <a:p>
            <a:pPr marL="0" indent="0">
              <a:buNone/>
            </a:pPr>
            <a:endParaRPr lang="en-US" dirty="0"/>
          </a:p>
          <a:p>
            <a:pPr marL="0" indent="0">
              <a:buNone/>
            </a:pPr>
            <a:endParaRPr lang="en-US" dirty="0"/>
          </a:p>
          <a:p>
            <a:pPr marL="0" indent="0">
              <a:buNone/>
            </a:pPr>
            <a:endParaRPr lang="en-US" dirty="0"/>
          </a:p>
          <a:p>
            <a:pPr algn="ctr"/>
            <a:r>
              <a:rPr lang="en-US" sz="3600" dirty="0"/>
              <a:t>Dyadic Characteristics and Strategies</a:t>
            </a:r>
          </a:p>
          <a:p>
            <a:pPr algn="ctr"/>
            <a:r>
              <a:rPr lang="en-US" sz="3600" dirty="0"/>
              <a:t>PIWI Implementation Guidelines</a:t>
            </a:r>
          </a:p>
          <a:p>
            <a:pPr marL="0" indent="0" algn="ctr">
              <a:buNone/>
            </a:pPr>
            <a:endParaRPr lang="en-US" sz="3600" dirty="0"/>
          </a:p>
        </p:txBody>
      </p:sp>
      <p:pic>
        <p:nvPicPr>
          <p:cNvPr id="8" name="Picture 7">
            <a:extLst>
              <a:ext uri="{FF2B5EF4-FFF2-40B4-BE49-F238E27FC236}">
                <a16:creationId xmlns:a16="http://schemas.microsoft.com/office/drawing/2014/main" id="{164D9AC3-B3F6-4200-B16C-BC6044291C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3855" y="537028"/>
            <a:ext cx="2314575" cy="1981200"/>
          </a:xfrm>
          <a:prstGeom prst="rect">
            <a:avLst/>
          </a:prstGeom>
        </p:spPr>
      </p:pic>
    </p:spTree>
    <p:extLst>
      <p:ext uri="{BB962C8B-B14F-4D97-AF65-F5344CB8AC3E}">
        <p14:creationId xmlns:p14="http://schemas.microsoft.com/office/powerpoint/2010/main" val="132982751"/>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3">
            <a:extLst>
              <a:ext uri="{FF2B5EF4-FFF2-40B4-BE49-F238E27FC236}">
                <a16:creationId xmlns:a16="http://schemas.microsoft.com/office/drawing/2014/main" id="{494549D7-57E9-4CA4-A99F-8D50D300221B}"/>
              </a:ext>
            </a:extLst>
          </p:cNvPr>
          <p:cNvSpPr>
            <a:spLocks noGrp="1"/>
          </p:cNvSpPr>
          <p:nvPr>
            <p:ph type="title"/>
          </p:nvPr>
        </p:nvSpPr>
        <p:spPr>
          <a:xfrm>
            <a:off x="1409700" y="365125"/>
            <a:ext cx="9944099" cy="1325563"/>
          </a:xfrm>
        </p:spPr>
        <p:txBody>
          <a:bodyPr/>
          <a:lstStyle/>
          <a:p>
            <a:r>
              <a:rPr lang="en-US" altLang="en-US" dirty="0">
                <a:ea typeface="ＭＳ Ｐゴシック" panose="020B0600070205080204" pitchFamily="34" charset="-128"/>
              </a:rPr>
              <a:t>Dyadic Interactions: </a:t>
            </a:r>
            <a:r>
              <a:rPr lang="en-US" altLang="en-US" b="1" i="1" dirty="0">
                <a:ea typeface="ＭＳ Ｐゴシック" panose="020B0600070205080204" pitchFamily="34" charset="-128"/>
              </a:rPr>
              <a:t>What adults do...</a:t>
            </a:r>
            <a:endParaRPr lang="en-US" altLang="en-US" b="1" dirty="0">
              <a:ea typeface="ＭＳ Ｐゴシック" panose="020B0600070205080204" pitchFamily="34" charset="-128"/>
            </a:endParaRPr>
          </a:p>
        </p:txBody>
      </p:sp>
      <p:sp>
        <p:nvSpPr>
          <p:cNvPr id="51203" name="Content Placeholder 5">
            <a:extLst>
              <a:ext uri="{FF2B5EF4-FFF2-40B4-BE49-F238E27FC236}">
                <a16:creationId xmlns:a16="http://schemas.microsoft.com/office/drawing/2014/main" id="{E1976324-5689-4CDB-A462-72BEA1C3C4EF}"/>
              </a:ext>
            </a:extLst>
          </p:cNvPr>
          <p:cNvSpPr>
            <a:spLocks noGrp="1"/>
          </p:cNvSpPr>
          <p:nvPr>
            <p:ph sz="half" idx="2"/>
          </p:nvPr>
        </p:nvSpPr>
        <p:spPr>
          <a:xfrm>
            <a:off x="6705600" y="1690688"/>
            <a:ext cx="4648199" cy="4486275"/>
          </a:xfrm>
        </p:spPr>
        <p:txBody>
          <a:bodyPr>
            <a:normAutofit fontScale="92500" lnSpcReduction="10000"/>
          </a:bodyPr>
          <a:lstStyle/>
          <a:p>
            <a:pPr>
              <a:lnSpc>
                <a:spcPct val="90000"/>
              </a:lnSpc>
              <a:buFontTx/>
              <a:buChar char="•"/>
            </a:pPr>
            <a:r>
              <a:rPr lang="en-US" altLang="en-US" sz="3600" dirty="0">
                <a:solidFill>
                  <a:srgbClr val="000000"/>
                </a:solidFill>
                <a:ea typeface="ＭＳ Ｐゴシック" panose="020B0600070205080204" pitchFamily="34" charset="-128"/>
                <a:cs typeface="Arial" panose="020B0604020202020204" pitchFamily="34" charset="0"/>
              </a:rPr>
              <a:t>Set the stage for interaction</a:t>
            </a:r>
          </a:p>
          <a:p>
            <a:pPr>
              <a:lnSpc>
                <a:spcPct val="90000"/>
              </a:lnSpc>
              <a:buFontTx/>
              <a:buChar char="•"/>
            </a:pPr>
            <a:r>
              <a:rPr lang="en-US" altLang="en-US" sz="3600" dirty="0">
                <a:solidFill>
                  <a:srgbClr val="000000"/>
                </a:solidFill>
                <a:ea typeface="ＭＳ Ｐゴシック" panose="020B0600070205080204" pitchFamily="34" charset="-128"/>
                <a:cs typeface="Arial" panose="020B0604020202020204" pitchFamily="34" charset="0"/>
              </a:rPr>
              <a:t>Maintain child’s interest and attention</a:t>
            </a:r>
          </a:p>
          <a:p>
            <a:pPr>
              <a:lnSpc>
                <a:spcPct val="90000"/>
              </a:lnSpc>
              <a:buFontTx/>
              <a:buChar char="•"/>
            </a:pPr>
            <a:r>
              <a:rPr lang="en-US" altLang="en-US" sz="3600" dirty="0">
                <a:solidFill>
                  <a:srgbClr val="000000"/>
                </a:solidFill>
                <a:ea typeface="ＭＳ Ｐゴシック" panose="020B0600070205080204" pitchFamily="34" charset="-128"/>
                <a:cs typeface="Arial" panose="020B0604020202020204" pitchFamily="34" charset="0"/>
              </a:rPr>
              <a:t>Establish reciprocal roles (turn-taking)</a:t>
            </a:r>
          </a:p>
          <a:p>
            <a:pPr>
              <a:lnSpc>
                <a:spcPct val="90000"/>
              </a:lnSpc>
              <a:buFontTx/>
              <a:buChar char="•"/>
            </a:pPr>
            <a:r>
              <a:rPr lang="en-US" altLang="en-US" sz="3600" dirty="0">
                <a:solidFill>
                  <a:srgbClr val="000000"/>
                </a:solidFill>
                <a:ea typeface="ＭＳ Ｐゴシック" panose="020B0600070205080204" pitchFamily="34" charset="-128"/>
                <a:cs typeface="Arial" panose="020B0604020202020204" pitchFamily="34" charset="0"/>
              </a:rPr>
              <a:t>Match and follow</a:t>
            </a:r>
          </a:p>
          <a:p>
            <a:pPr>
              <a:lnSpc>
                <a:spcPct val="90000"/>
              </a:lnSpc>
              <a:buFontTx/>
              <a:buChar char="•"/>
            </a:pPr>
            <a:r>
              <a:rPr lang="en-US" altLang="en-US" sz="3600" dirty="0">
                <a:solidFill>
                  <a:srgbClr val="000000"/>
                </a:solidFill>
                <a:ea typeface="ＭＳ Ｐゴシック" panose="020B0600070205080204" pitchFamily="34" charset="-128"/>
                <a:cs typeface="Arial" panose="020B0604020202020204" pitchFamily="34" charset="0"/>
              </a:rPr>
              <a:t>Support and Scaffold Learning</a:t>
            </a:r>
            <a:endParaRPr lang="en-US" altLang="en-US" sz="3600" dirty="0">
              <a:ea typeface="ＭＳ Ｐゴシック" panose="020B0600070205080204" pitchFamily="34" charset="-128"/>
            </a:endParaRPr>
          </a:p>
          <a:p>
            <a:endParaRPr lang="en-US" altLang="en-US" dirty="0">
              <a:ea typeface="ＭＳ Ｐゴシック" panose="020B0600070205080204" pitchFamily="34" charset="-128"/>
            </a:endParaRPr>
          </a:p>
        </p:txBody>
      </p:sp>
      <p:sp>
        <p:nvSpPr>
          <p:cNvPr id="51204" name="Slide Number Placeholder 2">
            <a:extLst>
              <a:ext uri="{FF2B5EF4-FFF2-40B4-BE49-F238E27FC236}">
                <a16:creationId xmlns:a16="http://schemas.microsoft.com/office/drawing/2014/main" id="{C6C62E46-7C6C-4308-9AEF-DE24A7A3A8AC}"/>
              </a:ext>
            </a:extLst>
          </p:cNvPr>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3EEEE2F3-7A26-4E83-8A33-74817BE87E70}" type="slidenum">
              <a:rPr lang="en-US" altLang="en-US" sz="1200">
                <a:solidFill>
                  <a:srgbClr val="898989"/>
                </a:solidFill>
              </a:rPr>
              <a:pPr>
                <a:spcBef>
                  <a:spcPct val="0"/>
                </a:spcBef>
                <a:buFontTx/>
                <a:buNone/>
              </a:pPr>
              <a:t>126</a:t>
            </a:fld>
            <a:endParaRPr lang="en-US" altLang="en-US" sz="1200">
              <a:solidFill>
                <a:srgbClr val="898989"/>
              </a:solidFill>
            </a:endParaRPr>
          </a:p>
        </p:txBody>
      </p:sp>
      <p:pic>
        <p:nvPicPr>
          <p:cNvPr id="8" name="Picture 5" descr="Adult learning-- Working with parents: ">
            <a:hlinkClick r:id="rId3"/>
            <a:extLst>
              <a:ext uri="{FF2B5EF4-FFF2-40B4-BE49-F238E27FC236}">
                <a16:creationId xmlns:a16="http://schemas.microsoft.com/office/drawing/2014/main" id="{DC8AC63C-A784-4CFB-8376-9967DE8B1E16}"/>
              </a:ext>
            </a:extLst>
          </p:cNvPr>
          <p:cNvPicPr>
            <a:picLocks noGrp="1" noChangeAspect="1" noChangeArrowheads="1"/>
          </p:cNvPicPr>
          <p:nvPr>
            <p:ph sz="half" idx="1"/>
          </p:nvPr>
        </p:nvPicPr>
        <p:blipFill>
          <a:blip r:embed="rId4">
            <a:extLst>
              <a:ext uri="{28A0092B-C50C-407E-A947-70E740481C1C}">
                <a14:useLocalDpi xmlns:a14="http://schemas.microsoft.com/office/drawing/2010/main" val="0"/>
              </a:ext>
            </a:extLst>
          </a:blip>
          <a:srcRect/>
          <a:stretch>
            <a:fillRect/>
          </a:stretch>
        </p:blipFill>
        <p:spPr bwMode="auto">
          <a:xfrm>
            <a:off x="467877" y="1690688"/>
            <a:ext cx="5513823" cy="4116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107087181"/>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noGrp="1"/>
          </p:cNvSpPr>
          <p:nvPr>
            <p:ph type="title" idx="4294967295"/>
          </p:nvPr>
        </p:nvSpPr>
        <p:spPr>
          <a:xfrm>
            <a:off x="780436" y="463996"/>
            <a:ext cx="10866131" cy="701731"/>
          </a:xfrm>
        </p:spPr>
        <p:txBody>
          <a:bodyPr wrap="square">
            <a:spAutoFit/>
          </a:bodyPr>
          <a:lstStyle/>
          <a:p>
            <a:pPr lvl="0"/>
            <a:r>
              <a:rPr lang="en-US" dirty="0">
                <a:latin typeface="+mn-lt"/>
              </a:rPr>
              <a:t>Engaging Parents and Caregivers as Observers</a:t>
            </a:r>
          </a:p>
        </p:txBody>
      </p:sp>
      <p:sp>
        <p:nvSpPr>
          <p:cNvPr id="3" name="Subtitle 2"/>
          <p:cNvSpPr txBox="1">
            <a:spLocks noGrp="1"/>
          </p:cNvSpPr>
          <p:nvPr>
            <p:ph type="subTitle" idx="4294967295"/>
          </p:nvPr>
        </p:nvSpPr>
        <p:spPr>
          <a:xfrm>
            <a:off x="4584372" y="463996"/>
            <a:ext cx="7607628" cy="4608441"/>
          </a:xfrm>
        </p:spPr>
        <p:txBody>
          <a:bodyPr wrap="square" anchor="ctr">
            <a:spAutoFit/>
          </a:bodyPr>
          <a:lstStyle/>
          <a:p>
            <a:pPr lvl="0" algn="ctr"/>
            <a:endParaRPr lang="en-US" dirty="0"/>
          </a:p>
          <a:p>
            <a:pPr lvl="0" algn="ctr"/>
            <a:endParaRPr lang="en-US" dirty="0"/>
          </a:p>
          <a:p>
            <a:pPr lvl="0" algn="ctr"/>
            <a:endParaRPr lang="en-US" dirty="0"/>
          </a:p>
          <a:p>
            <a:pPr lvl="0" algn="ctr"/>
            <a:endParaRPr lang="en-US" dirty="0"/>
          </a:p>
          <a:p>
            <a:pPr lvl="0" algn="ctr"/>
            <a:endParaRPr lang="en-US" dirty="0"/>
          </a:p>
          <a:p>
            <a:pPr lvl="0" algn="ctr"/>
            <a:endParaRPr lang="en-US" dirty="0"/>
          </a:p>
          <a:p>
            <a:pPr lvl="0" algn="ctr"/>
            <a:endParaRPr lang="en-US" dirty="0"/>
          </a:p>
          <a:p>
            <a:pPr lvl="0" algn="ctr"/>
            <a:endParaRPr lang="en-US" dirty="0"/>
          </a:p>
          <a:p>
            <a:pPr lvl="0" algn="ctr"/>
            <a:endParaRPr lang="en-US" dirty="0"/>
          </a:p>
        </p:txBody>
      </p:sp>
      <p:pic>
        <p:nvPicPr>
          <p:cNvPr id="4" name="Picture 3">
            <a:extLst/>
          </p:cNvPr>
          <p:cNvPicPr>
            <a:picLocks noChangeAspect="1"/>
          </p:cNvPicPr>
          <p:nvPr/>
        </p:nvPicPr>
        <p:blipFill>
          <a:blip r:embed="rId3">
            <a:lum/>
            <a:alphaModFix/>
          </a:blip>
          <a:srcRect/>
          <a:stretch>
            <a:fillRect/>
          </a:stretch>
        </p:blipFill>
        <p:spPr>
          <a:xfrm>
            <a:off x="2886973" y="1376919"/>
            <a:ext cx="6645630" cy="5173171"/>
          </a:xfrm>
          <a:prstGeom prst="rect">
            <a:avLst/>
          </a:prstGeom>
          <a:noFill/>
          <a:ln w="76200">
            <a:solidFill>
              <a:srgbClr val="0070C0"/>
            </a:solidFill>
          </a:ln>
        </p:spPr>
      </p:pic>
    </p:spTree>
    <p:extLst>
      <p:ext uri="{BB962C8B-B14F-4D97-AF65-F5344CB8AC3E}">
        <p14:creationId xmlns:p14="http://schemas.microsoft.com/office/powerpoint/2010/main" val="3078066677"/>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a:extLst>
              <a:ext uri="{FF2B5EF4-FFF2-40B4-BE49-F238E27FC236}">
                <a16:creationId xmlns:a16="http://schemas.microsoft.com/office/drawing/2014/main" id="{51901090-AFD3-49BE-8AF7-5264BD689C94}"/>
              </a:ext>
            </a:extLst>
          </p:cNvPr>
          <p:cNvSpPr>
            <a:spLocks noGrp="1"/>
          </p:cNvSpPr>
          <p:nvPr>
            <p:ph type="title"/>
          </p:nvPr>
        </p:nvSpPr>
        <p:spPr/>
        <p:txBody>
          <a:bodyPr/>
          <a:lstStyle/>
          <a:p>
            <a:pPr eaLnBrk="1" hangingPunct="1"/>
            <a:r>
              <a:rPr lang="en-US" altLang="en-US">
                <a:latin typeface="Arial" panose="020B0604020202020204" pitchFamily="34" charset="0"/>
                <a:ea typeface="ＭＳ Ｐゴシック" panose="020B0600070205080204" pitchFamily="34" charset="-128"/>
              </a:rPr>
              <a:t>Dimensions of Communication</a:t>
            </a:r>
          </a:p>
        </p:txBody>
      </p:sp>
      <p:sp>
        <p:nvSpPr>
          <p:cNvPr id="46083" name="Content Placeholder 2">
            <a:extLst>
              <a:ext uri="{FF2B5EF4-FFF2-40B4-BE49-F238E27FC236}">
                <a16:creationId xmlns:a16="http://schemas.microsoft.com/office/drawing/2014/main" id="{1262AE9C-D62F-4652-89B2-CFEC1E7B3F9B}"/>
              </a:ext>
            </a:extLst>
          </p:cNvPr>
          <p:cNvSpPr>
            <a:spLocks noGrp="1"/>
          </p:cNvSpPr>
          <p:nvPr>
            <p:ph idx="1"/>
          </p:nvPr>
        </p:nvSpPr>
        <p:spPr/>
        <p:txBody>
          <a:bodyPr/>
          <a:lstStyle/>
          <a:p>
            <a:pPr eaLnBrk="1" hangingPunct="1"/>
            <a:r>
              <a:rPr lang="en-US" altLang="en-US">
                <a:latin typeface="Arial" panose="020B0604020202020204" pitchFamily="34" charset="0"/>
                <a:ea typeface="ＭＳ Ｐゴシック" panose="020B0600070205080204" pitchFamily="34" charset="-128"/>
              </a:rPr>
              <a:t>Every communicative behavior can be described by the </a:t>
            </a:r>
            <a:r>
              <a:rPr lang="en-US" altLang="en-US" i="1">
                <a:latin typeface="Arial" panose="020B0604020202020204" pitchFamily="34" charset="0"/>
                <a:ea typeface="ＭＳ Ｐゴシック" panose="020B0600070205080204" pitchFamily="34" charset="-128"/>
              </a:rPr>
              <a:t>form </a:t>
            </a:r>
            <a:r>
              <a:rPr lang="en-US" altLang="en-US">
                <a:latin typeface="Arial" panose="020B0604020202020204" pitchFamily="34" charset="0"/>
                <a:ea typeface="ＭＳ Ｐゴシック" panose="020B0600070205080204" pitchFamily="34" charset="-128"/>
              </a:rPr>
              <a:t>and </a:t>
            </a:r>
            <a:r>
              <a:rPr lang="en-US" altLang="en-US" i="1">
                <a:latin typeface="Arial" panose="020B0604020202020204" pitchFamily="34" charset="0"/>
                <a:ea typeface="ＭＳ Ｐゴシック" panose="020B0600070205080204" pitchFamily="34" charset="-128"/>
              </a:rPr>
              <a:t>function</a:t>
            </a:r>
            <a:r>
              <a:rPr lang="en-US" altLang="en-US">
                <a:latin typeface="Arial" panose="020B0604020202020204" pitchFamily="34" charset="0"/>
                <a:ea typeface="ＭＳ Ｐゴシック" panose="020B0600070205080204" pitchFamily="34" charset="-128"/>
              </a:rPr>
              <a:t>.</a:t>
            </a:r>
          </a:p>
          <a:p>
            <a:pPr lvl="1" eaLnBrk="1" hangingPunct="1"/>
            <a:r>
              <a:rPr lang="en-US" altLang="en-US" i="1">
                <a:latin typeface="Arial" panose="020B0604020202020204" pitchFamily="34" charset="0"/>
                <a:ea typeface="ＭＳ Ｐゴシック" panose="020B0600070205080204" pitchFamily="34" charset="-128"/>
              </a:rPr>
              <a:t>Form: </a:t>
            </a:r>
            <a:r>
              <a:rPr lang="en-US" altLang="en-US">
                <a:latin typeface="Arial" panose="020B0604020202020204" pitchFamily="34" charset="0"/>
                <a:ea typeface="ＭＳ Ｐゴシック" panose="020B0600070205080204" pitchFamily="34" charset="-128"/>
              </a:rPr>
              <a:t>The behavior used to communicate</a:t>
            </a:r>
          </a:p>
          <a:p>
            <a:pPr lvl="1" eaLnBrk="1" hangingPunct="1"/>
            <a:r>
              <a:rPr lang="en-US" altLang="en-US" i="1">
                <a:latin typeface="Arial" panose="020B0604020202020204" pitchFamily="34" charset="0"/>
                <a:ea typeface="ＭＳ Ｐゴシック" panose="020B0600070205080204" pitchFamily="34" charset="-128"/>
              </a:rPr>
              <a:t>Function: </a:t>
            </a:r>
            <a:r>
              <a:rPr lang="en-US" altLang="en-US">
                <a:latin typeface="Arial" panose="020B0604020202020204" pitchFamily="34" charset="0"/>
                <a:ea typeface="ＭＳ Ｐゴシック" panose="020B0600070205080204" pitchFamily="34" charset="-128"/>
              </a:rPr>
              <a:t>The reason or purpose of  the communicative behavior</a:t>
            </a:r>
          </a:p>
        </p:txBody>
      </p:sp>
    </p:spTree>
    <p:extLst>
      <p:ext uri="{BB962C8B-B14F-4D97-AF65-F5344CB8AC3E}">
        <p14:creationId xmlns:p14="http://schemas.microsoft.com/office/powerpoint/2010/main" val="2997671126"/>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5">
            <a:extLst>
              <a:ext uri="{FF2B5EF4-FFF2-40B4-BE49-F238E27FC236}">
                <a16:creationId xmlns:a16="http://schemas.microsoft.com/office/drawing/2014/main" id="{D8E028D0-E63F-4919-ABFD-2CEBD086333D}"/>
              </a:ext>
            </a:extLst>
          </p:cNvPr>
          <p:cNvSpPr>
            <a:spLocks noGrp="1" noChangeArrowheads="1"/>
          </p:cNvSpPr>
          <p:nvPr>
            <p:ph type="title"/>
          </p:nvPr>
        </p:nvSpPr>
        <p:spPr/>
        <p:txBody>
          <a:bodyPr/>
          <a:lstStyle/>
          <a:p>
            <a:pPr eaLnBrk="1" hangingPunct="1"/>
            <a:r>
              <a:rPr lang="en-US" altLang="en-US">
                <a:latin typeface="Arial" panose="020B0604020202020204" pitchFamily="34" charset="0"/>
                <a:ea typeface="ＭＳ Ｐゴシック" panose="020B0600070205080204" pitchFamily="34" charset="-128"/>
              </a:rPr>
              <a:t>Expression of Emotion</a:t>
            </a:r>
          </a:p>
        </p:txBody>
      </p:sp>
      <p:pic>
        <p:nvPicPr>
          <p:cNvPr id="56323" name="Picture 6">
            <a:extLst>
              <a:ext uri="{FF2B5EF4-FFF2-40B4-BE49-F238E27FC236}">
                <a16:creationId xmlns:a16="http://schemas.microsoft.com/office/drawing/2014/main" id="{AE9EB4C4-D799-4688-9E81-1EC2CA7DCD41}"/>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l="-10551" r="-10551"/>
          <a:stretch>
            <a:fillRect/>
          </a:stretch>
        </p:blipFill>
        <p:spPr>
          <a:xfrm>
            <a:off x="914401" y="2403385"/>
            <a:ext cx="5832476" cy="3208428"/>
          </a:xfrm>
        </p:spPr>
      </p:pic>
      <p:sp>
        <p:nvSpPr>
          <p:cNvPr id="56324" name="Rectangle 8">
            <a:extLst>
              <a:ext uri="{FF2B5EF4-FFF2-40B4-BE49-F238E27FC236}">
                <a16:creationId xmlns:a16="http://schemas.microsoft.com/office/drawing/2014/main" id="{26B72B85-388D-43AB-A4DB-12F3DA30ADA7}"/>
              </a:ext>
            </a:extLst>
          </p:cNvPr>
          <p:cNvSpPr>
            <a:spLocks noGrp="1" noChangeArrowheads="1"/>
          </p:cNvSpPr>
          <p:nvPr>
            <p:ph sz="quarter" idx="4294967295"/>
          </p:nvPr>
        </p:nvSpPr>
        <p:spPr>
          <a:xfrm>
            <a:off x="3138488" y="4965700"/>
            <a:ext cx="2882900" cy="336550"/>
          </a:xfrm>
        </p:spPr>
        <p:txBody>
          <a:bodyPr/>
          <a:lstStyle/>
          <a:p>
            <a:pPr algn="ctr" eaLnBrk="1" hangingPunct="1">
              <a:buFontTx/>
              <a:buNone/>
            </a:pPr>
            <a:r>
              <a:rPr lang="en-US" altLang="en-US" sz="1000">
                <a:latin typeface="Arial" panose="020B0604020202020204" pitchFamily="34" charset="0"/>
                <a:ea typeface="ＭＳ Ｐゴシック" panose="020B0600070205080204" pitchFamily="34" charset="-128"/>
              </a:rPr>
              <a:t>    istockphoto.com/Rebecca Ellis</a:t>
            </a:r>
          </a:p>
        </p:txBody>
      </p:sp>
      <p:sp>
        <p:nvSpPr>
          <p:cNvPr id="56325" name="Rectangle 3">
            <a:extLst>
              <a:ext uri="{FF2B5EF4-FFF2-40B4-BE49-F238E27FC236}">
                <a16:creationId xmlns:a16="http://schemas.microsoft.com/office/drawing/2014/main" id="{6D5C5F2F-9357-4F4A-B47F-0B0DA965DCC7}"/>
              </a:ext>
            </a:extLst>
          </p:cNvPr>
          <p:cNvSpPr>
            <a:spLocks noGrp="1" noChangeArrowheads="1"/>
          </p:cNvSpPr>
          <p:nvPr>
            <p:ph type="body" sz="half" idx="4294967295"/>
          </p:nvPr>
        </p:nvSpPr>
        <p:spPr>
          <a:xfrm>
            <a:off x="6858000" y="1981200"/>
            <a:ext cx="3810000" cy="4114800"/>
          </a:xfrm>
        </p:spPr>
        <p:txBody>
          <a:bodyPr/>
          <a:lstStyle/>
          <a:p>
            <a:pPr marL="1752600" lvl="3" indent="-381000">
              <a:buNone/>
            </a:pPr>
            <a:r>
              <a:rPr lang="en-US" altLang="en-US">
                <a:latin typeface="Arial" panose="020B0604020202020204" pitchFamily="34" charset="0"/>
                <a:ea typeface="ＭＳ Ｐゴシック" panose="020B0600070205080204" pitchFamily="34" charset="-128"/>
              </a:rPr>
              <a:t>  </a:t>
            </a:r>
          </a:p>
          <a:p>
            <a:pPr marL="609600" indent="-609600"/>
            <a:endParaRPr lang="en-US" altLang="en-US">
              <a:latin typeface="Arial" panose="020B0604020202020204" pitchFamily="34" charset="0"/>
              <a:ea typeface="ＭＳ Ｐゴシック" panose="020B0600070205080204" pitchFamily="34" charset="-128"/>
            </a:endParaRPr>
          </a:p>
        </p:txBody>
      </p:sp>
      <p:sp>
        <p:nvSpPr>
          <p:cNvPr id="56326" name="Rectangle 4">
            <a:extLst>
              <a:ext uri="{FF2B5EF4-FFF2-40B4-BE49-F238E27FC236}">
                <a16:creationId xmlns:a16="http://schemas.microsoft.com/office/drawing/2014/main" id="{03539824-3710-49E7-ADCA-259C9238DF0A}"/>
              </a:ext>
            </a:extLst>
          </p:cNvPr>
          <p:cNvSpPr>
            <a:spLocks noChangeArrowheads="1"/>
          </p:cNvSpPr>
          <p:nvPr/>
        </p:nvSpPr>
        <p:spPr bwMode="auto">
          <a:xfrm>
            <a:off x="2286000" y="3227150"/>
            <a:ext cx="3276600" cy="8894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20000"/>
              </a:spcBef>
              <a:buFont typeface="Arial" panose="020B0604020202020204" pitchFamily="34" charset="0"/>
              <a:buNone/>
            </a:pPr>
            <a:r>
              <a:rPr lang="en-US" altLang="en-US" sz="3200">
                <a:latin typeface="Calibri" panose="020F0502020204030204" pitchFamily="34" charset="0"/>
              </a:rPr>
              <a:t> </a:t>
            </a:r>
          </a:p>
          <a:p>
            <a:pPr eaLnBrk="1" hangingPunct="1">
              <a:lnSpc>
                <a:spcPct val="90000"/>
              </a:lnSpc>
              <a:spcBef>
                <a:spcPct val="20000"/>
              </a:spcBef>
              <a:buFont typeface="Arial" panose="020B0604020202020204" pitchFamily="34" charset="0"/>
              <a:buNone/>
            </a:pPr>
            <a:endParaRPr lang="en-US" altLang="en-US" sz="1800">
              <a:latin typeface="Calibri" panose="020F0502020204030204" pitchFamily="34" charset="0"/>
            </a:endParaRPr>
          </a:p>
        </p:txBody>
      </p:sp>
      <p:sp>
        <p:nvSpPr>
          <p:cNvPr id="56327" name="Rectangle 7">
            <a:extLst>
              <a:ext uri="{FF2B5EF4-FFF2-40B4-BE49-F238E27FC236}">
                <a16:creationId xmlns:a16="http://schemas.microsoft.com/office/drawing/2014/main" id="{15B8DC2A-E574-4E7B-B2B5-CCAE7967D916}"/>
              </a:ext>
            </a:extLst>
          </p:cNvPr>
          <p:cNvSpPr>
            <a:spLocks noChangeArrowheads="1"/>
          </p:cNvSpPr>
          <p:nvPr/>
        </p:nvSpPr>
        <p:spPr bwMode="auto">
          <a:xfrm>
            <a:off x="7259638" y="2287589"/>
            <a:ext cx="2895600" cy="2282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20000"/>
              </a:spcBef>
              <a:buFont typeface="Arial" panose="020B0604020202020204" pitchFamily="34" charset="0"/>
              <a:buChar char="•"/>
            </a:pPr>
            <a:r>
              <a:rPr lang="en-US" altLang="en-US" sz="3200">
                <a:latin typeface="Calibri" panose="020F0502020204030204" pitchFamily="34" charset="0"/>
              </a:rPr>
              <a:t> </a:t>
            </a:r>
            <a:r>
              <a:rPr lang="en-US" altLang="en-US" sz="3200">
                <a:cs typeface="Arial" panose="020B0604020202020204" pitchFamily="34" charset="0"/>
              </a:rPr>
              <a:t>Intensity</a:t>
            </a:r>
          </a:p>
          <a:p>
            <a:pPr eaLnBrk="1" hangingPunct="1">
              <a:spcBef>
                <a:spcPct val="20000"/>
              </a:spcBef>
              <a:buFont typeface="Arial" panose="020B0604020202020204" pitchFamily="34" charset="0"/>
              <a:buChar char="•"/>
            </a:pPr>
            <a:r>
              <a:rPr lang="en-US" altLang="en-US" sz="3200">
                <a:cs typeface="Arial" panose="020B0604020202020204" pitchFamily="34" charset="0"/>
              </a:rPr>
              <a:t> Frequency </a:t>
            </a:r>
          </a:p>
          <a:p>
            <a:pPr eaLnBrk="1" hangingPunct="1">
              <a:spcBef>
                <a:spcPct val="20000"/>
              </a:spcBef>
              <a:buFont typeface="Arial" panose="020B0604020202020204" pitchFamily="34" charset="0"/>
              <a:buChar char="•"/>
            </a:pPr>
            <a:r>
              <a:rPr lang="en-US" altLang="en-US" sz="3200">
                <a:cs typeface="Arial" panose="020B0604020202020204" pitchFamily="34" charset="0"/>
              </a:rPr>
              <a:t> Duration</a:t>
            </a:r>
          </a:p>
          <a:p>
            <a:pPr eaLnBrk="1" hangingPunct="1"/>
            <a:endParaRPr lang="en-US" altLang="en-US" sz="2800">
              <a:latin typeface="Calibri" panose="020F0502020204030204" pitchFamily="34" charset="0"/>
            </a:endParaRPr>
          </a:p>
        </p:txBody>
      </p:sp>
    </p:spTree>
    <p:extLst>
      <p:ext uri="{BB962C8B-B14F-4D97-AF65-F5344CB8AC3E}">
        <p14:creationId xmlns:p14="http://schemas.microsoft.com/office/powerpoint/2010/main" val="20979309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a:extLst>
              <a:ext uri="{FF2B5EF4-FFF2-40B4-BE49-F238E27FC236}">
                <a16:creationId xmlns:a16="http://schemas.microsoft.com/office/drawing/2014/main" id="{2DF5F7EF-A723-4D3E-AEAD-4BB63DA0EFBD}"/>
              </a:ext>
            </a:extLst>
          </p:cNvPr>
          <p:cNvSpPr>
            <a:spLocks noGrp="1"/>
          </p:cNvSpPr>
          <p:nvPr>
            <p:ph type="title"/>
          </p:nvPr>
        </p:nvSpPr>
        <p:spPr>
          <a:xfrm>
            <a:off x="844550" y="488590"/>
            <a:ext cx="10515600" cy="1325563"/>
          </a:xfrm>
        </p:spPr>
        <p:txBody>
          <a:bodyPr>
            <a:normAutofit/>
          </a:bodyPr>
          <a:lstStyle/>
          <a:p>
            <a:pPr algn="ctr"/>
            <a:r>
              <a:rPr lang="en-US" altLang="en-US" sz="4000" b="1" i="1" dirty="0"/>
              <a:t>Each Learner Brings their Own </a:t>
            </a:r>
            <a:br>
              <a:rPr lang="en-US" altLang="en-US" sz="4000" b="1" i="1" dirty="0"/>
            </a:br>
            <a:r>
              <a:rPr lang="en-US" altLang="en-US" sz="4000" b="1" i="1" dirty="0"/>
              <a:t>Approach which Balances:</a:t>
            </a:r>
          </a:p>
        </p:txBody>
      </p:sp>
      <p:graphicFrame>
        <p:nvGraphicFramePr>
          <p:cNvPr id="4" name="Content Placeholder 3">
            <a:extLst>
              <a:ext uri="{FF2B5EF4-FFF2-40B4-BE49-F238E27FC236}">
                <a16:creationId xmlns:a16="http://schemas.microsoft.com/office/drawing/2014/main" id="{18E5B3A4-CB0E-494B-8009-870837BE5484}"/>
              </a:ext>
            </a:extLst>
          </p:cNvPr>
          <p:cNvGraphicFramePr>
            <a:graphicFrameLocks noGrp="1"/>
          </p:cNvGraphicFramePr>
          <p:nvPr>
            <p:ph idx="1"/>
            <p:extLst>
              <p:ext uri="{D42A27DB-BD31-4B8C-83A1-F6EECF244321}">
                <p14:modId xmlns:p14="http://schemas.microsoft.com/office/powerpoint/2010/main" val="2700904680"/>
              </p:ext>
            </p:extLst>
          </p:nvPr>
        </p:nvGraphicFramePr>
        <p:xfrm>
          <a:off x="1987550" y="1603993"/>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Footer Placeholder 4">
            <a:extLst>
              <a:ext uri="{FF2B5EF4-FFF2-40B4-BE49-F238E27FC236}">
                <a16:creationId xmlns:a16="http://schemas.microsoft.com/office/drawing/2014/main" id="{521A0565-CAE9-4520-96F4-4232E9CE633A}"/>
              </a:ext>
            </a:extLst>
          </p:cNvPr>
          <p:cNvSpPr>
            <a:spLocks noGrp="1"/>
          </p:cNvSpPr>
          <p:nvPr>
            <p:ph type="ftr" sz="quarter" idx="11"/>
          </p:nvPr>
        </p:nvSpPr>
        <p:spPr/>
        <p:txBody>
          <a:bodyPr/>
          <a:lstStyle/>
          <a:p>
            <a:pPr>
              <a:defRPr/>
            </a:pPr>
            <a:r>
              <a:rPr lang="en-US"/>
              <a:t>Kate Roper</a:t>
            </a:r>
          </a:p>
        </p:txBody>
      </p:sp>
    </p:spTree>
    <p:extLst>
      <p:ext uri="{BB962C8B-B14F-4D97-AF65-F5344CB8AC3E}">
        <p14:creationId xmlns:p14="http://schemas.microsoft.com/office/powerpoint/2010/main" val="589234436"/>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621846"/>
          </a:xfrm>
        </p:spPr>
        <p:txBody>
          <a:bodyPr>
            <a:normAutofit fontScale="90000"/>
          </a:bodyPr>
          <a:lstStyle/>
          <a:p>
            <a:br>
              <a:rPr lang="en-US" b="1" dirty="0">
                <a:solidFill>
                  <a:srgbClr val="000000"/>
                </a:solidFill>
                <a:effectLst>
                  <a:outerShdw blurRad="38100" dist="38100" dir="2700000" algn="tl">
                    <a:srgbClr val="C0C0C0"/>
                  </a:outerShdw>
                </a:effectLst>
                <a:cs typeface="Arial" charset="0"/>
              </a:rPr>
            </a:br>
            <a:r>
              <a:rPr lang="en-US" b="1" dirty="0">
                <a:solidFill>
                  <a:srgbClr val="000000"/>
                </a:solidFill>
                <a:effectLst>
                  <a:outerShdw blurRad="38100" dist="38100" dir="2700000" algn="tl">
                    <a:srgbClr val="C0C0C0"/>
                  </a:outerShdw>
                </a:effectLst>
                <a:cs typeface="Arial" charset="0"/>
              </a:rPr>
              <a:t>                   Why Parents as</a:t>
            </a:r>
            <a:r>
              <a:rPr lang="en-US" dirty="0">
                <a:solidFill>
                  <a:srgbClr val="000000"/>
                </a:solidFill>
                <a:effectLst>
                  <a:outerShdw blurRad="38100" dist="38100" dir="2700000" algn="tl">
                    <a:srgbClr val="C0C0C0"/>
                  </a:outerShdw>
                </a:effectLst>
                <a:cs typeface="Arial" charset="0"/>
              </a:rPr>
              <a:t> </a:t>
            </a:r>
            <a:r>
              <a:rPr lang="en-US" b="1" dirty="0">
                <a:solidFill>
                  <a:srgbClr val="000000"/>
                </a:solidFill>
                <a:effectLst>
                  <a:outerShdw blurRad="38100" dist="38100" dir="2700000" algn="tl">
                    <a:srgbClr val="C0C0C0"/>
                  </a:outerShdw>
                </a:effectLst>
                <a:cs typeface="Arial" charset="0"/>
              </a:rPr>
              <a:t>“Observers”?</a:t>
            </a:r>
            <a:br>
              <a:rPr lang="en-US" dirty="0">
                <a:solidFill>
                  <a:srgbClr val="000000"/>
                </a:solidFill>
                <a:effectLst>
                  <a:outerShdw blurRad="38100" dist="38100" dir="2700000" algn="tl">
                    <a:srgbClr val="C0C0C0"/>
                  </a:outerShdw>
                </a:effectLst>
                <a:cs typeface="Arial" charset="0"/>
              </a:rPr>
            </a:br>
            <a:endParaRPr lang="en-US" dirty="0"/>
          </a:p>
        </p:txBody>
      </p:sp>
      <p:sp>
        <p:nvSpPr>
          <p:cNvPr id="3" name="Content Placeholder 2"/>
          <p:cNvSpPr>
            <a:spLocks noGrp="1"/>
          </p:cNvSpPr>
          <p:nvPr>
            <p:ph sz="half" idx="1"/>
          </p:nvPr>
        </p:nvSpPr>
        <p:spPr>
          <a:xfrm>
            <a:off x="838200" y="1364343"/>
            <a:ext cx="5181600" cy="5312228"/>
          </a:xfrm>
        </p:spPr>
        <p:txBody>
          <a:bodyPr>
            <a:normAutofit lnSpcReduction="10000"/>
          </a:bodyPr>
          <a:lstStyle/>
          <a:p>
            <a:pPr marL="0" indent="0" algn="ctr">
              <a:buNone/>
            </a:pPr>
            <a:r>
              <a:rPr lang="en-US" altLang="en-US" b="1" dirty="0">
                <a:solidFill>
                  <a:srgbClr val="000000"/>
                </a:solidFill>
                <a:latin typeface="Arial" panose="020B0604020202020204" pitchFamily="34" charset="0"/>
                <a:cs typeface="Arial" panose="020B0604020202020204" pitchFamily="34" charset="0"/>
              </a:rPr>
              <a:t>Benefits to Parents</a:t>
            </a:r>
          </a:p>
          <a:p>
            <a:r>
              <a:rPr lang="en-US" altLang="en-US" dirty="0">
                <a:solidFill>
                  <a:srgbClr val="000000"/>
                </a:solidFill>
                <a:latin typeface="Arial" panose="020B0604020202020204" pitchFamily="34" charset="0"/>
                <a:cs typeface="Arial" panose="020B0604020202020204" pitchFamily="34" charset="0"/>
              </a:rPr>
              <a:t>Better understand what their child is like</a:t>
            </a:r>
          </a:p>
          <a:p>
            <a:r>
              <a:rPr lang="en-US" altLang="en-US" dirty="0">
                <a:solidFill>
                  <a:srgbClr val="000000"/>
                </a:solidFill>
                <a:latin typeface="Arial" panose="020B0604020202020204" pitchFamily="34" charset="0"/>
                <a:cs typeface="Arial" panose="020B0604020202020204" pitchFamily="34" charset="0"/>
              </a:rPr>
              <a:t>Experience pride in what their child can do</a:t>
            </a:r>
          </a:p>
          <a:p>
            <a:r>
              <a:rPr lang="en-US" altLang="en-US" dirty="0">
                <a:solidFill>
                  <a:srgbClr val="000000"/>
                </a:solidFill>
                <a:latin typeface="Arial" panose="020B0604020202020204" pitchFamily="34" charset="0"/>
                <a:cs typeface="Arial" panose="020B0604020202020204" pitchFamily="34" charset="0"/>
              </a:rPr>
              <a:t>Better understand their role in supporting their child’s development</a:t>
            </a:r>
          </a:p>
          <a:p>
            <a:r>
              <a:rPr lang="en-US" altLang="en-US" dirty="0">
                <a:solidFill>
                  <a:srgbClr val="000000"/>
                </a:solidFill>
                <a:latin typeface="Arial" panose="020B0604020202020204" pitchFamily="34" charset="0"/>
                <a:cs typeface="Arial" panose="020B0604020202020204" pitchFamily="34" charset="0"/>
              </a:rPr>
              <a:t>Gain confidence in supporting their child’s development and learning </a:t>
            </a:r>
          </a:p>
          <a:p>
            <a:r>
              <a:rPr lang="en-US" altLang="en-US" dirty="0">
                <a:solidFill>
                  <a:srgbClr val="000000"/>
                </a:solidFill>
                <a:latin typeface="Arial" panose="020B0604020202020204" pitchFamily="34" charset="0"/>
                <a:cs typeface="Arial" panose="020B0604020202020204" pitchFamily="34" charset="0"/>
              </a:rPr>
              <a:t>Have fun with their child!</a:t>
            </a:r>
          </a:p>
          <a:p>
            <a:endParaRPr lang="en-US" altLang="en-US" dirty="0">
              <a:solidFill>
                <a:srgbClr val="000000"/>
              </a:solidFill>
              <a:latin typeface="Arial" panose="020B0604020202020204" pitchFamily="34" charset="0"/>
              <a:cs typeface="Arial" panose="020B0604020202020204" pitchFamily="34" charset="0"/>
            </a:endParaRPr>
          </a:p>
          <a:p>
            <a:endParaRPr lang="en-US" altLang="en-US" dirty="0">
              <a:solidFill>
                <a:srgbClr val="000000"/>
              </a:solidFill>
              <a:latin typeface="Arial" panose="020B0604020202020204" pitchFamily="34" charset="0"/>
              <a:cs typeface="Arial" panose="020B0604020202020204" pitchFamily="34" charset="0"/>
            </a:endParaRPr>
          </a:p>
          <a:p>
            <a:endParaRPr lang="en-US" altLang="en-US" dirty="0">
              <a:solidFill>
                <a:srgbClr val="000000"/>
              </a:solidFill>
              <a:latin typeface="Arial" panose="020B0604020202020204" pitchFamily="34" charset="0"/>
              <a:cs typeface="Arial" panose="020B0604020202020204" pitchFamily="34" charset="0"/>
            </a:endParaRPr>
          </a:p>
          <a:p>
            <a:endParaRPr lang="en-US" altLang="en-US" dirty="0">
              <a:solidFill>
                <a:srgbClr val="000000"/>
              </a:solidFill>
              <a:latin typeface="Arial" panose="020B0604020202020204" pitchFamily="34" charset="0"/>
              <a:cs typeface="Arial" panose="020B0604020202020204" pitchFamily="34" charset="0"/>
            </a:endParaRPr>
          </a:p>
          <a:p>
            <a:endParaRPr lang="en-US" altLang="en-US" dirty="0">
              <a:solidFill>
                <a:srgbClr val="000000"/>
              </a:solidFill>
              <a:latin typeface="Arial" panose="020B0604020202020204" pitchFamily="34" charset="0"/>
              <a:cs typeface="Arial" panose="020B0604020202020204" pitchFamily="34" charset="0"/>
            </a:endParaRPr>
          </a:p>
          <a:p>
            <a:endParaRPr lang="en-US" altLang="en-US" dirty="0">
              <a:solidFill>
                <a:srgbClr val="000000"/>
              </a:solidFill>
              <a:latin typeface="Arial" panose="020B0604020202020204" pitchFamily="34" charset="0"/>
              <a:cs typeface="Arial" panose="020B0604020202020204" pitchFamily="34" charset="0"/>
            </a:endParaRPr>
          </a:p>
          <a:p>
            <a:endParaRPr lang="en-US" dirty="0"/>
          </a:p>
        </p:txBody>
      </p:sp>
      <p:sp>
        <p:nvSpPr>
          <p:cNvPr id="4" name="Content Placeholder 3"/>
          <p:cNvSpPr>
            <a:spLocks noGrp="1"/>
          </p:cNvSpPr>
          <p:nvPr>
            <p:ph sz="half" idx="2"/>
          </p:nvPr>
        </p:nvSpPr>
        <p:spPr>
          <a:xfrm>
            <a:off x="6172200" y="1364343"/>
            <a:ext cx="5181600" cy="5210628"/>
          </a:xfrm>
        </p:spPr>
        <p:txBody>
          <a:bodyPr>
            <a:normAutofit/>
          </a:bodyPr>
          <a:lstStyle/>
          <a:p>
            <a:pPr marL="0" indent="0" algn="ctr">
              <a:buNone/>
            </a:pPr>
            <a:r>
              <a:rPr lang="en-US" altLang="en-US" b="1" dirty="0">
                <a:solidFill>
                  <a:srgbClr val="000000"/>
                </a:solidFill>
                <a:latin typeface="Arial" panose="020B0604020202020204" pitchFamily="34" charset="0"/>
                <a:cs typeface="Arial" panose="020B0604020202020204" pitchFamily="34" charset="0"/>
              </a:rPr>
              <a:t>Benefits to Children</a:t>
            </a:r>
          </a:p>
          <a:p>
            <a:pPr>
              <a:buFontTx/>
              <a:buChar char="•"/>
            </a:pPr>
            <a:r>
              <a:rPr lang="en-US" altLang="en-US" dirty="0">
                <a:solidFill>
                  <a:srgbClr val="000000"/>
                </a:solidFill>
                <a:latin typeface="Arial" panose="020B0604020202020204" pitchFamily="34" charset="0"/>
                <a:cs typeface="Arial" panose="020B0604020202020204" pitchFamily="34" charset="0"/>
              </a:rPr>
              <a:t>Practice and demonstrate what they can do</a:t>
            </a:r>
          </a:p>
          <a:p>
            <a:pPr>
              <a:buFontTx/>
              <a:buChar char="•"/>
            </a:pPr>
            <a:r>
              <a:rPr lang="en-US" altLang="en-US" dirty="0">
                <a:solidFill>
                  <a:srgbClr val="000000"/>
                </a:solidFill>
                <a:latin typeface="Arial" panose="020B0604020202020204" pitchFamily="34" charset="0"/>
                <a:cs typeface="Arial" panose="020B0604020202020204" pitchFamily="34" charset="0"/>
              </a:rPr>
              <a:t>Expand what they already do, know &amp; feel</a:t>
            </a:r>
          </a:p>
          <a:p>
            <a:pPr>
              <a:buFontTx/>
              <a:buChar char="•"/>
            </a:pPr>
            <a:r>
              <a:rPr lang="en-US" altLang="en-US" dirty="0">
                <a:solidFill>
                  <a:srgbClr val="000000"/>
                </a:solidFill>
                <a:latin typeface="Arial" panose="020B0604020202020204" pitchFamily="34" charset="0"/>
                <a:cs typeface="Arial" panose="020B0604020202020204" pitchFamily="34" charset="0"/>
              </a:rPr>
              <a:t>Gain confidence and fee good about themselves</a:t>
            </a:r>
          </a:p>
          <a:p>
            <a:pPr>
              <a:buFontTx/>
              <a:buChar char="•"/>
            </a:pPr>
            <a:r>
              <a:rPr lang="en-US" altLang="en-US" dirty="0">
                <a:solidFill>
                  <a:srgbClr val="000000"/>
                </a:solidFill>
                <a:latin typeface="Arial" panose="020B0604020202020204" pitchFamily="34" charset="0"/>
                <a:cs typeface="Arial" panose="020B0604020202020204" pitchFamily="34" charset="0"/>
              </a:rPr>
              <a:t>Have fun with their parent(s)! </a:t>
            </a:r>
          </a:p>
          <a:p>
            <a:pPr>
              <a:buFontTx/>
              <a:buChar char="•"/>
            </a:pPr>
            <a:endParaRPr lang="en-US" altLang="en-US" dirty="0">
              <a:solidFill>
                <a:srgbClr val="000000"/>
              </a:solidFill>
              <a:latin typeface="Arial" panose="020B0604020202020204" pitchFamily="34" charset="0"/>
              <a:cs typeface="Arial" panose="020B0604020202020204" pitchFamily="34" charset="0"/>
            </a:endParaRPr>
          </a:p>
          <a:p>
            <a:pPr>
              <a:buFontTx/>
              <a:buChar char="•"/>
            </a:pPr>
            <a:endParaRPr lang="en-US" altLang="en-US" dirty="0">
              <a:solidFill>
                <a:srgbClr val="000000"/>
              </a:solidFill>
              <a:latin typeface="Arial" panose="020B0604020202020204" pitchFamily="34" charset="0"/>
              <a:cs typeface="Arial" panose="020B0604020202020204" pitchFamily="34" charset="0"/>
            </a:endParaRPr>
          </a:p>
          <a:p>
            <a:pPr>
              <a:buFontTx/>
              <a:buChar char="•"/>
            </a:pPr>
            <a:endParaRPr lang="en-US" altLang="en-US" dirty="0">
              <a:solidFill>
                <a:srgbClr val="000000"/>
              </a:solidFill>
              <a:latin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3926074839"/>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n-lt"/>
              </a:rPr>
              <a:t>Parents as Observers </a:t>
            </a:r>
          </a:p>
        </p:txBody>
      </p:sp>
      <p:sp>
        <p:nvSpPr>
          <p:cNvPr id="3" name="Content Placeholder 2"/>
          <p:cNvSpPr>
            <a:spLocks noGrp="1"/>
          </p:cNvSpPr>
          <p:nvPr>
            <p:ph idx="1"/>
          </p:nvPr>
        </p:nvSpPr>
        <p:spPr>
          <a:xfrm>
            <a:off x="547914" y="1335313"/>
            <a:ext cx="10515600" cy="5326744"/>
          </a:xfrm>
        </p:spPr>
        <p:txBody>
          <a:bodyPr>
            <a:normAutofit fontScale="77500" lnSpcReduction="20000"/>
          </a:bodyPr>
          <a:lstStyle/>
          <a:p>
            <a:pPr marL="0" indent="0">
              <a:buNone/>
            </a:pPr>
            <a:r>
              <a:rPr lang="en-US" dirty="0"/>
              <a:t>                                                                                         </a:t>
            </a:r>
            <a:r>
              <a:rPr lang="en-US" sz="4300" dirty="0"/>
              <a:t>Why Focus?</a:t>
            </a:r>
          </a:p>
          <a:p>
            <a:pPr marL="0" indent="0">
              <a:buNone/>
            </a:pPr>
            <a:r>
              <a:rPr lang="en-US" dirty="0"/>
              <a:t>     </a:t>
            </a:r>
          </a:p>
          <a:p>
            <a:pPr marL="0" indent="0">
              <a:buNone/>
            </a:pPr>
            <a:r>
              <a:rPr lang="en-US" sz="3500" dirty="0"/>
              <a:t> </a:t>
            </a:r>
          </a:p>
          <a:p>
            <a:pPr marL="0" indent="0">
              <a:buNone/>
            </a:pPr>
            <a:r>
              <a:rPr lang="en-US" sz="3500" dirty="0"/>
              <a:t>    Focusing                                  Better Observations </a:t>
            </a:r>
          </a:p>
          <a:p>
            <a:pPr marL="0" indent="0">
              <a:buNone/>
            </a:pPr>
            <a:endParaRPr lang="en-US" sz="3500" dirty="0"/>
          </a:p>
          <a:p>
            <a:pPr marL="0" indent="0">
              <a:buNone/>
            </a:pPr>
            <a:endParaRPr lang="en-US" sz="3500" dirty="0"/>
          </a:p>
          <a:p>
            <a:pPr marL="0" indent="0">
              <a:buNone/>
            </a:pPr>
            <a:r>
              <a:rPr lang="en-US" sz="3500" dirty="0"/>
              <a:t>Better Interpretations                               More Accurate Interpreters</a:t>
            </a:r>
          </a:p>
          <a:p>
            <a:pPr marL="0" indent="0">
              <a:buNone/>
            </a:pPr>
            <a:endParaRPr lang="en-US" sz="3500" dirty="0"/>
          </a:p>
          <a:p>
            <a:pPr marL="0" indent="0">
              <a:buNone/>
            </a:pPr>
            <a:endParaRPr lang="en-US" sz="3500" dirty="0"/>
          </a:p>
          <a:p>
            <a:pPr marL="0" indent="0">
              <a:buNone/>
            </a:pPr>
            <a:r>
              <a:rPr lang="en-US" sz="3500" dirty="0"/>
              <a:t>       Sensitivity &amp; Responsiveness                       </a:t>
            </a:r>
          </a:p>
          <a:p>
            <a:pPr marL="0" indent="0">
              <a:buNone/>
            </a:pPr>
            <a:endParaRPr lang="en-US" sz="3500" dirty="0"/>
          </a:p>
          <a:p>
            <a:pPr marL="0" indent="0">
              <a:buNone/>
            </a:pPr>
            <a:r>
              <a:rPr lang="en-US" sz="3500" dirty="0"/>
              <a:t>                                          Better Supporters of Child’s Development        </a:t>
            </a:r>
          </a:p>
        </p:txBody>
      </p:sp>
      <p:sp>
        <p:nvSpPr>
          <p:cNvPr id="4" name="Right Arrow 3"/>
          <p:cNvSpPr/>
          <p:nvPr/>
        </p:nvSpPr>
        <p:spPr>
          <a:xfrm>
            <a:off x="2525486" y="2539450"/>
            <a:ext cx="1174832"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ight Arrow 4"/>
          <p:cNvSpPr/>
          <p:nvPr/>
        </p:nvSpPr>
        <p:spPr>
          <a:xfrm>
            <a:off x="8095714" y="2527597"/>
            <a:ext cx="1230394" cy="50833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ight Arrow 5"/>
          <p:cNvSpPr/>
          <p:nvPr/>
        </p:nvSpPr>
        <p:spPr>
          <a:xfrm>
            <a:off x="3966909" y="3756369"/>
            <a:ext cx="1326985"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Arrow 6"/>
          <p:cNvSpPr/>
          <p:nvPr/>
        </p:nvSpPr>
        <p:spPr>
          <a:xfrm>
            <a:off x="10130971" y="3756369"/>
            <a:ext cx="1222830"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Arrow 7"/>
          <p:cNvSpPr/>
          <p:nvPr/>
        </p:nvSpPr>
        <p:spPr>
          <a:xfrm>
            <a:off x="5409546" y="4966897"/>
            <a:ext cx="1447147"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26108" y="190391"/>
            <a:ext cx="1609725" cy="1962150"/>
          </a:xfrm>
          <a:prstGeom prst="rect">
            <a:avLst/>
          </a:prstGeom>
          <a:ln w="76200">
            <a:solidFill>
              <a:srgbClr val="0070C0"/>
            </a:solidFill>
          </a:ln>
        </p:spPr>
      </p:pic>
    </p:spTree>
    <p:extLst>
      <p:ext uri="{BB962C8B-B14F-4D97-AF65-F5344CB8AC3E}">
        <p14:creationId xmlns:p14="http://schemas.microsoft.com/office/powerpoint/2010/main" val="1088131559"/>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984703"/>
          </a:xfrm>
        </p:spPr>
        <p:txBody>
          <a:bodyPr/>
          <a:lstStyle/>
          <a:p>
            <a:r>
              <a:rPr lang="en-US" dirty="0">
                <a:latin typeface="+mn-lt"/>
              </a:rPr>
              <a:t>What I’m Like</a:t>
            </a:r>
          </a:p>
        </p:txBody>
      </p:sp>
      <p:sp>
        <p:nvSpPr>
          <p:cNvPr id="4" name="Content Placeholder 3"/>
          <p:cNvSpPr>
            <a:spLocks noGrp="1"/>
          </p:cNvSpPr>
          <p:nvPr>
            <p:ph sz="half" idx="1"/>
          </p:nvPr>
        </p:nvSpPr>
        <p:spPr>
          <a:xfrm>
            <a:off x="838199" y="1349828"/>
            <a:ext cx="6041571" cy="5167085"/>
          </a:xfrm>
        </p:spPr>
        <p:txBody>
          <a:bodyPr>
            <a:normAutofit/>
          </a:bodyPr>
          <a:lstStyle/>
          <a:p>
            <a:pPr>
              <a:buFont typeface="Wingdings" panose="05000000000000000000" pitchFamily="2" charset="2"/>
              <a:buChar char="§"/>
            </a:pPr>
            <a:endParaRPr lang="en-US" sz="3200" dirty="0"/>
          </a:p>
          <a:p>
            <a:pPr>
              <a:buFont typeface="Wingdings" panose="05000000000000000000" pitchFamily="2" charset="2"/>
              <a:buChar char="§"/>
            </a:pPr>
            <a:r>
              <a:rPr lang="en-US" sz="3200" dirty="0"/>
              <a:t>How I communicate my needs</a:t>
            </a:r>
          </a:p>
          <a:p>
            <a:pPr>
              <a:buFont typeface="Wingdings" panose="05000000000000000000" pitchFamily="2" charset="2"/>
              <a:buChar char="§"/>
            </a:pPr>
            <a:r>
              <a:rPr lang="en-US" sz="3200" dirty="0"/>
              <a:t>How I explore my environment</a:t>
            </a:r>
          </a:p>
          <a:p>
            <a:pPr>
              <a:buFont typeface="Wingdings" panose="05000000000000000000" pitchFamily="2" charset="2"/>
              <a:buChar char="§"/>
            </a:pPr>
            <a:r>
              <a:rPr lang="en-US" sz="3200" dirty="0"/>
              <a:t>How I’m comforted </a:t>
            </a:r>
          </a:p>
          <a:p>
            <a:pPr>
              <a:buFont typeface="Wingdings" panose="05000000000000000000" pitchFamily="2" charset="2"/>
              <a:buChar char="§"/>
            </a:pPr>
            <a:r>
              <a:rPr lang="en-US" sz="3200" dirty="0"/>
              <a:t>How I interact with others</a:t>
            </a:r>
          </a:p>
          <a:p>
            <a:pPr>
              <a:buFont typeface="Wingdings" panose="05000000000000000000" pitchFamily="2" charset="2"/>
              <a:buChar char="§"/>
            </a:pPr>
            <a:r>
              <a:rPr lang="en-US" sz="3200" dirty="0"/>
              <a:t>How I …….</a:t>
            </a:r>
          </a:p>
        </p:txBody>
      </p:sp>
      <p:pic>
        <p:nvPicPr>
          <p:cNvPr id="6" name="Picture 12"/>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bwMode="auto">
          <a:xfrm>
            <a:off x="6879770" y="2116648"/>
            <a:ext cx="2273582" cy="2455352"/>
          </a:xfrm>
          <a:prstGeom prst="rect">
            <a:avLst/>
          </a:prstGeom>
          <a:noFill/>
          <a:ln w="76200">
            <a:solidFill>
              <a:srgbClr val="0070C0"/>
            </a:solidFill>
            <a:miter lim="800000"/>
            <a:headEnd/>
            <a:tailEnd/>
          </a:ln>
          <a:extLst>
            <a:ext uri="{909E8E84-426E-40dd-AFC4-6F175D3DCCD1}">
              <a14:hiddenFill xmlns:a14="http://schemas.microsoft.com/office/drawing/2010/main" xmlns="">
                <a:solidFill>
                  <a:srgbClr val="FFFFFF"/>
                </a:solidFill>
              </a14:hiddenFill>
            </a:ext>
          </a:extLst>
        </p:spPr>
      </p:pic>
      <p:pic>
        <p:nvPicPr>
          <p:cNvPr id="9" name="Picture 8"/>
          <p:cNvPicPr>
            <a:picLocks noChangeAspect="1"/>
          </p:cNvPicPr>
          <p:nvPr/>
        </p:nvPicPr>
        <p:blipFill>
          <a:blip r:embed="rId4"/>
          <a:stretch>
            <a:fillRect/>
          </a:stretch>
        </p:blipFill>
        <p:spPr>
          <a:xfrm>
            <a:off x="8762999" y="342475"/>
            <a:ext cx="2828925" cy="1619250"/>
          </a:xfrm>
          <a:prstGeom prst="rect">
            <a:avLst/>
          </a:prstGeom>
          <a:ln w="57150">
            <a:solidFill>
              <a:srgbClr val="0070C0"/>
            </a:solidFill>
          </a:ln>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01190" y="4754788"/>
            <a:ext cx="2590800" cy="1762125"/>
          </a:xfrm>
          <a:prstGeom prst="rect">
            <a:avLst/>
          </a:prstGeom>
          <a:ln w="76200">
            <a:solidFill>
              <a:srgbClr val="0070C0"/>
            </a:solidFill>
          </a:ln>
        </p:spPr>
      </p:pic>
    </p:spTree>
    <p:extLst>
      <p:ext uri="{BB962C8B-B14F-4D97-AF65-F5344CB8AC3E}">
        <p14:creationId xmlns:p14="http://schemas.microsoft.com/office/powerpoint/2010/main" val="439350140"/>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latin typeface="+mn-lt"/>
              </a:rPr>
              <a:t>Parents as Observers in All Settings</a:t>
            </a:r>
          </a:p>
        </p:txBody>
      </p:sp>
      <p:sp>
        <p:nvSpPr>
          <p:cNvPr id="4" name="Content Placeholder 3"/>
          <p:cNvSpPr>
            <a:spLocks noGrp="1"/>
          </p:cNvSpPr>
          <p:nvPr>
            <p:ph sz="half" idx="1"/>
          </p:nvPr>
        </p:nvSpPr>
        <p:spPr/>
        <p:txBody>
          <a:bodyPr/>
          <a:lstStyle/>
          <a:p>
            <a:endParaRPr lang="en-US" sz="3600" dirty="0"/>
          </a:p>
          <a:p>
            <a:r>
              <a:rPr lang="en-US" sz="3600" dirty="0"/>
              <a:t>Home Visiting programs</a:t>
            </a:r>
          </a:p>
          <a:p>
            <a:r>
              <a:rPr lang="en-US" sz="3600" dirty="0"/>
              <a:t>Parent-child groups</a:t>
            </a:r>
          </a:p>
          <a:p>
            <a:r>
              <a:rPr lang="en-US" sz="3600" dirty="0"/>
              <a:t>Center based</a:t>
            </a:r>
          </a:p>
          <a:p>
            <a:r>
              <a:rPr lang="en-US" sz="3600" dirty="0"/>
              <a:t>Family child care</a:t>
            </a:r>
          </a:p>
          <a:p>
            <a:endParaRPr lang="en-US" dirty="0"/>
          </a:p>
        </p:txBody>
      </p:sp>
      <p:sp>
        <p:nvSpPr>
          <p:cNvPr id="5" name="Content Placeholder 4"/>
          <p:cNvSpPr>
            <a:spLocks noGrp="1"/>
          </p:cNvSpPr>
          <p:nvPr>
            <p:ph sz="half" idx="2"/>
          </p:nvPr>
        </p:nvSpPr>
        <p:spPr/>
        <p:txBody>
          <a:bodyPr>
            <a:normAutofit/>
          </a:bodyPr>
          <a:lstStyle/>
          <a:p>
            <a:r>
              <a:rPr lang="en-US" sz="3600" dirty="0"/>
              <a:t>Parents as first teacher</a:t>
            </a:r>
          </a:p>
          <a:p>
            <a:r>
              <a:rPr lang="en-US" sz="3600" dirty="0"/>
              <a:t>Parents as partners</a:t>
            </a:r>
          </a:p>
          <a:p>
            <a:r>
              <a:rPr lang="en-US" sz="3600" dirty="0"/>
              <a:t>Parent as interpreters of their child’s behavior</a:t>
            </a:r>
          </a:p>
          <a:p>
            <a:r>
              <a:rPr lang="en-US" sz="3600" dirty="0"/>
              <a:t>Parent and child as life long learners</a:t>
            </a:r>
          </a:p>
        </p:txBody>
      </p:sp>
    </p:spTree>
    <p:extLst>
      <p:ext uri="{BB962C8B-B14F-4D97-AF65-F5344CB8AC3E}">
        <p14:creationId xmlns:p14="http://schemas.microsoft.com/office/powerpoint/2010/main" val="4267951428"/>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3C7F5D-6692-48FF-B05B-449A134C8618}"/>
              </a:ext>
            </a:extLst>
          </p:cNvPr>
          <p:cNvSpPr>
            <a:spLocks noGrp="1"/>
          </p:cNvSpPr>
          <p:nvPr>
            <p:ph type="title"/>
          </p:nvPr>
        </p:nvSpPr>
        <p:spPr>
          <a:xfrm>
            <a:off x="838200" y="319405"/>
            <a:ext cx="10515600" cy="1325563"/>
          </a:xfrm>
        </p:spPr>
        <p:txBody>
          <a:bodyPr/>
          <a:lstStyle/>
          <a:p>
            <a:pPr algn="ctr"/>
            <a:r>
              <a:rPr lang="en-US" dirty="0"/>
              <a:t>Positive Solutions POS:</a:t>
            </a:r>
            <a:br>
              <a:rPr lang="en-US" dirty="0"/>
            </a:br>
            <a:r>
              <a:rPr lang="en-US" dirty="0"/>
              <a:t>A Parenting Support Group</a:t>
            </a:r>
          </a:p>
        </p:txBody>
      </p:sp>
      <p:pic>
        <p:nvPicPr>
          <p:cNvPr id="7" name="Content Placeholder 6">
            <a:extLst>
              <a:ext uri="{FF2B5EF4-FFF2-40B4-BE49-F238E27FC236}">
                <a16:creationId xmlns:a16="http://schemas.microsoft.com/office/drawing/2014/main" id="{682DE896-5912-4C86-A0B8-6D7076B35F1D}"/>
              </a:ext>
            </a:extLst>
          </p:cNvPr>
          <p:cNvPicPr>
            <a:picLocks noGrp="1" noChangeAspect="1"/>
          </p:cNvPicPr>
          <p:nvPr>
            <p:ph sz="half" idx="1"/>
          </p:nvPr>
        </p:nvPicPr>
        <p:blipFill>
          <a:blip r:embed="rId3"/>
          <a:stretch>
            <a:fillRect/>
          </a:stretch>
        </p:blipFill>
        <p:spPr>
          <a:xfrm>
            <a:off x="290125" y="2243387"/>
            <a:ext cx="6125415" cy="2804233"/>
          </a:xfrm>
          <a:prstGeom prst="rect">
            <a:avLst/>
          </a:prstGeom>
        </p:spPr>
      </p:pic>
      <p:sp>
        <p:nvSpPr>
          <p:cNvPr id="4" name="Content Placeholder 3">
            <a:extLst>
              <a:ext uri="{FF2B5EF4-FFF2-40B4-BE49-F238E27FC236}">
                <a16:creationId xmlns:a16="http://schemas.microsoft.com/office/drawing/2014/main" id="{B4A84711-3391-427C-9E12-7998416FF9DA}"/>
              </a:ext>
            </a:extLst>
          </p:cNvPr>
          <p:cNvSpPr>
            <a:spLocks noGrp="1"/>
          </p:cNvSpPr>
          <p:nvPr>
            <p:ph sz="half" idx="2"/>
          </p:nvPr>
        </p:nvSpPr>
        <p:spPr>
          <a:xfrm>
            <a:off x="6728896" y="1825625"/>
            <a:ext cx="4624904" cy="3634382"/>
          </a:xfrm>
        </p:spPr>
        <p:txBody>
          <a:bodyPr/>
          <a:lstStyle/>
          <a:p>
            <a:pPr marL="0" indent="0">
              <a:buNone/>
            </a:pPr>
            <a:r>
              <a:rPr lang="en-US" i="1" dirty="0"/>
              <a:t>Modules include:</a:t>
            </a:r>
          </a:p>
          <a:p>
            <a:r>
              <a:rPr lang="en-US" sz="2600" dirty="0"/>
              <a:t>(1) Making Connection! (2) Making it Happen! (3) Why do Children Do What They Do? (4) Teach Me What To Do! (5) Facing the Challenge (Part 1) (6) Facing the Challenge (Part 2), a Family Workbook, and a Facilitators Guide.</a:t>
            </a:r>
          </a:p>
          <a:p>
            <a:endParaRPr lang="en-US" dirty="0"/>
          </a:p>
        </p:txBody>
      </p:sp>
    </p:spTree>
    <p:extLst>
      <p:ext uri="{BB962C8B-B14F-4D97-AF65-F5344CB8AC3E}">
        <p14:creationId xmlns:p14="http://schemas.microsoft.com/office/powerpoint/2010/main" val="3165558332"/>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a:extLst>
              <a:ext uri="{FF2B5EF4-FFF2-40B4-BE49-F238E27FC236}">
                <a16:creationId xmlns:a16="http://schemas.microsoft.com/office/drawing/2014/main" id="{44FC6C45-8AB8-41CC-A39A-A0ABBDC77473}"/>
              </a:ext>
            </a:extLst>
          </p:cNvPr>
          <p:cNvSpPr>
            <a:spLocks noGrp="1" noChangeArrowheads="1"/>
          </p:cNvSpPr>
          <p:nvPr>
            <p:ph type="title"/>
          </p:nvPr>
        </p:nvSpPr>
        <p:spPr/>
        <p:txBody>
          <a:bodyPr/>
          <a:lstStyle/>
          <a:p>
            <a:pPr algn="ctr" eaLnBrk="1" hangingPunct="1"/>
            <a:r>
              <a:rPr lang="en-US" altLang="en-US" sz="3200" b="1" dirty="0"/>
              <a:t>Relationship Activity</a:t>
            </a:r>
            <a:br>
              <a:rPr lang="en-US" altLang="en-US" sz="3200" b="1" dirty="0"/>
            </a:br>
            <a:r>
              <a:rPr lang="en-US" altLang="en-US" sz="3200" b="1" i="1" dirty="0"/>
              <a:t>Workbook Activity #1</a:t>
            </a:r>
            <a:endParaRPr lang="en-US" altLang="en-US" sz="3600" b="1" dirty="0"/>
          </a:p>
        </p:txBody>
      </p:sp>
      <p:sp>
        <p:nvSpPr>
          <p:cNvPr id="11267" name="Rectangle 3">
            <a:extLst>
              <a:ext uri="{FF2B5EF4-FFF2-40B4-BE49-F238E27FC236}">
                <a16:creationId xmlns:a16="http://schemas.microsoft.com/office/drawing/2014/main" id="{B8D6E6B6-38DA-4021-8ABD-99411D2943DE}"/>
              </a:ext>
            </a:extLst>
          </p:cNvPr>
          <p:cNvSpPr>
            <a:spLocks noGrp="1" noChangeArrowheads="1"/>
          </p:cNvSpPr>
          <p:nvPr>
            <p:ph idx="1"/>
          </p:nvPr>
        </p:nvSpPr>
        <p:spPr/>
        <p:txBody>
          <a:bodyPr/>
          <a:lstStyle/>
          <a:p>
            <a:pPr eaLnBrk="1" hangingPunct="1"/>
            <a:r>
              <a:rPr lang="en-US" altLang="en-US"/>
              <a:t>Think of someone who was really special to you when you were growing up.</a:t>
            </a:r>
          </a:p>
          <a:p>
            <a:pPr eaLnBrk="1" hangingPunct="1">
              <a:buFontTx/>
              <a:buNone/>
            </a:pPr>
            <a:endParaRPr lang="en-US" altLang="en-US" sz="2000"/>
          </a:p>
          <a:p>
            <a:pPr eaLnBrk="1" hangingPunct="1"/>
            <a:r>
              <a:rPr lang="en-US" altLang="en-US"/>
              <a:t>What made you think of this person?</a:t>
            </a:r>
          </a:p>
          <a:p>
            <a:pPr eaLnBrk="1" hangingPunct="1"/>
            <a:endParaRPr lang="en-US" altLang="en-US" sz="2000"/>
          </a:p>
          <a:p>
            <a:pPr eaLnBrk="1" hangingPunct="1"/>
            <a:r>
              <a:rPr lang="en-US" altLang="en-US"/>
              <a:t>What did they do that made them important or special to you?</a:t>
            </a:r>
          </a:p>
        </p:txBody>
      </p:sp>
      <p:sp>
        <p:nvSpPr>
          <p:cNvPr id="11268" name="Slide Number Placeholder 3">
            <a:extLst>
              <a:ext uri="{FF2B5EF4-FFF2-40B4-BE49-F238E27FC236}">
                <a16:creationId xmlns:a16="http://schemas.microsoft.com/office/drawing/2014/main" id="{79883672-9587-4D84-8BAF-87DD036E52D7}"/>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fld id="{805AFDBC-1F6B-4362-97C9-08B9EBF17FEC}" type="slidenum">
              <a:rPr lang="en-US" altLang="en-US"/>
              <a:pPr eaLnBrk="1" hangingPunct="1"/>
              <a:t>135</a:t>
            </a:fld>
            <a:endParaRPr lang="en-US" altLang="en-US"/>
          </a:p>
        </p:txBody>
      </p:sp>
    </p:spTree>
    <p:extLst>
      <p:ext uri="{BB962C8B-B14F-4D97-AF65-F5344CB8AC3E}">
        <p14:creationId xmlns:p14="http://schemas.microsoft.com/office/powerpoint/2010/main" val="2832853676"/>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a:extLst>
              <a:ext uri="{FF2B5EF4-FFF2-40B4-BE49-F238E27FC236}">
                <a16:creationId xmlns:a16="http://schemas.microsoft.com/office/drawing/2014/main" id="{63089797-3087-48E2-B80D-FE89D2FEFE2E}"/>
              </a:ext>
            </a:extLst>
          </p:cNvPr>
          <p:cNvSpPr>
            <a:spLocks noGrp="1" noChangeArrowheads="1"/>
          </p:cNvSpPr>
          <p:nvPr>
            <p:ph type="title"/>
          </p:nvPr>
        </p:nvSpPr>
        <p:spPr/>
        <p:txBody>
          <a:bodyPr/>
          <a:lstStyle/>
          <a:p>
            <a:r>
              <a:rPr lang="en-US" altLang="en-US">
                <a:latin typeface="Arial" panose="020B0604020202020204" pitchFamily="34" charset="0"/>
                <a:ea typeface="ＭＳ Ｐゴシック" panose="020B0600070205080204" pitchFamily="34" charset="-128"/>
                <a:cs typeface="Arial" panose="020B0604020202020204" pitchFamily="34" charset="0"/>
              </a:rPr>
              <a:t>Giving Directions</a:t>
            </a:r>
          </a:p>
        </p:txBody>
      </p:sp>
      <p:sp>
        <p:nvSpPr>
          <p:cNvPr id="36867" name="Content Placeholder 8">
            <a:extLst>
              <a:ext uri="{FF2B5EF4-FFF2-40B4-BE49-F238E27FC236}">
                <a16:creationId xmlns:a16="http://schemas.microsoft.com/office/drawing/2014/main" id="{5E64AC09-93A9-4811-A913-C18674573212}"/>
              </a:ext>
            </a:extLst>
          </p:cNvPr>
          <p:cNvSpPr>
            <a:spLocks noGrp="1"/>
          </p:cNvSpPr>
          <p:nvPr>
            <p:ph idx="1"/>
          </p:nvPr>
        </p:nvSpPr>
        <p:spPr/>
        <p:txBody>
          <a:bodyPr/>
          <a:lstStyle/>
          <a:p>
            <a:r>
              <a:rPr lang="en-US" altLang="en-US">
                <a:latin typeface="Arial" panose="020B0604020202020204" pitchFamily="34" charset="0"/>
                <a:ea typeface="ＭＳ Ｐゴシック" panose="020B0600070205080204" pitchFamily="34" charset="-128"/>
                <a:cs typeface="Arial" panose="020B0604020202020204" pitchFamily="34" charset="0"/>
              </a:rPr>
              <a:t>Give directions that are positive.</a:t>
            </a:r>
          </a:p>
          <a:p>
            <a:r>
              <a:rPr lang="en-US" altLang="en-US">
                <a:latin typeface="Arial" panose="020B0604020202020204" pitchFamily="34" charset="0"/>
                <a:ea typeface="ＭＳ Ｐゴシック" panose="020B0600070205080204" pitchFamily="34" charset="-128"/>
                <a:cs typeface="Arial" panose="020B0604020202020204" pitchFamily="34" charset="0"/>
              </a:rPr>
              <a:t>Give children the opportunity to respond to a direction.</a:t>
            </a:r>
          </a:p>
          <a:p>
            <a:r>
              <a:rPr lang="en-US" altLang="en-US">
                <a:latin typeface="Arial" panose="020B0604020202020204" pitchFamily="34" charset="0"/>
                <a:ea typeface="ＭＳ Ｐゴシック" panose="020B0600070205080204" pitchFamily="34" charset="-128"/>
                <a:cs typeface="Arial" panose="020B0604020202020204" pitchFamily="34" charset="0"/>
              </a:rPr>
              <a:t>When appropriate, give the child choices and options for following directions.</a:t>
            </a:r>
          </a:p>
          <a:p>
            <a:r>
              <a:rPr lang="en-US" altLang="en-US">
                <a:latin typeface="Arial" panose="020B0604020202020204" pitchFamily="34" charset="0"/>
                <a:ea typeface="ＭＳ Ｐゴシック" panose="020B0600070205080204" pitchFamily="34" charset="-128"/>
                <a:cs typeface="Arial" panose="020B0604020202020204" pitchFamily="34" charset="0"/>
              </a:rPr>
              <a:t>Follow through with positive acknowledgment of children’s behavior.</a:t>
            </a:r>
          </a:p>
          <a:p>
            <a:endParaRPr lang="en-US" altLang="en-US">
              <a:latin typeface="Arial" panose="020B0604020202020204" pitchFamily="34" charset="0"/>
              <a:ea typeface="ＭＳ Ｐゴシック" panose="020B0600070205080204" pitchFamily="34" charset="-128"/>
              <a:cs typeface="Arial" panose="020B0604020202020204" pitchFamily="34" charset="0"/>
            </a:endParaRPr>
          </a:p>
          <a:p>
            <a:endParaRPr lang="en-US" altLang="en-US">
              <a:latin typeface="Arial" panose="020B0604020202020204" pitchFamily="34" charset="0"/>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3639891454"/>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3">
            <a:extLst>
              <a:ext uri="{FF2B5EF4-FFF2-40B4-BE49-F238E27FC236}">
                <a16:creationId xmlns:a16="http://schemas.microsoft.com/office/drawing/2014/main" id="{AED44D02-E3BF-4BCB-9A71-93AF4A8961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33512" y="190500"/>
            <a:ext cx="9324976" cy="6477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671848530"/>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Content Placeholder 8">
            <a:extLst>
              <a:ext uri="{FF2B5EF4-FFF2-40B4-BE49-F238E27FC236}">
                <a16:creationId xmlns:a16="http://schemas.microsoft.com/office/drawing/2014/main" id="{D604C1BB-B2FC-45DB-A738-BEBCD9BBEA85}"/>
              </a:ext>
            </a:extLst>
          </p:cNvPr>
          <p:cNvSpPr>
            <a:spLocks noGrp="1"/>
          </p:cNvSpPr>
          <p:nvPr>
            <p:ph sz="half" idx="2"/>
          </p:nvPr>
        </p:nvSpPr>
        <p:spPr>
          <a:xfrm>
            <a:off x="6172200" y="1143000"/>
            <a:ext cx="4038600" cy="5181600"/>
          </a:xfrm>
        </p:spPr>
        <p:txBody>
          <a:bodyPr/>
          <a:lstStyle/>
          <a:p>
            <a:pPr algn="ctr">
              <a:buFontTx/>
              <a:buNone/>
            </a:pPr>
            <a:r>
              <a:rPr lang="en-US" altLang="en-US" sz="3600" b="1"/>
              <a:t>Household Rules</a:t>
            </a:r>
          </a:p>
          <a:p>
            <a:pPr>
              <a:spcBef>
                <a:spcPts val="1200"/>
              </a:spcBef>
            </a:pPr>
            <a:r>
              <a:rPr lang="en-US" altLang="en-US"/>
              <a:t>Encourage families to create household rules.</a:t>
            </a:r>
          </a:p>
          <a:p>
            <a:pPr>
              <a:spcBef>
                <a:spcPts val="1200"/>
              </a:spcBef>
            </a:pPr>
            <a:r>
              <a:rPr lang="en-US" altLang="en-US"/>
              <a:t>Help them make rules that teach their children what TO DO.</a:t>
            </a:r>
          </a:p>
          <a:p>
            <a:pPr>
              <a:spcBef>
                <a:spcPts val="1200"/>
              </a:spcBef>
            </a:pPr>
            <a:r>
              <a:rPr lang="en-US" altLang="en-US"/>
              <a:t>Provide strategies to use for teaching and reinforcing the rules.</a:t>
            </a:r>
          </a:p>
        </p:txBody>
      </p:sp>
      <p:pic>
        <p:nvPicPr>
          <p:cNvPr id="158723" name="Picture 5" descr="Rules.png">
            <a:extLst>
              <a:ext uri="{FF2B5EF4-FFF2-40B4-BE49-F238E27FC236}">
                <a16:creationId xmlns:a16="http://schemas.microsoft.com/office/drawing/2014/main" id="{4427AC4D-7324-4D87-A00D-7B2C004CD59A}"/>
              </a:ext>
            </a:extLst>
          </p:cNvPr>
          <p:cNvPicPr>
            <a:picLocks noChangeAspect="1"/>
          </p:cNvPicPr>
          <p:nvPr/>
        </p:nvPicPr>
        <p:blipFill>
          <a:blip r:embed="rId3">
            <a:extLst>
              <a:ext uri="{28A0092B-C50C-407E-A947-70E740481C1C}">
                <a14:useLocalDpi xmlns:a14="http://schemas.microsoft.com/office/drawing/2010/main" val="0"/>
              </a:ext>
            </a:extLst>
          </a:blip>
          <a:srcRect l="7240" t="6853" r="5881" b="6419"/>
          <a:stretch>
            <a:fillRect/>
          </a:stretch>
        </p:blipFill>
        <p:spPr bwMode="auto">
          <a:xfrm>
            <a:off x="2076450" y="1143000"/>
            <a:ext cx="4019550" cy="518160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sp>
        <p:nvSpPr>
          <p:cNvPr id="158724" name="Title 1">
            <a:extLst>
              <a:ext uri="{FF2B5EF4-FFF2-40B4-BE49-F238E27FC236}">
                <a16:creationId xmlns:a16="http://schemas.microsoft.com/office/drawing/2014/main" id="{861E126F-BFB7-4AF8-9091-8714C6D15052}"/>
              </a:ext>
            </a:extLst>
          </p:cNvPr>
          <p:cNvSpPr>
            <a:spLocks noGrp="1"/>
          </p:cNvSpPr>
          <p:nvPr>
            <p:ph type="title"/>
          </p:nvPr>
        </p:nvSpPr>
        <p:spPr>
          <a:xfrm>
            <a:off x="1905000" y="381000"/>
            <a:ext cx="8382000" cy="838200"/>
          </a:xfrm>
        </p:spPr>
        <p:txBody>
          <a:bodyPr/>
          <a:lstStyle/>
          <a:p>
            <a:r>
              <a:rPr lang="en-US" altLang="en-US" sz="4000" b="1"/>
              <a:t>Partnering With Families  </a:t>
            </a:r>
          </a:p>
        </p:txBody>
      </p:sp>
    </p:spTree>
    <p:extLst>
      <p:ext uri="{BB962C8B-B14F-4D97-AF65-F5344CB8AC3E}">
        <p14:creationId xmlns:p14="http://schemas.microsoft.com/office/powerpoint/2010/main" val="2616398631"/>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Content Placeholder 2">
            <a:extLst>
              <a:ext uri="{FF2B5EF4-FFF2-40B4-BE49-F238E27FC236}">
                <a16:creationId xmlns:a16="http://schemas.microsoft.com/office/drawing/2014/main" id="{88B690D8-E74B-4AC2-A7F2-416F46ED2E5B}"/>
              </a:ext>
            </a:extLst>
          </p:cNvPr>
          <p:cNvSpPr>
            <a:spLocks noGrp="1"/>
          </p:cNvSpPr>
          <p:nvPr>
            <p:ph sz="half" idx="1"/>
          </p:nvPr>
        </p:nvSpPr>
        <p:spPr>
          <a:xfrm>
            <a:off x="1905000" y="1905000"/>
            <a:ext cx="4038600" cy="4591050"/>
          </a:xfrm>
        </p:spPr>
        <p:txBody>
          <a:bodyPr/>
          <a:lstStyle/>
          <a:p>
            <a:pPr marL="0" lvl="1" indent="0" algn="ctr">
              <a:spcBef>
                <a:spcPts val="2400"/>
              </a:spcBef>
              <a:buNone/>
              <a:defRPr/>
            </a:pPr>
            <a:r>
              <a:rPr lang="en-US" sz="2800" dirty="0">
                <a:latin typeface="Verdana" pitchFamily="34" charset="0"/>
              </a:rPr>
              <a:t>Helps families prepare child for leaving home and going to school.</a:t>
            </a:r>
          </a:p>
          <a:p>
            <a:pPr marL="0" lvl="1" indent="0" algn="ctr">
              <a:spcBef>
                <a:spcPts val="2400"/>
              </a:spcBef>
              <a:buNone/>
              <a:defRPr/>
            </a:pPr>
            <a:r>
              <a:rPr lang="en-US" sz="2800" dirty="0">
                <a:latin typeface="Verdana" pitchFamily="34" charset="0"/>
              </a:rPr>
              <a:t>Provides predictability with a </a:t>
            </a:r>
            <a:r>
              <a:rPr lang="ja-JP" altLang="en-US" sz="2800" dirty="0">
                <a:latin typeface="Verdana" pitchFamily="34" charset="0"/>
              </a:rPr>
              <a:t>“</a:t>
            </a:r>
            <a:r>
              <a:rPr lang="en-US" altLang="ja-JP" sz="2800" dirty="0">
                <a:latin typeface="Verdana" pitchFamily="34" charset="0"/>
              </a:rPr>
              <a:t>schedule</a:t>
            </a:r>
            <a:r>
              <a:rPr lang="ja-JP" altLang="en-US" sz="2800" dirty="0">
                <a:latin typeface="Verdana" pitchFamily="34" charset="0"/>
              </a:rPr>
              <a:t>”</a:t>
            </a:r>
            <a:r>
              <a:rPr lang="en-US" altLang="ja-JP" sz="2800" dirty="0">
                <a:latin typeface="Verdana" pitchFamily="34" charset="0"/>
              </a:rPr>
              <a:t> of clear expectations around the morning routine.</a:t>
            </a:r>
            <a:endParaRPr lang="en-US" altLang="ja-JP" sz="2800" dirty="0"/>
          </a:p>
          <a:p>
            <a:pPr lvl="1">
              <a:defRPr/>
            </a:pPr>
            <a:endParaRPr lang="en-US" dirty="0">
              <a:ea typeface="+mn-ea"/>
            </a:endParaRPr>
          </a:p>
          <a:p>
            <a:pPr>
              <a:defRPr/>
            </a:pPr>
            <a:endParaRPr lang="en-US" dirty="0">
              <a:ea typeface="+mn-ea"/>
            </a:endParaRPr>
          </a:p>
        </p:txBody>
      </p:sp>
      <p:pic>
        <p:nvPicPr>
          <p:cNvPr id="99331" name="Picture 11" descr="DSC00048">
            <a:extLst>
              <a:ext uri="{FF2B5EF4-FFF2-40B4-BE49-F238E27FC236}">
                <a16:creationId xmlns:a16="http://schemas.microsoft.com/office/drawing/2014/main" id="{CBD8781A-7C12-4EF9-850C-152652461B5D}"/>
              </a:ext>
            </a:extLst>
          </p:cNvPr>
          <p:cNvPicPr>
            <a:picLocks noChangeAspect="1" noChangeArrowheads="1"/>
          </p:cNvPicPr>
          <p:nvPr/>
        </p:nvPicPr>
        <p:blipFill>
          <a:blip r:embed="rId3" cstate="print"/>
          <a:srcRect/>
          <a:stretch>
            <a:fillRect/>
          </a:stretch>
        </p:blipFill>
        <p:spPr bwMode="auto">
          <a:xfrm>
            <a:off x="6019801" y="2209801"/>
            <a:ext cx="4011613" cy="3313113"/>
          </a:xfrm>
          <a:prstGeom prst="round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2404" name="Picture 2" descr="Teaching Tools for Young Children with Challenging Behavior">
            <a:extLst>
              <a:ext uri="{FF2B5EF4-FFF2-40B4-BE49-F238E27FC236}">
                <a16:creationId xmlns:a16="http://schemas.microsoft.com/office/drawing/2014/main" id="{987D3A85-70B3-4C1D-B4B0-6A378D911BF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34400" y="5867400"/>
            <a:ext cx="1690688" cy="54610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sp>
        <p:nvSpPr>
          <p:cNvPr id="102405" name="Title 1">
            <a:extLst>
              <a:ext uri="{FF2B5EF4-FFF2-40B4-BE49-F238E27FC236}">
                <a16:creationId xmlns:a16="http://schemas.microsoft.com/office/drawing/2014/main" id="{B59FDC0F-0B46-401D-93DF-DAFE633ED01E}"/>
              </a:ext>
            </a:extLst>
          </p:cNvPr>
          <p:cNvSpPr>
            <a:spLocks noGrp="1"/>
          </p:cNvSpPr>
          <p:nvPr>
            <p:ph type="title"/>
          </p:nvPr>
        </p:nvSpPr>
        <p:spPr>
          <a:xfrm>
            <a:off x="1905000" y="381000"/>
            <a:ext cx="8305800" cy="914400"/>
          </a:xfrm>
        </p:spPr>
        <p:txBody>
          <a:bodyPr/>
          <a:lstStyle/>
          <a:p>
            <a:r>
              <a:rPr lang="en-US" altLang="en-US" sz="4000" b="1"/>
              <a:t>Partnering With Families  </a:t>
            </a:r>
          </a:p>
        </p:txBody>
      </p:sp>
      <p:sp>
        <p:nvSpPr>
          <p:cNvPr id="102406" name="TextBox 5">
            <a:extLst>
              <a:ext uri="{FF2B5EF4-FFF2-40B4-BE49-F238E27FC236}">
                <a16:creationId xmlns:a16="http://schemas.microsoft.com/office/drawing/2014/main" id="{2F19AED5-04D3-4DCF-8708-1F4F509DC154}"/>
              </a:ext>
            </a:extLst>
          </p:cNvPr>
          <p:cNvSpPr txBox="1">
            <a:spLocks noChangeArrowheads="1"/>
          </p:cNvSpPr>
          <p:nvPr/>
        </p:nvSpPr>
        <p:spPr bwMode="auto">
          <a:xfrm>
            <a:off x="1905000" y="1219200"/>
            <a:ext cx="8382000" cy="58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ja-JP" altLang="en-US"/>
              <a:t> </a:t>
            </a:r>
            <a:r>
              <a:rPr lang="en-US" altLang="ja-JP"/>
              <a:t>“Getting Ready for School” Visual</a:t>
            </a:r>
            <a:endParaRPr lang="en-US" altLang="en-US"/>
          </a:p>
        </p:txBody>
      </p:sp>
    </p:spTree>
    <p:extLst>
      <p:ext uri="{BB962C8B-B14F-4D97-AF65-F5344CB8AC3E}">
        <p14:creationId xmlns:p14="http://schemas.microsoft.com/office/powerpoint/2010/main" val="34476175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764516" cy="1701154"/>
          </a:xfrm>
        </p:spPr>
        <p:txBody>
          <a:bodyPr>
            <a:normAutofit/>
          </a:bodyPr>
          <a:lstStyle/>
          <a:p>
            <a:pPr algn="ctr"/>
            <a:r>
              <a:rPr lang="en-US" sz="4000" b="1" i="1" dirty="0"/>
              <a:t>Each of us relates to learning and practice from the unique perspective of our own social identities:</a:t>
            </a:r>
          </a:p>
        </p:txBody>
      </p:sp>
      <p:pic>
        <p:nvPicPr>
          <p:cNvPr id="4" name="Content Placeholder 3" descr="socialidentitieswheel.jpg"/>
          <p:cNvPicPr>
            <a:picLocks noGrp="1" noChangeAspect="1"/>
          </p:cNvPicPr>
          <p:nvPr>
            <p:ph idx="1"/>
          </p:nvPr>
        </p:nvPicPr>
        <p:blipFill>
          <a:blip r:embed="rId2">
            <a:extLst>
              <a:ext uri="{28A0092B-C50C-407E-A947-70E740481C1C}">
                <a14:useLocalDpi xmlns:a14="http://schemas.microsoft.com/office/drawing/2010/main" val="0"/>
              </a:ext>
            </a:extLst>
          </a:blip>
          <a:srcRect l="-73853" r="-73853"/>
          <a:stretch>
            <a:fillRect/>
          </a:stretch>
        </p:blipFill>
        <p:spPr>
          <a:xfrm>
            <a:off x="-1938692" y="1933243"/>
            <a:ext cx="10484662" cy="4351338"/>
          </a:xfrm>
        </p:spPr>
      </p:pic>
      <p:sp>
        <p:nvSpPr>
          <p:cNvPr id="6" name="Rectangle 5">
            <a:extLst>
              <a:ext uri="{FF2B5EF4-FFF2-40B4-BE49-F238E27FC236}">
                <a16:creationId xmlns:a16="http://schemas.microsoft.com/office/drawing/2014/main" id="{76883152-379B-479D-A0DA-0C83C4499A2F}"/>
              </a:ext>
            </a:extLst>
          </p:cNvPr>
          <p:cNvSpPr>
            <a:spLocks noChangeArrowheads="1"/>
          </p:cNvSpPr>
          <p:nvPr/>
        </p:nvSpPr>
        <p:spPr bwMode="auto">
          <a:xfrm>
            <a:off x="6296767" y="2536631"/>
            <a:ext cx="4789315" cy="3046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US" sz="3200" dirty="0"/>
              <a:t>As we learn together, we invite you to name the particular social identities that inform your perspective.</a:t>
            </a:r>
          </a:p>
          <a:p>
            <a:pPr eaLnBrk="0" hangingPunct="0"/>
            <a:endParaRPr lang="en-US" altLang="en-US" sz="3200" dirty="0">
              <a:latin typeface="Arial" panose="020B0604020202020204" pitchFamily="34" charset="0"/>
            </a:endParaRPr>
          </a:p>
        </p:txBody>
      </p:sp>
    </p:spTree>
    <p:extLst>
      <p:ext uri="{BB962C8B-B14F-4D97-AF65-F5344CB8AC3E}">
        <p14:creationId xmlns:p14="http://schemas.microsoft.com/office/powerpoint/2010/main" val="1335532883"/>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a:extLst>
              <a:ext uri="{FF2B5EF4-FFF2-40B4-BE49-F238E27FC236}">
                <a16:creationId xmlns:a16="http://schemas.microsoft.com/office/drawing/2014/main" id="{95A20F2F-5847-4495-B6B3-43E16EA1B38A}"/>
              </a:ext>
            </a:extLst>
          </p:cNvPr>
          <p:cNvSpPr>
            <a:spLocks noGrp="1"/>
          </p:cNvSpPr>
          <p:nvPr>
            <p:ph type="title"/>
          </p:nvPr>
        </p:nvSpPr>
        <p:spPr/>
        <p:txBody>
          <a:bodyPr/>
          <a:lstStyle/>
          <a:p>
            <a:endParaRPr lang="en-US" altLang="en-US"/>
          </a:p>
        </p:txBody>
      </p:sp>
      <p:pic>
        <p:nvPicPr>
          <p:cNvPr id="34819" name="Picture 2">
            <a:extLst>
              <a:ext uri="{FF2B5EF4-FFF2-40B4-BE49-F238E27FC236}">
                <a16:creationId xmlns:a16="http://schemas.microsoft.com/office/drawing/2014/main" id="{5D39EE09-04A0-46DE-A06E-B107B764A6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0"/>
            <a:ext cx="105156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361022406"/>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a:extLst>
              <a:ext uri="{FF2B5EF4-FFF2-40B4-BE49-F238E27FC236}">
                <a16:creationId xmlns:a16="http://schemas.microsoft.com/office/drawing/2014/main" id="{F675EABC-2A3B-44A2-BFD5-7B258EA6F095}"/>
              </a:ext>
            </a:extLst>
          </p:cNvPr>
          <p:cNvSpPr>
            <a:spLocks noGrp="1"/>
          </p:cNvSpPr>
          <p:nvPr>
            <p:ph type="title"/>
          </p:nvPr>
        </p:nvSpPr>
        <p:spPr/>
        <p:txBody>
          <a:bodyPr/>
          <a:lstStyle/>
          <a:p>
            <a:pPr algn="ctr"/>
            <a:r>
              <a:rPr lang="en-US" altLang="en-US" dirty="0"/>
              <a:t>Small Group Activity</a:t>
            </a:r>
          </a:p>
        </p:txBody>
      </p:sp>
      <p:sp>
        <p:nvSpPr>
          <p:cNvPr id="35843" name="Content Placeholder 2">
            <a:extLst>
              <a:ext uri="{FF2B5EF4-FFF2-40B4-BE49-F238E27FC236}">
                <a16:creationId xmlns:a16="http://schemas.microsoft.com/office/drawing/2014/main" id="{A5B71B11-1719-4F1C-9B3A-4B8992B2CF31}"/>
              </a:ext>
            </a:extLst>
          </p:cNvPr>
          <p:cNvSpPr>
            <a:spLocks noGrp="1"/>
          </p:cNvSpPr>
          <p:nvPr>
            <p:ph idx="1"/>
          </p:nvPr>
        </p:nvSpPr>
        <p:spPr/>
        <p:txBody>
          <a:bodyPr>
            <a:normAutofit/>
          </a:bodyPr>
          <a:lstStyle/>
          <a:p>
            <a:r>
              <a:rPr lang="en-US" altLang="en-US" sz="4400" dirty="0"/>
              <a:t>Each group will take one routine from the Family Routine Guide and review the chart for that routine.</a:t>
            </a:r>
          </a:p>
          <a:p>
            <a:r>
              <a:rPr lang="en-US" altLang="en-US" sz="4400" dirty="0"/>
              <a:t>The group will then discuss how this chart could be used or adapted for use in systems of care. </a:t>
            </a:r>
          </a:p>
        </p:txBody>
      </p:sp>
    </p:spTree>
    <p:extLst>
      <p:ext uri="{BB962C8B-B14F-4D97-AF65-F5344CB8AC3E}">
        <p14:creationId xmlns:p14="http://schemas.microsoft.com/office/powerpoint/2010/main" val="4041679594"/>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5BB36E3-FF62-4FC5-A354-11AC70D964FD}"/>
              </a:ext>
            </a:extLst>
          </p:cNvPr>
          <p:cNvSpPr>
            <a:spLocks noGrp="1"/>
          </p:cNvSpPr>
          <p:nvPr>
            <p:ph type="title"/>
          </p:nvPr>
        </p:nvSpPr>
        <p:spPr/>
        <p:txBody>
          <a:bodyPr/>
          <a:lstStyle/>
          <a:p>
            <a:pPr algn="ctr"/>
            <a:r>
              <a:rPr lang="en-US" dirty="0"/>
              <a:t>Video 2.5  Responsive Routine Based Interactions</a:t>
            </a:r>
          </a:p>
        </p:txBody>
      </p:sp>
      <p:sp>
        <p:nvSpPr>
          <p:cNvPr id="6" name="Content Placeholder 5">
            <a:extLst>
              <a:ext uri="{FF2B5EF4-FFF2-40B4-BE49-F238E27FC236}">
                <a16:creationId xmlns:a16="http://schemas.microsoft.com/office/drawing/2014/main" id="{22B0ED73-7CED-4842-9556-1B5CDB190766}"/>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2779854042"/>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a:extLst>
              <a:ext uri="{FF2B5EF4-FFF2-40B4-BE49-F238E27FC236}">
                <a16:creationId xmlns:a16="http://schemas.microsoft.com/office/drawing/2014/main" id="{6C918A69-705B-4706-953F-BA4A1CC21EA3}"/>
              </a:ext>
            </a:extLst>
          </p:cNvPr>
          <p:cNvSpPr>
            <a:spLocks noGrp="1"/>
          </p:cNvSpPr>
          <p:nvPr>
            <p:ph type="title"/>
          </p:nvPr>
        </p:nvSpPr>
        <p:spPr>
          <a:xfrm>
            <a:off x="1905000" y="381000"/>
            <a:ext cx="8382000" cy="685800"/>
          </a:xfrm>
        </p:spPr>
        <p:txBody>
          <a:bodyPr>
            <a:normAutofit fontScale="90000"/>
          </a:bodyPr>
          <a:lstStyle/>
          <a:p>
            <a:pPr eaLnBrk="1" hangingPunct="1">
              <a:defRPr/>
            </a:pPr>
            <a:r>
              <a:rPr lang="en-US" b="1" dirty="0">
                <a:ea typeface="+mj-ea"/>
              </a:rPr>
              <a:t>Positive Adult-Child Interactions</a:t>
            </a:r>
          </a:p>
        </p:txBody>
      </p:sp>
      <p:sp>
        <p:nvSpPr>
          <p:cNvPr id="40963" name="Content Placeholder 2">
            <a:extLst>
              <a:ext uri="{FF2B5EF4-FFF2-40B4-BE49-F238E27FC236}">
                <a16:creationId xmlns:a16="http://schemas.microsoft.com/office/drawing/2014/main" id="{842A3E25-CA5F-443D-BB99-E47B0D3D3908}"/>
              </a:ext>
            </a:extLst>
          </p:cNvPr>
          <p:cNvSpPr>
            <a:spLocks noGrp="1"/>
          </p:cNvSpPr>
          <p:nvPr>
            <p:ph sz="quarter" idx="1"/>
          </p:nvPr>
        </p:nvSpPr>
        <p:spPr>
          <a:xfrm>
            <a:off x="2209800" y="1066800"/>
            <a:ext cx="8001000" cy="5410200"/>
          </a:xfrm>
        </p:spPr>
        <p:txBody>
          <a:bodyPr/>
          <a:lstStyle/>
          <a:p>
            <a:pPr>
              <a:spcBef>
                <a:spcPts val="1200"/>
              </a:spcBef>
            </a:pPr>
            <a:r>
              <a:rPr lang="en-US" altLang="en-US" sz="2700" dirty="0"/>
              <a:t>Acknowledge child</a:t>
            </a:r>
            <a:r>
              <a:rPr lang="ja-JP" altLang="en-US" sz="2700" dirty="0"/>
              <a:t>’</a:t>
            </a:r>
            <a:r>
              <a:rPr lang="en-US" altLang="ja-JP" sz="2700" dirty="0"/>
              <a:t>s communication (verbal or non-verbal)</a:t>
            </a:r>
          </a:p>
          <a:p>
            <a:pPr>
              <a:spcBef>
                <a:spcPts val="1200"/>
              </a:spcBef>
            </a:pPr>
            <a:r>
              <a:rPr lang="en-US" altLang="en-US" sz="2700" dirty="0"/>
              <a:t>Greets children by their name</a:t>
            </a:r>
          </a:p>
          <a:p>
            <a:pPr>
              <a:spcBef>
                <a:spcPts val="1200"/>
              </a:spcBef>
            </a:pPr>
            <a:r>
              <a:rPr lang="en-US" altLang="en-US" sz="2700" dirty="0"/>
              <a:t>Engage in one-to-one interactions, at eye level</a:t>
            </a:r>
          </a:p>
          <a:p>
            <a:pPr>
              <a:spcBef>
                <a:spcPts val="1200"/>
              </a:spcBef>
            </a:pPr>
            <a:r>
              <a:rPr lang="en-US" altLang="en-US" sz="2700" dirty="0"/>
              <a:t>Use a voice that matches the child’s temperament and simple language</a:t>
            </a:r>
          </a:p>
          <a:p>
            <a:pPr>
              <a:spcBef>
                <a:spcPts val="1200"/>
              </a:spcBef>
            </a:pPr>
            <a:r>
              <a:rPr lang="en-US" altLang="en-US" sz="2700" dirty="0"/>
              <a:t>Provide warm, responsive physical contact</a:t>
            </a:r>
          </a:p>
          <a:p>
            <a:pPr>
              <a:spcBef>
                <a:spcPts val="1200"/>
              </a:spcBef>
            </a:pPr>
            <a:r>
              <a:rPr lang="en-US" altLang="en-US" sz="2700" dirty="0"/>
              <a:t>Follow the child</a:t>
            </a:r>
            <a:r>
              <a:rPr lang="ja-JP" altLang="en-US" sz="2700" dirty="0"/>
              <a:t>’</a:t>
            </a:r>
            <a:r>
              <a:rPr lang="en-US" altLang="ja-JP" sz="2700" dirty="0"/>
              <a:t>s lead and interests during play</a:t>
            </a:r>
          </a:p>
          <a:p>
            <a:pPr>
              <a:spcBef>
                <a:spcPts val="1200"/>
              </a:spcBef>
            </a:pPr>
            <a:r>
              <a:rPr lang="en-US" altLang="en-US" sz="2700" dirty="0"/>
              <a:t>Listen to children and encourage them to listen to others</a:t>
            </a:r>
          </a:p>
          <a:p>
            <a:pPr>
              <a:spcBef>
                <a:spcPts val="1200"/>
              </a:spcBef>
            </a:pPr>
            <a:r>
              <a:rPr lang="en-US" altLang="en-US" sz="2700" dirty="0"/>
              <a:t>Acknowledge child</a:t>
            </a:r>
            <a:r>
              <a:rPr lang="ja-JP" altLang="en-US" sz="2700" dirty="0"/>
              <a:t>’</a:t>
            </a:r>
            <a:r>
              <a:rPr lang="en-US" altLang="ja-JP" sz="2700" dirty="0"/>
              <a:t>s accomplishments &amp; efforts</a:t>
            </a:r>
          </a:p>
        </p:txBody>
      </p:sp>
    </p:spTree>
    <p:extLst>
      <p:ext uri="{BB962C8B-B14F-4D97-AF65-F5344CB8AC3E}">
        <p14:creationId xmlns:p14="http://schemas.microsoft.com/office/powerpoint/2010/main" val="416423603"/>
      </p:ext>
    </p:extLst>
  </p:cSld>
  <p:clrMapOvr>
    <a:masterClrMapping/>
  </p:clrMapOvr>
  <p:transition spd="slow">
    <p:strips dir="ru"/>
  </p:transition>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a:extLst>
              <a:ext uri="{FF2B5EF4-FFF2-40B4-BE49-F238E27FC236}">
                <a16:creationId xmlns:a16="http://schemas.microsoft.com/office/drawing/2014/main" id="{165805A0-2B3C-4201-8092-B6091928FBAD}"/>
              </a:ext>
            </a:extLst>
          </p:cNvPr>
          <p:cNvSpPr>
            <a:spLocks noGrp="1"/>
          </p:cNvSpPr>
          <p:nvPr>
            <p:ph type="title"/>
          </p:nvPr>
        </p:nvSpPr>
        <p:spPr>
          <a:xfrm>
            <a:off x="1905000" y="457200"/>
            <a:ext cx="8382000" cy="1143000"/>
          </a:xfrm>
        </p:spPr>
        <p:txBody>
          <a:bodyPr>
            <a:normAutofit fontScale="90000"/>
          </a:bodyPr>
          <a:lstStyle/>
          <a:p>
            <a:pPr eaLnBrk="1" hangingPunct="1"/>
            <a:r>
              <a:rPr lang="en-US" altLang="en-US" sz="4000" b="1"/>
              <a:t>Building Positive Relationships by Making Deposits </a:t>
            </a:r>
          </a:p>
        </p:txBody>
      </p:sp>
      <p:pic>
        <p:nvPicPr>
          <p:cNvPr id="39939" name="Picture 2" descr="C:\Documents and Settings\Administrator\Local Settings\Temporary Internet Files\Content.IE5\888H7KA7\MCj04413150000[1].png">
            <a:extLst>
              <a:ext uri="{FF2B5EF4-FFF2-40B4-BE49-F238E27FC236}">
                <a16:creationId xmlns:a16="http://schemas.microsoft.com/office/drawing/2014/main" id="{3BDD4026-8C9A-4352-B8D2-74B1389A8388}"/>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2324100" y="2324100"/>
            <a:ext cx="3162300" cy="3162300"/>
          </a:xfrm>
        </p:spPr>
      </p:pic>
      <p:sp>
        <p:nvSpPr>
          <p:cNvPr id="39940" name="Content Placeholder 4">
            <a:extLst>
              <a:ext uri="{FF2B5EF4-FFF2-40B4-BE49-F238E27FC236}">
                <a16:creationId xmlns:a16="http://schemas.microsoft.com/office/drawing/2014/main" id="{4BFE5800-8042-4AB9-8C72-402C6FFA98AD}"/>
              </a:ext>
            </a:extLst>
          </p:cNvPr>
          <p:cNvSpPr>
            <a:spLocks noGrp="1"/>
          </p:cNvSpPr>
          <p:nvPr>
            <p:ph sz="half" idx="2"/>
          </p:nvPr>
        </p:nvSpPr>
        <p:spPr>
          <a:xfrm>
            <a:off x="5791200" y="1981200"/>
            <a:ext cx="4419600" cy="4114800"/>
          </a:xfrm>
        </p:spPr>
        <p:txBody>
          <a:bodyPr/>
          <a:lstStyle/>
          <a:p>
            <a:pPr marL="0" indent="0" algn="ctr">
              <a:spcBef>
                <a:spcPts val="4800"/>
              </a:spcBef>
              <a:buNone/>
            </a:pPr>
            <a:r>
              <a:rPr lang="en-US" altLang="en-US" sz="3600">
                <a:cs typeface="Arial" panose="020B0604020202020204" pitchFamily="34" charset="0"/>
              </a:rPr>
              <a:t>Maintain a 5:1  (positive to negative)</a:t>
            </a:r>
          </a:p>
          <a:p>
            <a:pPr marL="0" indent="0" algn="ctr">
              <a:spcBef>
                <a:spcPts val="4800"/>
              </a:spcBef>
              <a:buNone/>
            </a:pPr>
            <a:r>
              <a:rPr lang="en-US" altLang="en-US" sz="3600">
                <a:cs typeface="Arial" panose="020B0604020202020204" pitchFamily="34" charset="0"/>
              </a:rPr>
              <a:t>Give attention when the child is engaged in appropriate behaviors</a:t>
            </a:r>
          </a:p>
        </p:txBody>
      </p:sp>
    </p:spTree>
    <p:extLst>
      <p:ext uri="{BB962C8B-B14F-4D97-AF65-F5344CB8AC3E}">
        <p14:creationId xmlns:p14="http://schemas.microsoft.com/office/powerpoint/2010/main" val="4198633301"/>
      </p:ext>
    </p:extLst>
  </p:cSld>
  <p:clrMapOvr>
    <a:masterClrMapping/>
  </p:clrMapOvr>
  <p:transition/>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tle 1">
            <a:extLst>
              <a:ext uri="{FF2B5EF4-FFF2-40B4-BE49-F238E27FC236}">
                <a16:creationId xmlns:a16="http://schemas.microsoft.com/office/drawing/2014/main" id="{97853228-4603-48C0-BD96-9186E1AD32CE}"/>
              </a:ext>
            </a:extLst>
          </p:cNvPr>
          <p:cNvSpPr>
            <a:spLocks noGrp="1"/>
          </p:cNvSpPr>
          <p:nvPr>
            <p:ph type="title"/>
          </p:nvPr>
        </p:nvSpPr>
        <p:spPr>
          <a:xfrm>
            <a:off x="1905000" y="381000"/>
            <a:ext cx="8382000" cy="762000"/>
          </a:xfrm>
        </p:spPr>
        <p:txBody>
          <a:bodyPr/>
          <a:lstStyle/>
          <a:p>
            <a:pPr eaLnBrk="1" hangingPunct="1"/>
            <a:r>
              <a:rPr lang="en-US" altLang="en-US" sz="4000" b="1"/>
              <a:t>It All Adds Up</a:t>
            </a:r>
          </a:p>
        </p:txBody>
      </p:sp>
      <p:sp>
        <p:nvSpPr>
          <p:cNvPr id="65539" name="Content Placeholder 3">
            <a:extLst>
              <a:ext uri="{FF2B5EF4-FFF2-40B4-BE49-F238E27FC236}">
                <a16:creationId xmlns:a16="http://schemas.microsoft.com/office/drawing/2014/main" id="{52146CF6-EE3A-4628-A86B-740ED0DB18DC}"/>
              </a:ext>
            </a:extLst>
          </p:cNvPr>
          <p:cNvSpPr>
            <a:spLocks noGrp="1"/>
          </p:cNvSpPr>
          <p:nvPr>
            <p:ph sz="quarter" idx="1"/>
          </p:nvPr>
        </p:nvSpPr>
        <p:spPr>
          <a:xfrm>
            <a:off x="2133600" y="1295400"/>
            <a:ext cx="3581400" cy="5181600"/>
          </a:xfrm>
        </p:spPr>
        <p:txBody>
          <a:bodyPr/>
          <a:lstStyle/>
          <a:p>
            <a:pPr eaLnBrk="1" hangingPunct="1">
              <a:buFontTx/>
              <a:buNone/>
            </a:pPr>
            <a:r>
              <a:rPr lang="en-US" altLang="en-US" sz="3200" b="1"/>
              <a:t>Deposits:</a:t>
            </a:r>
            <a:r>
              <a:rPr lang="en-US" altLang="en-US" b="1"/>
              <a:t>	</a:t>
            </a:r>
          </a:p>
          <a:p>
            <a:pPr lvl="1" eaLnBrk="1" hangingPunct="1"/>
            <a:r>
              <a:rPr lang="en-US" altLang="en-US" sz="2800"/>
              <a:t>Active Listening</a:t>
            </a:r>
          </a:p>
          <a:p>
            <a:pPr lvl="1" eaLnBrk="1" hangingPunct="1"/>
            <a:r>
              <a:rPr lang="en-US" altLang="en-US" sz="2800"/>
              <a:t>Wait Time</a:t>
            </a:r>
          </a:p>
          <a:p>
            <a:pPr lvl="1" eaLnBrk="1" hangingPunct="1"/>
            <a:r>
              <a:rPr lang="en-US" altLang="en-US" sz="2800"/>
              <a:t>Observation</a:t>
            </a:r>
          </a:p>
          <a:p>
            <a:pPr lvl="1" eaLnBrk="1" hangingPunct="1"/>
            <a:r>
              <a:rPr lang="en-US" altLang="en-US" sz="2800"/>
              <a:t>Mirroring</a:t>
            </a:r>
          </a:p>
          <a:p>
            <a:pPr lvl="1" eaLnBrk="1" hangingPunct="1"/>
            <a:r>
              <a:rPr lang="en-US" altLang="en-US" sz="2800"/>
              <a:t>Self Talk</a:t>
            </a:r>
          </a:p>
          <a:p>
            <a:pPr lvl="1" eaLnBrk="1" hangingPunct="1"/>
            <a:r>
              <a:rPr lang="en-US" altLang="en-US" sz="2800"/>
              <a:t>Parallel Talk</a:t>
            </a:r>
          </a:p>
          <a:p>
            <a:pPr lvl="1" eaLnBrk="1" hangingPunct="1"/>
            <a:r>
              <a:rPr lang="en-US" altLang="en-US" sz="2800"/>
              <a:t>Reflection</a:t>
            </a:r>
          </a:p>
          <a:p>
            <a:pPr lvl="1" eaLnBrk="1" hangingPunct="1"/>
            <a:r>
              <a:rPr lang="en-US" altLang="en-US" sz="2800"/>
              <a:t>Expansion</a:t>
            </a:r>
          </a:p>
          <a:p>
            <a:pPr lvl="1" eaLnBrk="1" hangingPunct="1"/>
            <a:r>
              <a:rPr lang="en-US" altLang="en-US" sz="2800"/>
              <a:t>Modeling</a:t>
            </a:r>
          </a:p>
        </p:txBody>
      </p:sp>
      <p:sp>
        <p:nvSpPr>
          <p:cNvPr id="65540" name="Content Placeholder 4">
            <a:extLst>
              <a:ext uri="{FF2B5EF4-FFF2-40B4-BE49-F238E27FC236}">
                <a16:creationId xmlns:a16="http://schemas.microsoft.com/office/drawing/2014/main" id="{141EFD39-E675-45DF-B068-CF6423AC78A5}"/>
              </a:ext>
            </a:extLst>
          </p:cNvPr>
          <p:cNvSpPr>
            <a:spLocks noGrp="1"/>
          </p:cNvSpPr>
          <p:nvPr>
            <p:ph sz="quarter" idx="2"/>
          </p:nvPr>
        </p:nvSpPr>
        <p:spPr>
          <a:xfrm>
            <a:off x="6629400" y="1295400"/>
            <a:ext cx="3473450" cy="4953000"/>
          </a:xfrm>
        </p:spPr>
        <p:txBody>
          <a:bodyPr/>
          <a:lstStyle/>
          <a:p>
            <a:pPr eaLnBrk="1" hangingPunct="1">
              <a:buFontTx/>
              <a:buNone/>
            </a:pPr>
            <a:r>
              <a:rPr lang="en-US" altLang="en-US" sz="3200" b="1"/>
              <a:t>Withdrawals</a:t>
            </a:r>
            <a:r>
              <a:rPr lang="en-US" altLang="en-US" sz="3200"/>
              <a:t>:</a:t>
            </a:r>
          </a:p>
          <a:p>
            <a:pPr lvl="1" eaLnBrk="1" hangingPunct="1"/>
            <a:r>
              <a:rPr lang="en-US" altLang="en-US" sz="2800"/>
              <a:t>No</a:t>
            </a:r>
          </a:p>
          <a:p>
            <a:pPr lvl="1" eaLnBrk="1" hangingPunct="1"/>
            <a:r>
              <a:rPr lang="en-US" altLang="en-US" sz="2800"/>
              <a:t>Don</a:t>
            </a:r>
            <a:r>
              <a:rPr lang="ja-JP" altLang="en-US" sz="2800"/>
              <a:t>’</a:t>
            </a:r>
            <a:r>
              <a:rPr lang="en-US" altLang="ja-JP" sz="2800"/>
              <a:t>t </a:t>
            </a:r>
          </a:p>
          <a:p>
            <a:pPr lvl="1" eaLnBrk="1" hangingPunct="1"/>
            <a:r>
              <a:rPr lang="en-US" altLang="en-US" sz="2800"/>
              <a:t>Stop</a:t>
            </a:r>
          </a:p>
          <a:p>
            <a:pPr lvl="1" eaLnBrk="1" hangingPunct="1"/>
            <a:r>
              <a:rPr lang="en-US" altLang="en-US" sz="2800"/>
              <a:t>Demands - directions</a:t>
            </a:r>
          </a:p>
          <a:p>
            <a:pPr lvl="1" eaLnBrk="1" hangingPunct="1"/>
            <a:r>
              <a:rPr lang="en-US" altLang="en-US" sz="2800"/>
              <a:t>Using a loud voice</a:t>
            </a:r>
          </a:p>
          <a:p>
            <a:pPr lvl="1" eaLnBrk="1" hangingPunct="1"/>
            <a:r>
              <a:rPr lang="en-US" altLang="en-US" sz="2800"/>
              <a:t>Intimidating request</a:t>
            </a:r>
          </a:p>
        </p:txBody>
      </p:sp>
    </p:spTree>
    <p:extLst>
      <p:ext uri="{BB962C8B-B14F-4D97-AF65-F5344CB8AC3E}">
        <p14:creationId xmlns:p14="http://schemas.microsoft.com/office/powerpoint/2010/main" val="4081509445"/>
      </p:ext>
    </p:extLst>
  </p:cSld>
  <p:clrMapOvr>
    <a:masterClrMapping/>
  </p:clrMapOvr>
  <p:transition/>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ext Box 2">
            <a:extLst>
              <a:ext uri="{FF2B5EF4-FFF2-40B4-BE49-F238E27FC236}">
                <a16:creationId xmlns:a16="http://schemas.microsoft.com/office/drawing/2014/main" id="{D9D2CA64-44CB-4924-9BE0-F6DDE476056D}"/>
              </a:ext>
            </a:extLst>
          </p:cNvPr>
          <p:cNvSpPr txBox="1">
            <a:spLocks noChangeAspect="1" noChangeArrowheads="1"/>
          </p:cNvSpPr>
          <p:nvPr/>
        </p:nvSpPr>
        <p:spPr bwMode="auto">
          <a:xfrm>
            <a:off x="1604964" y="6135688"/>
            <a:ext cx="1728787"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buFontTx/>
              <a:buNone/>
            </a:pPr>
            <a:r>
              <a:rPr lang="en-US" altLang="en-US" sz="1800" b="1">
                <a:solidFill>
                  <a:srgbClr val="CCCC00"/>
                </a:solidFill>
                <a:latin typeface="Calibri" panose="020F0502020204030204" pitchFamily="34" charset="0"/>
              </a:rPr>
              <a:t> </a:t>
            </a:r>
          </a:p>
        </p:txBody>
      </p:sp>
      <p:sp>
        <p:nvSpPr>
          <p:cNvPr id="43011" name="Text Box 3">
            <a:extLst>
              <a:ext uri="{FF2B5EF4-FFF2-40B4-BE49-F238E27FC236}">
                <a16:creationId xmlns:a16="http://schemas.microsoft.com/office/drawing/2014/main" id="{40B02C59-9BED-4FB9-820C-04499AB45BFF}"/>
              </a:ext>
            </a:extLst>
          </p:cNvPr>
          <p:cNvSpPr txBox="1">
            <a:spLocks noChangeArrowheads="1"/>
          </p:cNvSpPr>
          <p:nvPr/>
        </p:nvSpPr>
        <p:spPr bwMode="auto">
          <a:xfrm>
            <a:off x="1854201" y="4975226"/>
            <a:ext cx="1228725" cy="1311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buFontTx/>
              <a:buNone/>
            </a:pPr>
            <a:r>
              <a:rPr lang="en-US" altLang="en-US" sz="8000" b="1">
                <a:solidFill>
                  <a:srgbClr val="CCCC00"/>
                </a:solidFill>
                <a:latin typeface="Calibri" panose="020F0502020204030204" pitchFamily="34" charset="0"/>
              </a:rPr>
              <a:t> </a:t>
            </a:r>
          </a:p>
        </p:txBody>
      </p:sp>
      <p:sp>
        <p:nvSpPr>
          <p:cNvPr id="43012" name="Rectangle 4">
            <a:extLst>
              <a:ext uri="{FF2B5EF4-FFF2-40B4-BE49-F238E27FC236}">
                <a16:creationId xmlns:a16="http://schemas.microsoft.com/office/drawing/2014/main" id="{E5F8E6AE-0E2C-4132-9992-479025778CC6}"/>
              </a:ext>
            </a:extLst>
          </p:cNvPr>
          <p:cNvSpPr>
            <a:spLocks noChangeArrowheads="1"/>
          </p:cNvSpPr>
          <p:nvPr/>
        </p:nvSpPr>
        <p:spPr bwMode="auto">
          <a:xfrm>
            <a:off x="1905000" y="381000"/>
            <a:ext cx="8382000" cy="1295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sz="4000" b="1">
                <a:solidFill>
                  <a:schemeClr val="tx2"/>
                </a:solidFill>
              </a:rPr>
              <a:t>Building Positive Relationships   with </a:t>
            </a:r>
            <a:r>
              <a:rPr lang="en-US" altLang="en-US" sz="4000" b="1" u="sng">
                <a:solidFill>
                  <a:schemeClr val="tx2"/>
                </a:solidFill>
              </a:rPr>
              <a:t>All</a:t>
            </a:r>
            <a:r>
              <a:rPr lang="en-US" altLang="en-US" sz="4000" b="1">
                <a:solidFill>
                  <a:schemeClr val="tx2"/>
                </a:solidFill>
              </a:rPr>
              <a:t> Children</a:t>
            </a:r>
          </a:p>
        </p:txBody>
      </p:sp>
      <p:sp>
        <p:nvSpPr>
          <p:cNvPr id="43013" name="Oval 15">
            <a:extLst>
              <a:ext uri="{FF2B5EF4-FFF2-40B4-BE49-F238E27FC236}">
                <a16:creationId xmlns:a16="http://schemas.microsoft.com/office/drawing/2014/main" id="{721F3AA2-9C8A-4169-B464-B7B476D7399C}"/>
              </a:ext>
            </a:extLst>
          </p:cNvPr>
          <p:cNvSpPr>
            <a:spLocks noChangeArrowheads="1"/>
          </p:cNvSpPr>
          <p:nvPr/>
        </p:nvSpPr>
        <p:spPr bwMode="auto">
          <a:xfrm rot="20462588">
            <a:off x="6915150" y="4552950"/>
            <a:ext cx="990600" cy="990600"/>
          </a:xfrm>
          <a:prstGeom prst="ellipse">
            <a:avLst/>
          </a:prstGeom>
          <a:solidFill>
            <a:srgbClr val="FFFF00"/>
          </a:solidFill>
          <a:ln w="57150" cmpd="thinThick">
            <a:solidFill>
              <a:schemeClr val="tx1"/>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endParaRPr lang="en-US" altLang="en-US" sz="2400">
              <a:latin typeface="Calibri" panose="020F0502020204030204" pitchFamily="34" charset="0"/>
            </a:endParaRPr>
          </a:p>
        </p:txBody>
      </p:sp>
      <p:sp>
        <p:nvSpPr>
          <p:cNvPr id="43014" name="Oval 16">
            <a:extLst>
              <a:ext uri="{FF2B5EF4-FFF2-40B4-BE49-F238E27FC236}">
                <a16:creationId xmlns:a16="http://schemas.microsoft.com/office/drawing/2014/main" id="{167F2122-ED9F-489E-BAC9-FDDE62997AC1}"/>
              </a:ext>
            </a:extLst>
          </p:cNvPr>
          <p:cNvSpPr>
            <a:spLocks noChangeArrowheads="1"/>
          </p:cNvSpPr>
          <p:nvPr/>
        </p:nvSpPr>
        <p:spPr bwMode="auto">
          <a:xfrm rot="21219588">
            <a:off x="9196388" y="4395788"/>
            <a:ext cx="990600" cy="990600"/>
          </a:xfrm>
          <a:prstGeom prst="ellipse">
            <a:avLst/>
          </a:prstGeom>
          <a:solidFill>
            <a:srgbClr val="FFFF00"/>
          </a:solidFill>
          <a:ln w="57150" cmpd="thinThick">
            <a:solidFill>
              <a:schemeClr val="tx1"/>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endParaRPr lang="en-US" altLang="en-US" sz="1800" b="1">
              <a:latin typeface="Calibri" panose="020F0502020204030204" pitchFamily="34" charset="0"/>
            </a:endParaRPr>
          </a:p>
        </p:txBody>
      </p:sp>
      <p:sp>
        <p:nvSpPr>
          <p:cNvPr id="43015" name="Oval 17">
            <a:extLst>
              <a:ext uri="{FF2B5EF4-FFF2-40B4-BE49-F238E27FC236}">
                <a16:creationId xmlns:a16="http://schemas.microsoft.com/office/drawing/2014/main" id="{E30845C1-01DE-4C1D-8993-ABEE121A9FA0}"/>
              </a:ext>
            </a:extLst>
          </p:cNvPr>
          <p:cNvSpPr>
            <a:spLocks noChangeArrowheads="1"/>
          </p:cNvSpPr>
          <p:nvPr/>
        </p:nvSpPr>
        <p:spPr bwMode="auto">
          <a:xfrm rot="20612279">
            <a:off x="5594350" y="4921250"/>
            <a:ext cx="990600" cy="990600"/>
          </a:xfrm>
          <a:prstGeom prst="ellipse">
            <a:avLst/>
          </a:prstGeom>
          <a:solidFill>
            <a:srgbClr val="FFFF00"/>
          </a:solidFill>
          <a:ln w="57150" cmpd="thinThick">
            <a:solidFill>
              <a:schemeClr val="tx1"/>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endParaRPr lang="en-US" altLang="en-US" sz="1800" b="1">
              <a:latin typeface="Calibri" panose="020F0502020204030204" pitchFamily="34" charset="0"/>
            </a:endParaRPr>
          </a:p>
        </p:txBody>
      </p:sp>
      <p:sp>
        <p:nvSpPr>
          <p:cNvPr id="43016" name="Oval 18">
            <a:extLst>
              <a:ext uri="{FF2B5EF4-FFF2-40B4-BE49-F238E27FC236}">
                <a16:creationId xmlns:a16="http://schemas.microsoft.com/office/drawing/2014/main" id="{C4182461-29DF-4A07-ACB6-C788A6426FF5}"/>
              </a:ext>
            </a:extLst>
          </p:cNvPr>
          <p:cNvSpPr>
            <a:spLocks noChangeArrowheads="1"/>
          </p:cNvSpPr>
          <p:nvPr/>
        </p:nvSpPr>
        <p:spPr bwMode="auto">
          <a:xfrm rot="868906">
            <a:off x="8185150" y="5137150"/>
            <a:ext cx="990600" cy="990600"/>
          </a:xfrm>
          <a:prstGeom prst="ellipse">
            <a:avLst/>
          </a:prstGeom>
          <a:solidFill>
            <a:srgbClr val="FFFF00"/>
          </a:solidFill>
          <a:ln w="57150" cmpd="thinThick">
            <a:solidFill>
              <a:schemeClr val="tx1"/>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endParaRPr lang="en-US" altLang="en-US" sz="2100" b="1">
              <a:latin typeface="Calibri" panose="020F0502020204030204" pitchFamily="34" charset="0"/>
            </a:endParaRPr>
          </a:p>
        </p:txBody>
      </p:sp>
      <p:sp>
        <p:nvSpPr>
          <p:cNvPr id="43017" name="Oval 19">
            <a:extLst>
              <a:ext uri="{FF2B5EF4-FFF2-40B4-BE49-F238E27FC236}">
                <a16:creationId xmlns:a16="http://schemas.microsoft.com/office/drawing/2014/main" id="{BCAEDD15-73E0-4E27-91F0-44694681D240}"/>
              </a:ext>
            </a:extLst>
          </p:cNvPr>
          <p:cNvSpPr>
            <a:spLocks noChangeArrowheads="1"/>
          </p:cNvSpPr>
          <p:nvPr/>
        </p:nvSpPr>
        <p:spPr bwMode="auto">
          <a:xfrm rot="868906">
            <a:off x="2012950" y="3232150"/>
            <a:ext cx="990600" cy="990600"/>
          </a:xfrm>
          <a:prstGeom prst="ellipse">
            <a:avLst/>
          </a:prstGeom>
          <a:solidFill>
            <a:srgbClr val="FFFF00"/>
          </a:solidFill>
          <a:ln w="57150" cmpd="thinThick">
            <a:solidFill>
              <a:schemeClr val="tx1"/>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endParaRPr lang="en-US" altLang="en-US" sz="2400">
              <a:latin typeface="Calibri" panose="020F0502020204030204" pitchFamily="34" charset="0"/>
            </a:endParaRPr>
          </a:p>
        </p:txBody>
      </p:sp>
      <p:sp>
        <p:nvSpPr>
          <p:cNvPr id="43018" name="Oval 20">
            <a:extLst>
              <a:ext uri="{FF2B5EF4-FFF2-40B4-BE49-F238E27FC236}">
                <a16:creationId xmlns:a16="http://schemas.microsoft.com/office/drawing/2014/main" id="{CB2BDA41-5B90-4896-8443-5752D0FA582C}"/>
              </a:ext>
            </a:extLst>
          </p:cNvPr>
          <p:cNvSpPr>
            <a:spLocks noChangeArrowheads="1"/>
          </p:cNvSpPr>
          <p:nvPr/>
        </p:nvSpPr>
        <p:spPr bwMode="auto">
          <a:xfrm rot="20462588">
            <a:off x="2343150" y="1276350"/>
            <a:ext cx="990600" cy="990600"/>
          </a:xfrm>
          <a:prstGeom prst="ellipse">
            <a:avLst/>
          </a:prstGeom>
          <a:solidFill>
            <a:srgbClr val="FFFF00"/>
          </a:solidFill>
          <a:ln w="57150" cmpd="thinThick">
            <a:solidFill>
              <a:schemeClr val="tx1"/>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endParaRPr lang="en-US" altLang="en-US" sz="2400">
              <a:latin typeface="Calibri" panose="020F0502020204030204" pitchFamily="34" charset="0"/>
            </a:endParaRPr>
          </a:p>
        </p:txBody>
      </p:sp>
      <p:sp>
        <p:nvSpPr>
          <p:cNvPr id="43019" name="Oval 21">
            <a:extLst>
              <a:ext uri="{FF2B5EF4-FFF2-40B4-BE49-F238E27FC236}">
                <a16:creationId xmlns:a16="http://schemas.microsoft.com/office/drawing/2014/main" id="{A71E35FE-BA1E-4514-AAAF-51E8A2A7AE36}"/>
              </a:ext>
            </a:extLst>
          </p:cNvPr>
          <p:cNvSpPr>
            <a:spLocks noChangeArrowheads="1"/>
          </p:cNvSpPr>
          <p:nvPr/>
        </p:nvSpPr>
        <p:spPr bwMode="auto">
          <a:xfrm rot="20462588">
            <a:off x="2800351" y="2343150"/>
            <a:ext cx="989013" cy="990600"/>
          </a:xfrm>
          <a:prstGeom prst="ellipse">
            <a:avLst/>
          </a:prstGeom>
          <a:solidFill>
            <a:srgbClr val="FFFF00"/>
          </a:solidFill>
          <a:ln w="57150" cmpd="thinThick">
            <a:solidFill>
              <a:schemeClr val="tx1"/>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endParaRPr lang="en-US" altLang="en-US" sz="2000" b="1">
              <a:latin typeface="Calibri" panose="020F0502020204030204" pitchFamily="34" charset="0"/>
            </a:endParaRPr>
          </a:p>
        </p:txBody>
      </p:sp>
      <p:pic>
        <p:nvPicPr>
          <p:cNvPr id="43020" name="Picture 25" descr="piggy">
            <a:extLst>
              <a:ext uri="{FF2B5EF4-FFF2-40B4-BE49-F238E27FC236}">
                <a16:creationId xmlns:a16="http://schemas.microsoft.com/office/drawing/2014/main" id="{DE01DEE0-1D98-4171-940E-453770EC9A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3773488"/>
            <a:ext cx="3276600" cy="2692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3021" name="TextBox 13">
            <a:extLst>
              <a:ext uri="{FF2B5EF4-FFF2-40B4-BE49-F238E27FC236}">
                <a16:creationId xmlns:a16="http://schemas.microsoft.com/office/drawing/2014/main" id="{9964BAEC-C1D3-4FDF-9BB8-4B76FBBBFBAA}"/>
              </a:ext>
            </a:extLst>
          </p:cNvPr>
          <p:cNvSpPr txBox="1">
            <a:spLocks noChangeArrowheads="1"/>
          </p:cNvSpPr>
          <p:nvPr/>
        </p:nvSpPr>
        <p:spPr bwMode="auto">
          <a:xfrm>
            <a:off x="3810000" y="1741488"/>
            <a:ext cx="6629400" cy="2678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2800"/>
              <a:t>How do your deposits change when the child:</a:t>
            </a:r>
          </a:p>
          <a:p>
            <a:pPr eaLnBrk="1" hangingPunct="1">
              <a:spcBef>
                <a:spcPct val="0"/>
              </a:spcBef>
            </a:pPr>
            <a:r>
              <a:rPr lang="en-US" altLang="en-US" sz="2800"/>
              <a:t>  Does not respond to your attention?</a:t>
            </a:r>
          </a:p>
          <a:p>
            <a:pPr eaLnBrk="1" hangingPunct="1">
              <a:spcBef>
                <a:spcPct val="0"/>
              </a:spcBef>
            </a:pPr>
            <a:r>
              <a:rPr lang="en-US" altLang="en-US" sz="2800"/>
              <a:t>  Cannot see or hear you?</a:t>
            </a:r>
          </a:p>
          <a:p>
            <a:pPr eaLnBrk="1" hangingPunct="1">
              <a:spcBef>
                <a:spcPct val="0"/>
              </a:spcBef>
            </a:pPr>
            <a:r>
              <a:rPr lang="en-US" altLang="en-US" sz="2800"/>
              <a:t>  Relies on others for mobility?</a:t>
            </a:r>
          </a:p>
          <a:p>
            <a:pPr eaLnBrk="1" hangingPunct="1">
              <a:spcBef>
                <a:spcPct val="0"/>
              </a:spcBef>
            </a:pPr>
            <a:r>
              <a:rPr lang="en-US" altLang="en-US" sz="2800"/>
              <a:t>  Has serious medical concerns? </a:t>
            </a:r>
          </a:p>
        </p:txBody>
      </p:sp>
    </p:spTree>
    <p:extLst>
      <p:ext uri="{BB962C8B-B14F-4D97-AF65-F5344CB8AC3E}">
        <p14:creationId xmlns:p14="http://schemas.microsoft.com/office/powerpoint/2010/main" val="2726854683"/>
      </p:ext>
    </p:extLst>
  </p:cSld>
  <p:clrMapOvr>
    <a:masterClrMapping/>
  </p:clrMapOvr>
  <p:transition/>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a:extLst>
              <a:ext uri="{FF2B5EF4-FFF2-40B4-BE49-F238E27FC236}">
                <a16:creationId xmlns:a16="http://schemas.microsoft.com/office/drawing/2014/main" id="{62314478-7B26-44AF-8D16-4BEED2F0697F}"/>
              </a:ext>
            </a:extLst>
          </p:cNvPr>
          <p:cNvSpPr>
            <a:spLocks noGrp="1"/>
          </p:cNvSpPr>
          <p:nvPr>
            <p:ph type="title"/>
          </p:nvPr>
        </p:nvSpPr>
        <p:spPr>
          <a:xfrm>
            <a:off x="1905000" y="381000"/>
            <a:ext cx="8382000" cy="838200"/>
          </a:xfrm>
        </p:spPr>
        <p:txBody>
          <a:bodyPr/>
          <a:lstStyle/>
          <a:p>
            <a:pPr eaLnBrk="1" hangingPunct="1"/>
            <a:r>
              <a:rPr lang="en-US" altLang="en-US" b="1"/>
              <a:t>The </a:t>
            </a:r>
            <a:r>
              <a:rPr lang="en-US" altLang="en-US" sz="4000" b="1"/>
              <a:t>Benefits</a:t>
            </a:r>
            <a:r>
              <a:rPr lang="en-US" altLang="en-US" b="1"/>
              <a:t>!</a:t>
            </a:r>
          </a:p>
        </p:txBody>
      </p:sp>
      <p:sp>
        <p:nvSpPr>
          <p:cNvPr id="44035" name="Content Placeholder 2">
            <a:extLst>
              <a:ext uri="{FF2B5EF4-FFF2-40B4-BE49-F238E27FC236}">
                <a16:creationId xmlns:a16="http://schemas.microsoft.com/office/drawing/2014/main" id="{9A39BAC0-4078-4B55-97B6-48D83F8133BF}"/>
              </a:ext>
            </a:extLst>
          </p:cNvPr>
          <p:cNvSpPr>
            <a:spLocks noGrp="1"/>
          </p:cNvSpPr>
          <p:nvPr>
            <p:ph sz="quarter" idx="1"/>
          </p:nvPr>
        </p:nvSpPr>
        <p:spPr>
          <a:xfrm>
            <a:off x="2057401" y="1219200"/>
            <a:ext cx="8232775" cy="5029200"/>
          </a:xfrm>
        </p:spPr>
        <p:txBody>
          <a:bodyPr/>
          <a:lstStyle/>
          <a:p>
            <a:pPr eaLnBrk="1" hangingPunct="1"/>
            <a:r>
              <a:rPr lang="en-US" altLang="en-US" sz="2900"/>
              <a:t>Influence a child</a:t>
            </a:r>
            <a:r>
              <a:rPr lang="ja-JP" altLang="en-US" sz="2900"/>
              <a:t>’</a:t>
            </a:r>
            <a:r>
              <a:rPr lang="en-US" altLang="ja-JP" sz="2900"/>
              <a:t>s emotional, cognitive, and social development</a:t>
            </a:r>
          </a:p>
          <a:p>
            <a:pPr>
              <a:spcBef>
                <a:spcPts val="1800"/>
              </a:spcBef>
            </a:pPr>
            <a:r>
              <a:rPr lang="en-US" altLang="en-US" sz="2900"/>
              <a:t>Help children develop secure relationships with other adults</a:t>
            </a:r>
          </a:p>
          <a:p>
            <a:pPr>
              <a:spcBef>
                <a:spcPts val="1800"/>
              </a:spcBef>
            </a:pPr>
            <a:r>
              <a:rPr lang="en-US" altLang="en-US" sz="2900"/>
              <a:t>Help children develop good peer relationships</a:t>
            </a:r>
          </a:p>
          <a:p>
            <a:pPr>
              <a:spcBef>
                <a:spcPts val="1800"/>
              </a:spcBef>
            </a:pPr>
            <a:r>
              <a:rPr lang="en-US" altLang="en-US" sz="2900"/>
              <a:t>Help reduce the frequency of behavior problems</a:t>
            </a:r>
          </a:p>
          <a:p>
            <a:pPr>
              <a:spcBef>
                <a:spcPts val="1800"/>
              </a:spcBef>
            </a:pPr>
            <a:r>
              <a:rPr lang="en-US" altLang="en-US" sz="2900"/>
              <a:t>Help children develop positive self-esteem</a:t>
            </a:r>
          </a:p>
          <a:p>
            <a:pPr>
              <a:spcBef>
                <a:spcPts val="1800"/>
              </a:spcBef>
            </a:pPr>
            <a:r>
              <a:rPr lang="en-US" altLang="en-US" sz="2900"/>
              <a:t>Results in higher rates of child engagement</a:t>
            </a:r>
          </a:p>
        </p:txBody>
      </p:sp>
    </p:spTree>
    <p:extLst>
      <p:ext uri="{BB962C8B-B14F-4D97-AF65-F5344CB8AC3E}">
        <p14:creationId xmlns:p14="http://schemas.microsoft.com/office/powerpoint/2010/main" val="2581266740"/>
      </p:ext>
    </p:extLst>
  </p:cSld>
  <p:clrMapOvr>
    <a:masterClrMapping/>
  </p:clrMapOvr>
  <p:transition spd="slow">
    <p:newsflash/>
  </p:transition>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a:extLst>
              <a:ext uri="{FF2B5EF4-FFF2-40B4-BE49-F238E27FC236}">
                <a16:creationId xmlns:a16="http://schemas.microsoft.com/office/drawing/2014/main" id="{26F6C579-AFAB-4ED4-8BD8-93129B1CDD87}"/>
              </a:ext>
            </a:extLst>
          </p:cNvPr>
          <p:cNvSpPr>
            <a:spLocks noGrp="1" noChangeArrowheads="1"/>
          </p:cNvSpPr>
          <p:nvPr>
            <p:ph type="title"/>
          </p:nvPr>
        </p:nvSpPr>
        <p:spPr>
          <a:xfrm>
            <a:off x="1905000" y="381000"/>
            <a:ext cx="8382000" cy="838200"/>
          </a:xfrm>
        </p:spPr>
        <p:txBody>
          <a:bodyPr/>
          <a:lstStyle/>
          <a:p>
            <a:r>
              <a:rPr lang="en-US" altLang="en-US" sz="4000" b="1"/>
              <a:t>Making Deposits: Families</a:t>
            </a:r>
          </a:p>
        </p:txBody>
      </p:sp>
      <p:sp>
        <p:nvSpPr>
          <p:cNvPr id="80899" name="Rectangle 3">
            <a:extLst>
              <a:ext uri="{FF2B5EF4-FFF2-40B4-BE49-F238E27FC236}">
                <a16:creationId xmlns:a16="http://schemas.microsoft.com/office/drawing/2014/main" id="{68ED6CBD-B34B-4BC5-8248-F71B50B9D1C3}"/>
              </a:ext>
            </a:extLst>
          </p:cNvPr>
          <p:cNvSpPr>
            <a:spLocks noGrp="1" noChangeArrowheads="1"/>
          </p:cNvSpPr>
          <p:nvPr>
            <p:ph idx="1"/>
          </p:nvPr>
        </p:nvSpPr>
        <p:spPr>
          <a:xfrm>
            <a:off x="2057400" y="1295400"/>
            <a:ext cx="8229600" cy="5181600"/>
          </a:xfrm>
        </p:spPr>
        <p:txBody>
          <a:bodyPr/>
          <a:lstStyle/>
          <a:p>
            <a:pPr>
              <a:buFontTx/>
              <a:buNone/>
            </a:pPr>
            <a:endParaRPr lang="en-US" altLang="en-US" dirty="0"/>
          </a:p>
          <a:p>
            <a:pPr>
              <a:buFontTx/>
              <a:buNone/>
            </a:pPr>
            <a:r>
              <a:rPr lang="en-US" altLang="en-US" dirty="0"/>
              <a:t>How do you make deposits with families?</a:t>
            </a:r>
          </a:p>
          <a:p>
            <a:pPr>
              <a:buFontTx/>
              <a:buNone/>
            </a:pPr>
            <a:endParaRPr lang="en-US" altLang="en-US" dirty="0"/>
          </a:p>
          <a:p>
            <a:pPr lvl="1"/>
            <a:r>
              <a:rPr lang="en-US" altLang="en-US" dirty="0"/>
              <a:t>Are you personally connected to them?</a:t>
            </a:r>
          </a:p>
          <a:p>
            <a:pPr lvl="1">
              <a:spcBef>
                <a:spcPts val="1800"/>
              </a:spcBef>
            </a:pPr>
            <a:r>
              <a:rPr lang="en-US" altLang="en-US" dirty="0"/>
              <a:t>Do they know a little bit about what is happening in their lives on a daily basis?</a:t>
            </a:r>
          </a:p>
          <a:p>
            <a:pPr lvl="1">
              <a:spcBef>
                <a:spcPts val="1800"/>
              </a:spcBef>
            </a:pPr>
            <a:r>
              <a:rPr lang="en-US" altLang="en-US" dirty="0"/>
              <a:t>Do they have information from you for promoting their child’</a:t>
            </a:r>
            <a:r>
              <a:rPr lang="en-US" altLang="ja-JP" dirty="0"/>
              <a:t>s social emotional development at home?</a:t>
            </a:r>
            <a:endParaRPr lang="en-US" altLang="en-US" dirty="0"/>
          </a:p>
        </p:txBody>
      </p:sp>
    </p:spTree>
    <p:extLst>
      <p:ext uri="{BB962C8B-B14F-4D97-AF65-F5344CB8AC3E}">
        <p14:creationId xmlns:p14="http://schemas.microsoft.com/office/powerpoint/2010/main" val="1926692055"/>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a:extLst>
              <a:ext uri="{FF2B5EF4-FFF2-40B4-BE49-F238E27FC236}">
                <a16:creationId xmlns:a16="http://schemas.microsoft.com/office/drawing/2014/main" id="{7E106CE1-DA15-41B4-A7DC-10DF09683760}"/>
              </a:ext>
            </a:extLst>
          </p:cNvPr>
          <p:cNvSpPr>
            <a:spLocks noGrp="1" noChangeArrowheads="1"/>
          </p:cNvSpPr>
          <p:nvPr>
            <p:ph type="title"/>
          </p:nvPr>
        </p:nvSpPr>
        <p:spPr>
          <a:xfrm>
            <a:off x="1981200" y="457201"/>
            <a:ext cx="8229600" cy="931863"/>
          </a:xfrm>
        </p:spPr>
        <p:txBody>
          <a:bodyPr/>
          <a:lstStyle/>
          <a:p>
            <a:r>
              <a:rPr lang="en-US" altLang="en-US" sz="4000" b="1" dirty="0"/>
              <a:t>Making Deposits: Team</a:t>
            </a:r>
          </a:p>
        </p:txBody>
      </p:sp>
      <p:sp>
        <p:nvSpPr>
          <p:cNvPr id="84995" name="Rectangle 3">
            <a:extLst>
              <a:ext uri="{FF2B5EF4-FFF2-40B4-BE49-F238E27FC236}">
                <a16:creationId xmlns:a16="http://schemas.microsoft.com/office/drawing/2014/main" id="{B862A8FE-31D9-4B3B-A944-341400BEA9B0}"/>
              </a:ext>
            </a:extLst>
          </p:cNvPr>
          <p:cNvSpPr>
            <a:spLocks noGrp="1" noChangeArrowheads="1"/>
          </p:cNvSpPr>
          <p:nvPr>
            <p:ph idx="1"/>
          </p:nvPr>
        </p:nvSpPr>
        <p:spPr>
          <a:xfrm>
            <a:off x="841112" y="1760481"/>
            <a:ext cx="8419391" cy="3897472"/>
          </a:xfrm>
        </p:spPr>
        <p:txBody>
          <a:bodyPr>
            <a:normAutofit lnSpcReduction="10000"/>
          </a:bodyPr>
          <a:lstStyle/>
          <a:p>
            <a:pPr marL="0" indent="0">
              <a:buNone/>
            </a:pPr>
            <a:r>
              <a:rPr lang="en-US" altLang="en-US" sz="3600" dirty="0"/>
              <a:t>How do you make deposits with your team?</a:t>
            </a:r>
          </a:p>
          <a:p>
            <a:pPr lvl="1">
              <a:spcBef>
                <a:spcPts val="1800"/>
              </a:spcBef>
            </a:pPr>
            <a:r>
              <a:rPr lang="en-US" altLang="en-US" sz="3200" dirty="0"/>
              <a:t>Daily check-ins</a:t>
            </a:r>
          </a:p>
          <a:p>
            <a:pPr lvl="1">
              <a:spcBef>
                <a:spcPts val="1800"/>
              </a:spcBef>
            </a:pPr>
            <a:r>
              <a:rPr lang="en-US" altLang="en-US" sz="3200" dirty="0"/>
              <a:t>Sharing “success stories” during team meetings in addition to focusing on challenging issues</a:t>
            </a:r>
          </a:p>
          <a:p>
            <a:pPr lvl="1">
              <a:spcBef>
                <a:spcPts val="1800"/>
              </a:spcBef>
            </a:pPr>
            <a:r>
              <a:rPr lang="en-US" altLang="en-US" sz="3200" dirty="0"/>
              <a:t>Supporting team members’ knowledge of one another’s lives/families</a:t>
            </a:r>
          </a:p>
          <a:p>
            <a:pPr marL="457200" lvl="1" indent="0">
              <a:spcBef>
                <a:spcPts val="1800"/>
              </a:spcBef>
              <a:buNone/>
            </a:pPr>
            <a:endParaRPr lang="en-US" altLang="en-US" sz="3200" dirty="0"/>
          </a:p>
          <a:p>
            <a:pPr lvl="1">
              <a:spcBef>
                <a:spcPts val="1800"/>
              </a:spcBef>
            </a:pPr>
            <a:endParaRPr lang="en-US" altLang="en-US" sz="3200" dirty="0"/>
          </a:p>
          <a:p>
            <a:pPr lvl="1">
              <a:spcBef>
                <a:spcPts val="1800"/>
              </a:spcBef>
            </a:pPr>
            <a:endParaRPr lang="en-US" altLang="en-US" sz="3600" dirty="0"/>
          </a:p>
        </p:txBody>
      </p:sp>
    </p:spTree>
    <p:extLst>
      <p:ext uri="{BB962C8B-B14F-4D97-AF65-F5344CB8AC3E}">
        <p14:creationId xmlns:p14="http://schemas.microsoft.com/office/powerpoint/2010/main" val="19301460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4">
            <a:extLst>
              <a:ext uri="{FF2B5EF4-FFF2-40B4-BE49-F238E27FC236}">
                <a16:creationId xmlns:a16="http://schemas.microsoft.com/office/drawing/2014/main" id="{6F9801C6-89DE-44E0-8E62-05E0775B4BA5}"/>
              </a:ext>
            </a:extLst>
          </p:cNvPr>
          <p:cNvSpPr>
            <a:spLocks noGrp="1"/>
          </p:cNvSpPr>
          <p:nvPr>
            <p:ph type="title"/>
          </p:nvPr>
        </p:nvSpPr>
        <p:spPr/>
        <p:txBody>
          <a:bodyPr/>
          <a:lstStyle/>
          <a:p>
            <a:r>
              <a:rPr lang="en-US" altLang="en-US"/>
              <a:t>Or Head, Heart, Hands</a:t>
            </a:r>
          </a:p>
        </p:txBody>
      </p:sp>
      <p:pic>
        <p:nvPicPr>
          <p:cNvPr id="6147" name="Picture 3" descr="j0299199">
            <a:extLst>
              <a:ext uri="{FF2B5EF4-FFF2-40B4-BE49-F238E27FC236}">
                <a16:creationId xmlns:a16="http://schemas.microsoft.com/office/drawing/2014/main" id="{E3CB791A-3FA0-4802-94D3-56BE8EB0F3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29400" y="1676400"/>
            <a:ext cx="1371600" cy="13668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148" name="Picture 2" descr="j0237266">
            <a:extLst>
              <a:ext uri="{FF2B5EF4-FFF2-40B4-BE49-F238E27FC236}">
                <a16:creationId xmlns:a16="http://schemas.microsoft.com/office/drawing/2014/main" id="{56D7FF90-8746-4DA8-8BE4-243B3C5DFC2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49864" y="3427269"/>
            <a:ext cx="1714500" cy="1285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149" name="Picture 1" descr="j0281720">
            <a:extLst>
              <a:ext uri="{FF2B5EF4-FFF2-40B4-BE49-F238E27FC236}">
                <a16:creationId xmlns:a16="http://schemas.microsoft.com/office/drawing/2014/main" id="{51E27AB5-0ECF-4FDF-BB1F-13A63845642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00800" y="5029200"/>
            <a:ext cx="1809750" cy="984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150" name="Rectangle 4">
            <a:extLst>
              <a:ext uri="{FF2B5EF4-FFF2-40B4-BE49-F238E27FC236}">
                <a16:creationId xmlns:a16="http://schemas.microsoft.com/office/drawing/2014/main" id="{A6C11148-B906-4433-8FC8-29728088A79C}"/>
              </a:ext>
            </a:extLst>
          </p:cNvPr>
          <p:cNvSpPr>
            <a:spLocks noChangeArrowheads="1"/>
          </p:cNvSpPr>
          <p:nvPr/>
        </p:nvSpPr>
        <p:spPr bwMode="auto">
          <a:xfrm>
            <a:off x="1524001" y="43934"/>
            <a:ext cx="184731"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endParaRPr lang="en-US" altLang="en-US">
              <a:latin typeface="Arial" panose="020B0604020202020204" pitchFamily="34" charset="0"/>
            </a:endParaRPr>
          </a:p>
        </p:txBody>
      </p:sp>
      <p:sp>
        <p:nvSpPr>
          <p:cNvPr id="6151" name="Rectangle 5">
            <a:extLst>
              <a:ext uri="{FF2B5EF4-FFF2-40B4-BE49-F238E27FC236}">
                <a16:creationId xmlns:a16="http://schemas.microsoft.com/office/drawing/2014/main" id="{76883152-379B-479D-A0DA-0C83C4499A2F}"/>
              </a:ext>
            </a:extLst>
          </p:cNvPr>
          <p:cNvSpPr>
            <a:spLocks noChangeArrowheads="1"/>
          </p:cNvSpPr>
          <p:nvPr/>
        </p:nvSpPr>
        <p:spPr bwMode="auto">
          <a:xfrm>
            <a:off x="2895600" y="1660307"/>
            <a:ext cx="3810000" cy="12926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US" altLang="en-US" sz="2400" b="1" dirty="0">
                <a:latin typeface="Arial" panose="020B0604020202020204" pitchFamily="34" charset="0"/>
                <a:cs typeface="Times New Roman" panose="02020603050405020304" pitchFamily="18" charset="0"/>
              </a:rPr>
              <a:t>Head:  </a:t>
            </a:r>
          </a:p>
          <a:p>
            <a:r>
              <a:rPr lang="en-US" altLang="en-US" b="1" dirty="0">
                <a:latin typeface="Arial" panose="020B0604020202020204" pitchFamily="34" charset="0"/>
                <a:cs typeface="Times New Roman" panose="02020603050405020304" pitchFamily="18" charset="0"/>
              </a:rPr>
              <a:t>Knowledge, information, </a:t>
            </a:r>
          </a:p>
          <a:p>
            <a:r>
              <a:rPr lang="en-US" altLang="en-US" b="1" dirty="0">
                <a:latin typeface="Arial" panose="020B0604020202020204" pitchFamily="34" charset="0"/>
                <a:cs typeface="Times New Roman" panose="02020603050405020304" pitchFamily="18" charset="0"/>
              </a:rPr>
              <a:t>understanding</a:t>
            </a:r>
            <a:endParaRPr lang="en-US" altLang="en-US" dirty="0">
              <a:latin typeface="Arial" panose="020B0604020202020204" pitchFamily="34" charset="0"/>
            </a:endParaRPr>
          </a:p>
          <a:p>
            <a:pPr eaLnBrk="0" hangingPunct="0"/>
            <a:endParaRPr lang="en-US" altLang="en-US" dirty="0">
              <a:latin typeface="Arial" panose="020B0604020202020204" pitchFamily="34" charset="0"/>
            </a:endParaRPr>
          </a:p>
        </p:txBody>
      </p:sp>
      <p:sp>
        <p:nvSpPr>
          <p:cNvPr id="6152" name="Rectangle 6">
            <a:extLst>
              <a:ext uri="{FF2B5EF4-FFF2-40B4-BE49-F238E27FC236}">
                <a16:creationId xmlns:a16="http://schemas.microsoft.com/office/drawing/2014/main" id="{4BFF2703-E5CD-499F-971E-BCC5B5E1301B}"/>
              </a:ext>
            </a:extLst>
          </p:cNvPr>
          <p:cNvSpPr>
            <a:spLocks noChangeArrowheads="1"/>
          </p:cNvSpPr>
          <p:nvPr/>
        </p:nvSpPr>
        <p:spPr bwMode="auto">
          <a:xfrm>
            <a:off x="2819400" y="3287882"/>
            <a:ext cx="4173538" cy="1015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US" altLang="en-US" sz="2400" b="1" dirty="0">
                <a:latin typeface="Arial" panose="020B0604020202020204" pitchFamily="34" charset="0"/>
                <a:cs typeface="Times New Roman" panose="02020603050405020304" pitchFamily="18" charset="0"/>
              </a:rPr>
              <a:t>Heart:  </a:t>
            </a:r>
            <a:r>
              <a:rPr lang="en-US" altLang="en-US" b="1" dirty="0">
                <a:latin typeface="Arial" panose="020B0604020202020204" pitchFamily="34" charset="0"/>
                <a:cs typeface="Times New Roman" panose="02020603050405020304" pitchFamily="18" charset="0"/>
              </a:rPr>
              <a:t>Feelings, values, beliefs, preconceptions</a:t>
            </a:r>
            <a:endParaRPr lang="en-US" altLang="en-US" dirty="0">
              <a:latin typeface="Arial" panose="020B0604020202020204" pitchFamily="34" charset="0"/>
            </a:endParaRPr>
          </a:p>
          <a:p>
            <a:pPr eaLnBrk="0" hangingPunct="0"/>
            <a:endParaRPr lang="en-US" altLang="en-US" dirty="0">
              <a:latin typeface="Arial" panose="020B0604020202020204" pitchFamily="34" charset="0"/>
            </a:endParaRPr>
          </a:p>
        </p:txBody>
      </p:sp>
      <p:sp>
        <p:nvSpPr>
          <p:cNvPr id="6153" name="Rectangle 7">
            <a:extLst>
              <a:ext uri="{FF2B5EF4-FFF2-40B4-BE49-F238E27FC236}">
                <a16:creationId xmlns:a16="http://schemas.microsoft.com/office/drawing/2014/main" id="{D86D3782-6BC8-4AAE-B429-E37A70A19EB1}"/>
              </a:ext>
            </a:extLst>
          </p:cNvPr>
          <p:cNvSpPr>
            <a:spLocks noChangeArrowheads="1"/>
          </p:cNvSpPr>
          <p:nvPr/>
        </p:nvSpPr>
        <p:spPr bwMode="auto">
          <a:xfrm>
            <a:off x="2819400" y="4729332"/>
            <a:ext cx="2300288" cy="1015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US" altLang="en-US" sz="2400" b="1" dirty="0">
                <a:latin typeface="Arial" panose="020B0604020202020204" pitchFamily="34" charset="0"/>
                <a:cs typeface="Times New Roman" panose="02020603050405020304" pitchFamily="18" charset="0"/>
              </a:rPr>
              <a:t>Hands:  </a:t>
            </a:r>
            <a:r>
              <a:rPr lang="en-US" altLang="en-US" b="1" dirty="0">
                <a:latin typeface="Arial" panose="020B0604020202020204" pitchFamily="34" charset="0"/>
                <a:cs typeface="Times New Roman" panose="02020603050405020304" pitchFamily="18" charset="0"/>
              </a:rPr>
              <a:t>Skills, tools, strategies</a:t>
            </a:r>
            <a:endParaRPr lang="en-US" altLang="en-US" dirty="0">
              <a:latin typeface="Arial" panose="020B0604020202020204" pitchFamily="34" charset="0"/>
            </a:endParaRPr>
          </a:p>
          <a:p>
            <a:pPr eaLnBrk="0" hangingPunct="0"/>
            <a:endParaRPr lang="en-US" altLang="en-US" dirty="0">
              <a:latin typeface="Arial" panose="020B0604020202020204" pitchFamily="34" charset="0"/>
            </a:endParaRPr>
          </a:p>
        </p:txBody>
      </p:sp>
    </p:spTree>
    <p:extLst>
      <p:ext uri="{BB962C8B-B14F-4D97-AF65-F5344CB8AC3E}">
        <p14:creationId xmlns:p14="http://schemas.microsoft.com/office/powerpoint/2010/main" val="3384825793"/>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Make-and-Take Team Activity</a:t>
            </a:r>
          </a:p>
        </p:txBody>
      </p:sp>
      <p:sp>
        <p:nvSpPr>
          <p:cNvPr id="5" name="Text Placeholder 4"/>
          <p:cNvSpPr>
            <a:spLocks noGrp="1"/>
          </p:cNvSpPr>
          <p:nvPr>
            <p:ph type="body" idx="1"/>
          </p:nvPr>
        </p:nvSpPr>
        <p:spPr>
          <a:xfrm>
            <a:off x="839788" y="1681163"/>
            <a:ext cx="5691199" cy="823912"/>
          </a:xfrm>
        </p:spPr>
        <p:txBody>
          <a:bodyPr>
            <a:noAutofit/>
          </a:bodyPr>
          <a:lstStyle/>
          <a:p>
            <a:r>
              <a:rPr lang="en-US" sz="3600" dirty="0"/>
              <a:t>Filling the Team Piggy Bank</a:t>
            </a:r>
          </a:p>
        </p:txBody>
      </p:sp>
      <p:sp>
        <p:nvSpPr>
          <p:cNvPr id="6" name="Content Placeholder 5"/>
          <p:cNvSpPr>
            <a:spLocks noGrp="1"/>
          </p:cNvSpPr>
          <p:nvPr>
            <p:ph sz="half" idx="2"/>
          </p:nvPr>
        </p:nvSpPr>
        <p:spPr/>
        <p:txBody>
          <a:bodyPr/>
          <a:lstStyle/>
          <a:p>
            <a:r>
              <a:rPr lang="en-US" i="1" dirty="0"/>
              <a:t>What deposits are already in your team’s bank?</a:t>
            </a:r>
          </a:p>
          <a:p>
            <a:r>
              <a:rPr lang="en-US" i="1" dirty="0"/>
              <a:t>What deposits are in progress?</a:t>
            </a:r>
          </a:p>
          <a:p>
            <a:r>
              <a:rPr lang="en-US" i="1" dirty="0"/>
              <a:t>Create coins to represent each. </a:t>
            </a:r>
          </a:p>
        </p:txBody>
      </p:sp>
      <p:pic>
        <p:nvPicPr>
          <p:cNvPr id="9" name="Picture 25" descr="piggy">
            <a:extLst>
              <a:ext uri="{FF2B5EF4-FFF2-40B4-BE49-F238E27FC236}">
                <a16:creationId xmlns:a16="http://schemas.microsoft.com/office/drawing/2014/main" id="{DE01DEE0-1D98-4171-940E-453770EC9A67}"/>
              </a:ext>
            </a:extLst>
          </p:cNvPr>
          <p:cNvPicPr>
            <a:picLocks noGrp="1" noChangeAspect="1" noChangeArrowheads="1"/>
          </p:cNvPicPr>
          <p:nvPr>
            <p:ph sz="quarter" idx="4"/>
          </p:nvPr>
        </p:nvPicPr>
        <p:blipFill>
          <a:blip r:embed="rId3">
            <a:extLst>
              <a:ext uri="{28A0092B-C50C-407E-A947-70E740481C1C}">
                <a14:useLocalDpi xmlns:a14="http://schemas.microsoft.com/office/drawing/2010/main" val="0"/>
              </a:ext>
            </a:extLst>
          </a:blip>
          <a:srcRect l="-7368" r="-7368"/>
          <a:stretch>
            <a:fillRect/>
          </a:stretch>
        </p:blipFill>
        <p:spPr bwMode="auto">
          <a:xfrm>
            <a:off x="6370108" y="2276378"/>
            <a:ext cx="5159970" cy="36988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 name="Oval 20">
            <a:extLst>
              <a:ext uri="{FF2B5EF4-FFF2-40B4-BE49-F238E27FC236}">
                <a16:creationId xmlns:a16="http://schemas.microsoft.com/office/drawing/2014/main" id="{CB2BDA41-5B90-4896-8443-5752D0FA582C}"/>
              </a:ext>
            </a:extLst>
          </p:cNvPr>
          <p:cNvSpPr>
            <a:spLocks noChangeArrowheads="1"/>
          </p:cNvSpPr>
          <p:nvPr/>
        </p:nvSpPr>
        <p:spPr bwMode="auto">
          <a:xfrm rot="20462588">
            <a:off x="9389369" y="1989597"/>
            <a:ext cx="990600" cy="990600"/>
          </a:xfrm>
          <a:prstGeom prst="ellipse">
            <a:avLst/>
          </a:prstGeom>
          <a:solidFill>
            <a:srgbClr val="FFFF00"/>
          </a:solidFill>
          <a:ln w="57150" cmpd="thinThick">
            <a:solidFill>
              <a:schemeClr val="tx1"/>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endParaRPr lang="en-US" altLang="en-US" sz="2400">
              <a:latin typeface="Calibri" panose="020F0502020204030204" pitchFamily="34" charset="0"/>
            </a:endParaRPr>
          </a:p>
        </p:txBody>
      </p:sp>
      <p:sp>
        <p:nvSpPr>
          <p:cNvPr id="12" name="Oval 20">
            <a:extLst>
              <a:ext uri="{FF2B5EF4-FFF2-40B4-BE49-F238E27FC236}">
                <a16:creationId xmlns:a16="http://schemas.microsoft.com/office/drawing/2014/main" id="{CB2BDA41-5B90-4896-8443-5752D0FA582C}"/>
              </a:ext>
            </a:extLst>
          </p:cNvPr>
          <p:cNvSpPr>
            <a:spLocks noChangeArrowheads="1"/>
          </p:cNvSpPr>
          <p:nvPr/>
        </p:nvSpPr>
        <p:spPr bwMode="auto">
          <a:xfrm rot="20462588">
            <a:off x="8189393" y="4517347"/>
            <a:ext cx="990600" cy="990600"/>
          </a:xfrm>
          <a:prstGeom prst="ellipse">
            <a:avLst/>
          </a:prstGeom>
          <a:solidFill>
            <a:srgbClr val="FFFF00"/>
          </a:solidFill>
          <a:ln w="57150" cmpd="thinThick">
            <a:solidFill>
              <a:schemeClr val="tx1"/>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endParaRPr lang="en-US" altLang="en-US" sz="2400">
              <a:latin typeface="Calibri" panose="020F0502020204030204" pitchFamily="34" charset="0"/>
            </a:endParaRPr>
          </a:p>
        </p:txBody>
      </p:sp>
      <p:sp>
        <p:nvSpPr>
          <p:cNvPr id="13" name="Oval 20">
            <a:extLst>
              <a:ext uri="{FF2B5EF4-FFF2-40B4-BE49-F238E27FC236}">
                <a16:creationId xmlns:a16="http://schemas.microsoft.com/office/drawing/2014/main" id="{CB2BDA41-5B90-4896-8443-5752D0FA582C}"/>
              </a:ext>
            </a:extLst>
          </p:cNvPr>
          <p:cNvSpPr>
            <a:spLocks noChangeArrowheads="1"/>
          </p:cNvSpPr>
          <p:nvPr/>
        </p:nvSpPr>
        <p:spPr bwMode="auto">
          <a:xfrm rot="20462588">
            <a:off x="7335757" y="3680016"/>
            <a:ext cx="990600" cy="990600"/>
          </a:xfrm>
          <a:prstGeom prst="ellipse">
            <a:avLst/>
          </a:prstGeom>
          <a:solidFill>
            <a:srgbClr val="FFFF00"/>
          </a:solidFill>
          <a:ln w="57150" cmpd="thinThick">
            <a:solidFill>
              <a:schemeClr val="tx1"/>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endParaRPr lang="en-US" altLang="en-US" sz="2400">
              <a:latin typeface="Calibri" panose="020F0502020204030204" pitchFamily="34" charset="0"/>
            </a:endParaRPr>
          </a:p>
        </p:txBody>
      </p:sp>
      <p:sp>
        <p:nvSpPr>
          <p:cNvPr id="14" name="Oval 20">
            <a:extLst>
              <a:ext uri="{FF2B5EF4-FFF2-40B4-BE49-F238E27FC236}">
                <a16:creationId xmlns:a16="http://schemas.microsoft.com/office/drawing/2014/main" id="{CB2BDA41-5B90-4896-8443-5752D0FA582C}"/>
              </a:ext>
            </a:extLst>
          </p:cNvPr>
          <p:cNvSpPr>
            <a:spLocks noChangeArrowheads="1"/>
          </p:cNvSpPr>
          <p:nvPr/>
        </p:nvSpPr>
        <p:spPr bwMode="auto">
          <a:xfrm rot="20462588">
            <a:off x="8873518" y="3617977"/>
            <a:ext cx="990600" cy="990600"/>
          </a:xfrm>
          <a:prstGeom prst="ellipse">
            <a:avLst/>
          </a:prstGeom>
          <a:solidFill>
            <a:srgbClr val="FFFF00"/>
          </a:solidFill>
          <a:ln w="57150" cmpd="thinThick">
            <a:solidFill>
              <a:schemeClr val="tx1"/>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endParaRPr lang="en-US" altLang="en-US" sz="2400">
              <a:latin typeface="Calibri" panose="020F0502020204030204" pitchFamily="34" charset="0"/>
            </a:endParaRPr>
          </a:p>
        </p:txBody>
      </p:sp>
      <p:sp>
        <p:nvSpPr>
          <p:cNvPr id="15" name="Oval 20">
            <a:extLst>
              <a:ext uri="{FF2B5EF4-FFF2-40B4-BE49-F238E27FC236}">
                <a16:creationId xmlns:a16="http://schemas.microsoft.com/office/drawing/2014/main" id="{CB2BDA41-5B90-4896-8443-5752D0FA582C}"/>
              </a:ext>
            </a:extLst>
          </p:cNvPr>
          <p:cNvSpPr>
            <a:spLocks noChangeArrowheads="1"/>
          </p:cNvSpPr>
          <p:nvPr/>
        </p:nvSpPr>
        <p:spPr bwMode="auto">
          <a:xfrm rot="20462588">
            <a:off x="9801060" y="883666"/>
            <a:ext cx="990600" cy="990600"/>
          </a:xfrm>
          <a:prstGeom prst="ellipse">
            <a:avLst/>
          </a:prstGeom>
          <a:solidFill>
            <a:srgbClr val="FFFF00"/>
          </a:solidFill>
          <a:ln w="57150" cmpd="thinThick">
            <a:solidFill>
              <a:schemeClr val="tx1"/>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endParaRPr lang="en-US" altLang="en-US" sz="2400">
              <a:latin typeface="Calibri" panose="020F0502020204030204" pitchFamily="34" charset="0"/>
            </a:endParaRPr>
          </a:p>
        </p:txBody>
      </p:sp>
      <p:sp>
        <p:nvSpPr>
          <p:cNvPr id="16" name="Oval 20">
            <a:extLst>
              <a:ext uri="{FF2B5EF4-FFF2-40B4-BE49-F238E27FC236}">
                <a16:creationId xmlns:a16="http://schemas.microsoft.com/office/drawing/2014/main" id="{CB2BDA41-5B90-4896-8443-5752D0FA582C}"/>
              </a:ext>
            </a:extLst>
          </p:cNvPr>
          <p:cNvSpPr>
            <a:spLocks noChangeArrowheads="1"/>
          </p:cNvSpPr>
          <p:nvPr/>
        </p:nvSpPr>
        <p:spPr bwMode="auto">
          <a:xfrm rot="20462588">
            <a:off x="7743480" y="772138"/>
            <a:ext cx="990600" cy="990600"/>
          </a:xfrm>
          <a:prstGeom prst="ellipse">
            <a:avLst/>
          </a:prstGeom>
          <a:solidFill>
            <a:srgbClr val="FFFF00"/>
          </a:solidFill>
          <a:ln w="57150" cmpd="thinThick">
            <a:solidFill>
              <a:schemeClr val="tx1"/>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endParaRPr lang="en-US" altLang="en-US" sz="2400">
              <a:latin typeface="Calibri" panose="020F0502020204030204" pitchFamily="34" charset="0"/>
            </a:endParaRPr>
          </a:p>
        </p:txBody>
      </p:sp>
      <p:sp>
        <p:nvSpPr>
          <p:cNvPr id="17" name="Oval 20">
            <a:extLst>
              <a:ext uri="{FF2B5EF4-FFF2-40B4-BE49-F238E27FC236}">
                <a16:creationId xmlns:a16="http://schemas.microsoft.com/office/drawing/2014/main" id="{CB2BDA41-5B90-4896-8443-5752D0FA582C}"/>
              </a:ext>
            </a:extLst>
          </p:cNvPr>
          <p:cNvSpPr>
            <a:spLocks noChangeArrowheads="1"/>
          </p:cNvSpPr>
          <p:nvPr/>
        </p:nvSpPr>
        <p:spPr bwMode="auto">
          <a:xfrm rot="20462588">
            <a:off x="7005292" y="2128711"/>
            <a:ext cx="990600" cy="990600"/>
          </a:xfrm>
          <a:prstGeom prst="ellipse">
            <a:avLst/>
          </a:prstGeom>
          <a:solidFill>
            <a:srgbClr val="FFFF00"/>
          </a:solidFill>
          <a:ln w="57150" cmpd="thinThick">
            <a:solidFill>
              <a:schemeClr val="tx1"/>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endParaRPr lang="en-US" altLang="en-US" sz="2400">
              <a:latin typeface="Calibri" panose="020F0502020204030204" pitchFamily="34" charset="0"/>
            </a:endParaRPr>
          </a:p>
        </p:txBody>
      </p:sp>
    </p:spTree>
    <p:extLst>
      <p:ext uri="{BB962C8B-B14F-4D97-AF65-F5344CB8AC3E}">
        <p14:creationId xmlns:p14="http://schemas.microsoft.com/office/powerpoint/2010/main" val="1080901570"/>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3">
            <a:extLst>
              <a:ext uri="{FF2B5EF4-FFF2-40B4-BE49-F238E27FC236}">
                <a16:creationId xmlns:a16="http://schemas.microsoft.com/office/drawing/2014/main" id="{F66BD349-66F3-4675-8B6B-C85017020242}"/>
              </a:ext>
            </a:extLst>
          </p:cNvPr>
          <p:cNvSpPr>
            <a:spLocks noGrp="1" noChangeArrowheads="1"/>
          </p:cNvSpPr>
          <p:nvPr>
            <p:ph type="title"/>
          </p:nvPr>
        </p:nvSpPr>
        <p:spPr/>
        <p:txBody>
          <a:bodyPr/>
          <a:lstStyle/>
          <a:p>
            <a:pPr eaLnBrk="1" hangingPunct="1"/>
            <a:r>
              <a:rPr lang="en-US" altLang="en-US">
                <a:latin typeface="Arial" panose="020B0604020202020204" pitchFamily="34" charset="0"/>
                <a:ea typeface="ＭＳ Ｐゴシック" panose="020B0600070205080204" pitchFamily="34" charset="-128"/>
              </a:rPr>
              <a:t>Children with a Strong Foundation in Emotional Literacy</a:t>
            </a:r>
          </a:p>
        </p:txBody>
      </p:sp>
      <p:sp>
        <p:nvSpPr>
          <p:cNvPr id="55299" name="Rectangle 5">
            <a:extLst>
              <a:ext uri="{FF2B5EF4-FFF2-40B4-BE49-F238E27FC236}">
                <a16:creationId xmlns:a16="http://schemas.microsoft.com/office/drawing/2014/main" id="{51950EB1-39A4-488E-922E-533D7E39D1F7}"/>
              </a:ext>
            </a:extLst>
          </p:cNvPr>
          <p:cNvSpPr>
            <a:spLocks noGrp="1" noChangeArrowheads="1"/>
          </p:cNvSpPr>
          <p:nvPr>
            <p:ph idx="1"/>
          </p:nvPr>
        </p:nvSpPr>
        <p:spPr>
          <a:xfrm>
            <a:off x="6019800" y="1722437"/>
            <a:ext cx="5334000" cy="4925497"/>
          </a:xfrm>
        </p:spPr>
        <p:txBody>
          <a:bodyPr>
            <a:normAutofit/>
          </a:bodyPr>
          <a:lstStyle/>
          <a:p>
            <a:pPr eaLnBrk="1" hangingPunct="1">
              <a:lnSpc>
                <a:spcPct val="80000"/>
              </a:lnSpc>
            </a:pPr>
            <a:r>
              <a:rPr lang="en-US" altLang="en-US" sz="2700" dirty="0">
                <a:latin typeface="Arial" panose="020B0604020202020204" pitchFamily="34" charset="0"/>
                <a:ea typeface="ＭＳ Ｐゴシック" panose="020B0600070205080204" pitchFamily="34" charset="-128"/>
              </a:rPr>
              <a:t>Tolerate  frustration better</a:t>
            </a:r>
          </a:p>
          <a:p>
            <a:pPr eaLnBrk="1" hangingPunct="1">
              <a:lnSpc>
                <a:spcPct val="80000"/>
              </a:lnSpc>
            </a:pPr>
            <a:r>
              <a:rPr lang="en-US" altLang="en-US" sz="2700" dirty="0">
                <a:latin typeface="Arial" panose="020B0604020202020204" pitchFamily="34" charset="0"/>
                <a:ea typeface="ＭＳ Ｐゴシック" panose="020B0600070205080204" pitchFamily="34" charset="-128"/>
              </a:rPr>
              <a:t>Get into fewer fights</a:t>
            </a:r>
          </a:p>
          <a:p>
            <a:pPr eaLnBrk="1" hangingPunct="1">
              <a:lnSpc>
                <a:spcPct val="80000"/>
              </a:lnSpc>
            </a:pPr>
            <a:r>
              <a:rPr lang="en-US" altLang="en-US" sz="2700" dirty="0">
                <a:latin typeface="Arial" panose="020B0604020202020204" pitchFamily="34" charset="0"/>
                <a:ea typeface="ＭＳ Ｐゴシック" panose="020B0600070205080204" pitchFamily="34" charset="-128"/>
              </a:rPr>
              <a:t>Engage in less destructive behavior</a:t>
            </a:r>
          </a:p>
          <a:p>
            <a:pPr eaLnBrk="1" hangingPunct="1">
              <a:lnSpc>
                <a:spcPct val="80000"/>
              </a:lnSpc>
            </a:pPr>
            <a:r>
              <a:rPr lang="en-US" altLang="en-US" sz="2700" dirty="0">
                <a:latin typeface="Arial" panose="020B0604020202020204" pitchFamily="34" charset="0"/>
                <a:ea typeface="ＭＳ Ｐゴシック" panose="020B0600070205080204" pitchFamily="34" charset="-128"/>
              </a:rPr>
              <a:t>Are healthier</a:t>
            </a:r>
          </a:p>
          <a:p>
            <a:pPr eaLnBrk="1" hangingPunct="1">
              <a:lnSpc>
                <a:spcPct val="80000"/>
              </a:lnSpc>
            </a:pPr>
            <a:r>
              <a:rPr lang="en-US" altLang="en-US" sz="2700" dirty="0">
                <a:latin typeface="Arial" panose="020B0604020202020204" pitchFamily="34" charset="0"/>
                <a:ea typeface="ＭＳ Ｐゴシック" panose="020B0600070205080204" pitchFamily="34" charset="-128"/>
              </a:rPr>
              <a:t>Are less lonely</a:t>
            </a:r>
          </a:p>
          <a:p>
            <a:pPr eaLnBrk="1" hangingPunct="1">
              <a:lnSpc>
                <a:spcPct val="80000"/>
              </a:lnSpc>
            </a:pPr>
            <a:r>
              <a:rPr lang="en-US" altLang="en-US" sz="2700" dirty="0">
                <a:latin typeface="Arial" panose="020B0604020202020204" pitchFamily="34" charset="0"/>
                <a:ea typeface="ＭＳ Ｐゴシック" panose="020B0600070205080204" pitchFamily="34" charset="-128"/>
              </a:rPr>
              <a:t>Are less impulsive</a:t>
            </a:r>
          </a:p>
          <a:p>
            <a:pPr eaLnBrk="1" hangingPunct="1">
              <a:lnSpc>
                <a:spcPct val="80000"/>
              </a:lnSpc>
            </a:pPr>
            <a:r>
              <a:rPr lang="en-US" altLang="en-US" sz="2700" dirty="0">
                <a:latin typeface="Arial" panose="020B0604020202020204" pitchFamily="34" charset="0"/>
                <a:ea typeface="ＭＳ Ｐゴシック" panose="020B0600070205080204" pitchFamily="34" charset="-128"/>
              </a:rPr>
              <a:t>Are more focused</a:t>
            </a:r>
          </a:p>
          <a:p>
            <a:pPr eaLnBrk="1" hangingPunct="1">
              <a:lnSpc>
                <a:spcPct val="80000"/>
              </a:lnSpc>
            </a:pPr>
            <a:r>
              <a:rPr lang="en-US" altLang="en-US" sz="2700" dirty="0">
                <a:latin typeface="Arial" panose="020B0604020202020204" pitchFamily="34" charset="0"/>
                <a:ea typeface="ＭＳ Ｐゴシック" panose="020B0600070205080204" pitchFamily="34" charset="-128"/>
              </a:rPr>
              <a:t>Have greater academic achievement</a:t>
            </a:r>
          </a:p>
        </p:txBody>
      </p:sp>
      <p:pic>
        <p:nvPicPr>
          <p:cNvPr id="57348" name="Picture 6">
            <a:extLst>
              <a:ext uri="{FF2B5EF4-FFF2-40B4-BE49-F238E27FC236}">
                <a16:creationId xmlns:a16="http://schemas.microsoft.com/office/drawing/2014/main" id="{4E42B7E3-A415-4765-8D1E-6D8B48A173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2998" y="2520778"/>
            <a:ext cx="4465991" cy="2946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323693045"/>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3">
            <a:extLst>
              <a:ext uri="{FF2B5EF4-FFF2-40B4-BE49-F238E27FC236}">
                <a16:creationId xmlns:a16="http://schemas.microsoft.com/office/drawing/2014/main" id="{70A461FE-4E47-4004-8D3B-DB8FEACFDD2E}"/>
              </a:ext>
            </a:extLst>
          </p:cNvPr>
          <p:cNvSpPr>
            <a:spLocks noChangeArrowheads="1"/>
          </p:cNvSpPr>
          <p:nvPr/>
        </p:nvSpPr>
        <p:spPr bwMode="auto">
          <a:xfrm>
            <a:off x="3111501" y="2732089"/>
            <a:ext cx="184731"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endParaRPr lang="en-US" altLang="en-US">
              <a:latin typeface="Comic Sans MS" panose="030F0702030302020204" pitchFamily="66" charset="0"/>
            </a:endParaRPr>
          </a:p>
        </p:txBody>
      </p:sp>
      <p:sp>
        <p:nvSpPr>
          <p:cNvPr id="61443" name="Rectangle 4">
            <a:extLst>
              <a:ext uri="{FF2B5EF4-FFF2-40B4-BE49-F238E27FC236}">
                <a16:creationId xmlns:a16="http://schemas.microsoft.com/office/drawing/2014/main" id="{3C45DDEE-8A75-4164-80B9-1A098BB50FC7}"/>
              </a:ext>
            </a:extLst>
          </p:cNvPr>
          <p:cNvSpPr>
            <a:spLocks noChangeArrowheads="1"/>
          </p:cNvSpPr>
          <p:nvPr/>
        </p:nvSpPr>
        <p:spPr bwMode="auto">
          <a:xfrm>
            <a:off x="3440114" y="2362201"/>
            <a:ext cx="184731"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endParaRPr lang="en-US" altLang="en-US">
              <a:latin typeface="Comic Sans MS" panose="030F0702030302020204" pitchFamily="66" charset="0"/>
            </a:endParaRPr>
          </a:p>
        </p:txBody>
      </p:sp>
      <p:sp>
        <p:nvSpPr>
          <p:cNvPr id="61444" name="Rectangle 6">
            <a:extLst>
              <a:ext uri="{FF2B5EF4-FFF2-40B4-BE49-F238E27FC236}">
                <a16:creationId xmlns:a16="http://schemas.microsoft.com/office/drawing/2014/main" id="{3643A1EA-EABC-462A-86A2-2CF8E5CA9340}"/>
              </a:ext>
            </a:extLst>
          </p:cNvPr>
          <p:cNvSpPr>
            <a:spLocks noChangeArrowheads="1"/>
          </p:cNvSpPr>
          <p:nvPr/>
        </p:nvSpPr>
        <p:spPr bwMode="auto">
          <a:xfrm>
            <a:off x="1676400" y="1752601"/>
            <a:ext cx="3124200"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ctr"/>
            <a:r>
              <a:rPr lang="en-US" altLang="en-US" b="1" i="1"/>
              <a:t>On Monday When </a:t>
            </a:r>
          </a:p>
          <a:p>
            <a:pPr algn="ctr"/>
            <a:r>
              <a:rPr lang="en-US" altLang="en-US" b="1" i="1"/>
              <a:t>It Rained</a:t>
            </a:r>
          </a:p>
        </p:txBody>
      </p:sp>
      <p:sp>
        <p:nvSpPr>
          <p:cNvPr id="61445" name="Rectangle 9">
            <a:extLst>
              <a:ext uri="{FF2B5EF4-FFF2-40B4-BE49-F238E27FC236}">
                <a16:creationId xmlns:a16="http://schemas.microsoft.com/office/drawing/2014/main" id="{C4D1823C-FFF3-4ECA-94A5-C0DEA5037A62}"/>
              </a:ext>
            </a:extLst>
          </p:cNvPr>
          <p:cNvSpPr>
            <a:spLocks noChangeArrowheads="1"/>
          </p:cNvSpPr>
          <p:nvPr/>
        </p:nvSpPr>
        <p:spPr bwMode="auto">
          <a:xfrm>
            <a:off x="4572000" y="1752601"/>
            <a:ext cx="3124200"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ctr"/>
            <a:r>
              <a:rPr lang="en-US" altLang="en-US" b="1" i="1"/>
              <a:t>Glad Monster</a:t>
            </a:r>
          </a:p>
          <a:p>
            <a:pPr algn="ctr"/>
            <a:r>
              <a:rPr lang="en-US" altLang="en-US" b="1" i="1"/>
              <a:t>Sad Monster</a:t>
            </a:r>
          </a:p>
        </p:txBody>
      </p:sp>
      <p:sp>
        <p:nvSpPr>
          <p:cNvPr id="61446" name="Rectangle 11">
            <a:extLst>
              <a:ext uri="{FF2B5EF4-FFF2-40B4-BE49-F238E27FC236}">
                <a16:creationId xmlns:a16="http://schemas.microsoft.com/office/drawing/2014/main" id="{B3B2ACB5-F599-4FE8-BB7B-AA3AE8DE2527}"/>
              </a:ext>
            </a:extLst>
          </p:cNvPr>
          <p:cNvSpPr>
            <a:spLocks noChangeArrowheads="1"/>
          </p:cNvSpPr>
          <p:nvPr/>
        </p:nvSpPr>
        <p:spPr bwMode="auto">
          <a:xfrm>
            <a:off x="7467600" y="1752601"/>
            <a:ext cx="3124200"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ctr"/>
            <a:r>
              <a:rPr lang="en-US" altLang="en-US" b="1" i="1"/>
              <a:t>Hands Are Not for Hitting</a:t>
            </a:r>
          </a:p>
        </p:txBody>
      </p:sp>
      <p:sp>
        <p:nvSpPr>
          <p:cNvPr id="61447" name="Rectangle 13">
            <a:extLst>
              <a:ext uri="{FF2B5EF4-FFF2-40B4-BE49-F238E27FC236}">
                <a16:creationId xmlns:a16="http://schemas.microsoft.com/office/drawing/2014/main" id="{CAD46986-8B9C-4284-8396-C4621AB5DB95}"/>
              </a:ext>
            </a:extLst>
          </p:cNvPr>
          <p:cNvSpPr>
            <a:spLocks noGrp="1" noChangeArrowheads="1"/>
          </p:cNvSpPr>
          <p:nvPr>
            <p:ph type="title"/>
          </p:nvPr>
        </p:nvSpPr>
        <p:spPr/>
        <p:txBody>
          <a:bodyPr/>
          <a:lstStyle/>
          <a:p>
            <a:pPr eaLnBrk="1" hangingPunct="1"/>
            <a:r>
              <a:rPr lang="en-US" altLang="en-US" sz="3600" dirty="0">
                <a:latin typeface="Arial" panose="020B0604020202020204" pitchFamily="34" charset="0"/>
                <a:ea typeface="ＭＳ Ｐゴシック" panose="020B0600070205080204" pitchFamily="34" charset="-128"/>
              </a:rPr>
              <a:t>Book Nooks</a:t>
            </a:r>
            <a:br>
              <a:rPr lang="en-US" altLang="en-US" sz="3400" dirty="0">
                <a:latin typeface="Arial" panose="020B0604020202020204" pitchFamily="34" charset="0"/>
                <a:ea typeface="ＭＳ Ｐゴシック" panose="020B0600070205080204" pitchFamily="34" charset="-128"/>
              </a:rPr>
            </a:br>
            <a:r>
              <a:rPr lang="en-US" altLang="en-US" sz="2000" i="1" dirty="0">
                <a:latin typeface="Arial" panose="020B0604020202020204" pitchFamily="34" charset="0"/>
                <a:ea typeface="ＭＳ Ｐゴシック" panose="020B0600070205080204" pitchFamily="34" charset="-128"/>
              </a:rPr>
              <a:t>http://</a:t>
            </a:r>
            <a:r>
              <a:rPr lang="en-US" altLang="en-US" sz="2000" i="1" dirty="0" err="1">
                <a:latin typeface="Arial" panose="020B0604020202020204" pitchFamily="34" charset="0"/>
                <a:ea typeface="ＭＳ Ｐゴシック" panose="020B0600070205080204" pitchFamily="34" charset="-128"/>
              </a:rPr>
              <a:t>www.csefel.uiuc.edu</a:t>
            </a:r>
            <a:r>
              <a:rPr lang="en-US" altLang="en-US" sz="2000" i="1" dirty="0">
                <a:latin typeface="Arial" panose="020B0604020202020204" pitchFamily="34" charset="0"/>
                <a:ea typeface="ＭＳ Ｐゴシック" panose="020B0600070205080204" pitchFamily="34" charset="-128"/>
              </a:rPr>
              <a:t>/practical-</a:t>
            </a:r>
            <a:r>
              <a:rPr lang="en-US" altLang="en-US" sz="2000" i="1" dirty="0" err="1">
                <a:latin typeface="Arial" panose="020B0604020202020204" pitchFamily="34" charset="0"/>
                <a:ea typeface="ＭＳ Ｐゴシック" panose="020B0600070205080204" pitchFamily="34" charset="-128"/>
              </a:rPr>
              <a:t>ideas.html</a:t>
            </a:r>
            <a:endParaRPr lang="en-US" altLang="en-US" sz="2000" i="1" dirty="0">
              <a:latin typeface="Arial" panose="020B0604020202020204" pitchFamily="34" charset="0"/>
              <a:ea typeface="ＭＳ Ｐゴシック" panose="020B0600070205080204" pitchFamily="34" charset="-128"/>
            </a:endParaRPr>
          </a:p>
        </p:txBody>
      </p:sp>
      <p:pic>
        <p:nvPicPr>
          <p:cNvPr id="61448" name="Picture 12" descr="9780316573955_388X586.jpg">
            <a:extLst>
              <a:ext uri="{FF2B5EF4-FFF2-40B4-BE49-F238E27FC236}">
                <a16:creationId xmlns:a16="http://schemas.microsoft.com/office/drawing/2014/main" id="{E39E7BBC-DA82-4272-A4EB-677B01CD4EC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046664" y="2879725"/>
            <a:ext cx="2136775" cy="2743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1449" name="Picture 13" descr="3023-1.jpg">
            <a:extLst>
              <a:ext uri="{FF2B5EF4-FFF2-40B4-BE49-F238E27FC236}">
                <a16:creationId xmlns:a16="http://schemas.microsoft.com/office/drawing/2014/main" id="{CF4D0429-0D60-4EF3-8788-89E93050A91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597775" y="2879725"/>
            <a:ext cx="2724150" cy="2743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1450" name="Picture 10" descr="0618111247_hres.jpg">
            <a:extLst>
              <a:ext uri="{FF2B5EF4-FFF2-40B4-BE49-F238E27FC236}">
                <a16:creationId xmlns:a16="http://schemas.microsoft.com/office/drawing/2014/main" id="{74D5D470-F29C-40DC-A80B-1A9AA5B58AA4}"/>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900239" y="2879725"/>
            <a:ext cx="2733675" cy="2743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819018520"/>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Title 1">
            <a:extLst>
              <a:ext uri="{FF2B5EF4-FFF2-40B4-BE49-F238E27FC236}">
                <a16:creationId xmlns:a16="http://schemas.microsoft.com/office/drawing/2014/main" id="{75710BBF-8D89-496B-95D3-DFC962D18A32}"/>
              </a:ext>
            </a:extLst>
          </p:cNvPr>
          <p:cNvSpPr>
            <a:spLocks noGrp="1"/>
          </p:cNvSpPr>
          <p:nvPr>
            <p:ph type="title"/>
          </p:nvPr>
        </p:nvSpPr>
        <p:spPr>
          <a:xfrm>
            <a:off x="1892300" y="354013"/>
            <a:ext cx="8421688" cy="900112"/>
          </a:xfrm>
        </p:spPr>
        <p:txBody>
          <a:bodyPr/>
          <a:lstStyle/>
          <a:p>
            <a:r>
              <a:rPr lang="en-US" altLang="en-US" sz="4000" b="1">
                <a:latin typeface="Arial" panose="020B0604020202020204" pitchFamily="34" charset="0"/>
                <a:ea typeface="ＭＳ Ｐゴシック" panose="020B0600070205080204" pitchFamily="34" charset="-128"/>
              </a:rPr>
              <a:t>CSEFEL Resources</a:t>
            </a:r>
          </a:p>
        </p:txBody>
      </p:sp>
      <p:sp>
        <p:nvSpPr>
          <p:cNvPr id="157699" name="Content Placeholder 3">
            <a:extLst>
              <a:ext uri="{FF2B5EF4-FFF2-40B4-BE49-F238E27FC236}">
                <a16:creationId xmlns:a16="http://schemas.microsoft.com/office/drawing/2014/main" id="{811F6F64-E0A7-4A99-B862-2BA234A6FF22}"/>
              </a:ext>
            </a:extLst>
          </p:cNvPr>
          <p:cNvSpPr txBox="1">
            <a:spLocks/>
          </p:cNvSpPr>
          <p:nvPr/>
        </p:nvSpPr>
        <p:spPr bwMode="auto">
          <a:xfrm>
            <a:off x="1865313" y="6473826"/>
            <a:ext cx="8458200" cy="384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buFontTx/>
              <a:buNone/>
            </a:pPr>
            <a:r>
              <a:rPr lang="en-US" altLang="en-US" sz="1800">
                <a:latin typeface="Arial" panose="020B0604020202020204" pitchFamily="34" charset="0"/>
              </a:rPr>
              <a:t>Available on http://csefel.vanderbilt.edu/</a:t>
            </a:r>
          </a:p>
        </p:txBody>
      </p:sp>
      <p:graphicFrame>
        <p:nvGraphicFramePr>
          <p:cNvPr id="157700" name="Object 4">
            <a:extLst>
              <a:ext uri="{FF2B5EF4-FFF2-40B4-BE49-F238E27FC236}">
                <a16:creationId xmlns:a16="http://schemas.microsoft.com/office/drawing/2014/main" id="{0A60A2A1-DD3B-460F-BF5B-861D58FF6BFC}"/>
              </a:ext>
            </a:extLst>
          </p:cNvPr>
          <p:cNvGraphicFramePr>
            <a:graphicFrameLocks noChangeAspect="1"/>
          </p:cNvGraphicFramePr>
          <p:nvPr/>
        </p:nvGraphicFramePr>
        <p:xfrm>
          <a:off x="2120901" y="1304926"/>
          <a:ext cx="3821113" cy="4943475"/>
        </p:xfrm>
        <a:graphic>
          <a:graphicData uri="http://schemas.openxmlformats.org/presentationml/2006/ole">
            <mc:AlternateContent xmlns:mc="http://schemas.openxmlformats.org/markup-compatibility/2006">
              <mc:Choice xmlns:v="urn:schemas-microsoft-com:vml" Requires="v">
                <p:oleObj spid="_x0000_s2549" name="Acrobat Document" r:id="rId4" imgW="5830114" imgH="7542857" progId="AcroExch.Document.7">
                  <p:embed/>
                </p:oleObj>
              </mc:Choice>
              <mc:Fallback>
                <p:oleObj name="Acrobat Document" r:id="rId4" imgW="5830114" imgH="7542857" progId="AcroExch.Document.7">
                  <p:embed/>
                  <p:pic>
                    <p:nvPicPr>
                      <p:cNvPr id="157700" name="Object 4">
                        <a:extLst>
                          <a:ext uri="{FF2B5EF4-FFF2-40B4-BE49-F238E27FC236}">
                            <a16:creationId xmlns:a16="http://schemas.microsoft.com/office/drawing/2014/main" id="{0A60A2A1-DD3B-460F-BF5B-861D58FF6BF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20901" y="1304926"/>
                        <a:ext cx="3821113" cy="4943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graphicFrame>
        <p:nvGraphicFramePr>
          <p:cNvPr id="157701" name="Object 345">
            <a:extLst>
              <a:ext uri="{FF2B5EF4-FFF2-40B4-BE49-F238E27FC236}">
                <a16:creationId xmlns:a16="http://schemas.microsoft.com/office/drawing/2014/main" id="{63B96EE6-64FE-4C65-A178-4C76A576A68A}"/>
              </a:ext>
            </a:extLst>
          </p:cNvPr>
          <p:cNvGraphicFramePr>
            <a:graphicFrameLocks noChangeAspect="1"/>
          </p:cNvGraphicFramePr>
          <p:nvPr/>
        </p:nvGraphicFramePr>
        <p:xfrm>
          <a:off x="6242051" y="1311275"/>
          <a:ext cx="3819525" cy="4941888"/>
        </p:xfrm>
        <a:graphic>
          <a:graphicData uri="http://schemas.openxmlformats.org/presentationml/2006/ole">
            <mc:AlternateContent xmlns:mc="http://schemas.openxmlformats.org/markup-compatibility/2006">
              <mc:Choice xmlns:v="urn:schemas-microsoft-com:vml" Requires="v">
                <p:oleObj spid="_x0000_s2550" name="Acrobat Document" r:id="rId6" imgW="5830114" imgH="7542857" progId="AcroExch.Document.7">
                  <p:embed/>
                </p:oleObj>
              </mc:Choice>
              <mc:Fallback>
                <p:oleObj name="Acrobat Document" r:id="rId6" imgW="5830114" imgH="7542857" progId="AcroExch.Document.7">
                  <p:embed/>
                  <p:pic>
                    <p:nvPicPr>
                      <p:cNvPr id="157701" name="Object 345">
                        <a:extLst>
                          <a:ext uri="{FF2B5EF4-FFF2-40B4-BE49-F238E27FC236}">
                            <a16:creationId xmlns:a16="http://schemas.microsoft.com/office/drawing/2014/main" id="{63B96EE6-64FE-4C65-A178-4C76A576A68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42051" y="1311275"/>
                        <a:ext cx="3819525" cy="49418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2157152629"/>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Title 1">
            <a:extLst>
              <a:ext uri="{FF2B5EF4-FFF2-40B4-BE49-F238E27FC236}">
                <a16:creationId xmlns:a16="http://schemas.microsoft.com/office/drawing/2014/main" id="{8A7C836C-D57B-4625-8636-0B72CBEA6B02}"/>
              </a:ext>
            </a:extLst>
          </p:cNvPr>
          <p:cNvSpPr>
            <a:spLocks noGrp="1"/>
          </p:cNvSpPr>
          <p:nvPr>
            <p:ph type="title"/>
          </p:nvPr>
        </p:nvSpPr>
        <p:spPr>
          <a:xfrm>
            <a:off x="1892301" y="341314"/>
            <a:ext cx="8391525" cy="1201737"/>
          </a:xfrm>
        </p:spPr>
        <p:txBody>
          <a:bodyPr/>
          <a:lstStyle/>
          <a:p>
            <a:r>
              <a:rPr lang="en-US" altLang="en-US" sz="4000" b="1">
                <a:latin typeface="Arial" panose="020B0604020202020204" pitchFamily="34" charset="0"/>
                <a:ea typeface="ＭＳ Ｐゴシック" panose="020B0600070205080204" pitchFamily="34" charset="-128"/>
              </a:rPr>
              <a:t>TACSEI Resources</a:t>
            </a:r>
          </a:p>
        </p:txBody>
      </p:sp>
      <p:sp>
        <p:nvSpPr>
          <p:cNvPr id="155651" name="Content Placeholder 3">
            <a:extLst>
              <a:ext uri="{FF2B5EF4-FFF2-40B4-BE49-F238E27FC236}">
                <a16:creationId xmlns:a16="http://schemas.microsoft.com/office/drawing/2014/main" id="{770EFB2E-91B1-41DF-B026-F9AC1D2845D1}"/>
              </a:ext>
            </a:extLst>
          </p:cNvPr>
          <p:cNvSpPr>
            <a:spLocks noGrp="1"/>
          </p:cNvSpPr>
          <p:nvPr>
            <p:ph idx="1"/>
          </p:nvPr>
        </p:nvSpPr>
        <p:spPr>
          <a:xfrm>
            <a:off x="1847850" y="6459539"/>
            <a:ext cx="8458200" cy="428625"/>
          </a:xfrm>
        </p:spPr>
        <p:txBody>
          <a:bodyPr/>
          <a:lstStyle/>
          <a:p>
            <a:pPr marL="0" indent="0">
              <a:buNone/>
            </a:pPr>
            <a:r>
              <a:rPr lang="en-US" altLang="en-US" sz="1800">
                <a:latin typeface="Arial" panose="020B0604020202020204" pitchFamily="34" charset="0"/>
                <a:ea typeface="ＭＳ Ｐゴシック" panose="020B0600070205080204" pitchFamily="34" charset="-128"/>
              </a:rPr>
              <a:t>Available on www.challengingbehavior.org</a:t>
            </a:r>
          </a:p>
        </p:txBody>
      </p:sp>
      <p:graphicFrame>
        <p:nvGraphicFramePr>
          <p:cNvPr id="155652" name="Object 1">
            <a:extLst>
              <a:ext uri="{FF2B5EF4-FFF2-40B4-BE49-F238E27FC236}">
                <a16:creationId xmlns:a16="http://schemas.microsoft.com/office/drawing/2014/main" id="{80529BD4-C149-4E68-9FD2-06C9DE7F440A}"/>
              </a:ext>
            </a:extLst>
          </p:cNvPr>
          <p:cNvGraphicFramePr>
            <a:graphicFrameLocks noChangeAspect="1"/>
          </p:cNvGraphicFramePr>
          <p:nvPr/>
        </p:nvGraphicFramePr>
        <p:xfrm>
          <a:off x="6375400" y="1582738"/>
          <a:ext cx="3640138" cy="4710112"/>
        </p:xfrm>
        <a:graphic>
          <a:graphicData uri="http://schemas.openxmlformats.org/presentationml/2006/ole">
            <mc:AlternateContent xmlns:mc="http://schemas.openxmlformats.org/markup-compatibility/2006">
              <mc:Choice xmlns:v="urn:schemas-microsoft-com:vml" Requires="v">
                <p:oleObj spid="_x0000_s1525" name="Acrobat Document" r:id="rId4" imgW="5830114" imgH="7542857" progId="AcroExch.Document.7">
                  <p:embed/>
                </p:oleObj>
              </mc:Choice>
              <mc:Fallback>
                <p:oleObj name="Acrobat Document" r:id="rId4" imgW="5830114" imgH="7542857" progId="AcroExch.Document.7">
                  <p:embed/>
                  <p:pic>
                    <p:nvPicPr>
                      <p:cNvPr id="155652" name="Object 1">
                        <a:extLst>
                          <a:ext uri="{FF2B5EF4-FFF2-40B4-BE49-F238E27FC236}">
                            <a16:creationId xmlns:a16="http://schemas.microsoft.com/office/drawing/2014/main" id="{80529BD4-C149-4E68-9FD2-06C9DE7F440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75400" y="1582738"/>
                        <a:ext cx="3640138" cy="47101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oleObj>
              </mc:Fallback>
            </mc:AlternateContent>
          </a:graphicData>
        </a:graphic>
      </p:graphicFrame>
      <p:graphicFrame>
        <p:nvGraphicFramePr>
          <p:cNvPr id="155653" name="Object 2">
            <a:extLst>
              <a:ext uri="{FF2B5EF4-FFF2-40B4-BE49-F238E27FC236}">
                <a16:creationId xmlns:a16="http://schemas.microsoft.com/office/drawing/2014/main" id="{18E5BB64-C11C-4692-B18E-7C7726079352}"/>
              </a:ext>
            </a:extLst>
          </p:cNvPr>
          <p:cNvGraphicFramePr>
            <a:graphicFrameLocks noChangeAspect="1"/>
          </p:cNvGraphicFramePr>
          <p:nvPr/>
        </p:nvGraphicFramePr>
        <p:xfrm>
          <a:off x="2178050" y="1601788"/>
          <a:ext cx="3640138" cy="4710112"/>
        </p:xfrm>
        <a:graphic>
          <a:graphicData uri="http://schemas.openxmlformats.org/presentationml/2006/ole">
            <mc:AlternateContent xmlns:mc="http://schemas.openxmlformats.org/markup-compatibility/2006">
              <mc:Choice xmlns:v="urn:schemas-microsoft-com:vml" Requires="v">
                <p:oleObj spid="_x0000_s1526" name="Acrobat Document" r:id="rId6" imgW="7773840" imgH="10060560" progId="AcroExch.Document.7">
                  <p:embed/>
                </p:oleObj>
              </mc:Choice>
              <mc:Fallback>
                <p:oleObj name="Acrobat Document" r:id="rId6" imgW="7773840" imgH="10060560" progId="AcroExch.Document.7">
                  <p:embed/>
                  <p:pic>
                    <p:nvPicPr>
                      <p:cNvPr id="155653" name="Object 2">
                        <a:extLst>
                          <a:ext uri="{FF2B5EF4-FFF2-40B4-BE49-F238E27FC236}">
                            <a16:creationId xmlns:a16="http://schemas.microsoft.com/office/drawing/2014/main" id="{18E5BB64-C11C-4692-B18E-7C772607935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78050" y="1601788"/>
                        <a:ext cx="3640138" cy="47101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2803508979"/>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a:extLst>
              <a:ext uri="{FF2B5EF4-FFF2-40B4-BE49-F238E27FC236}">
                <a16:creationId xmlns:a16="http://schemas.microsoft.com/office/drawing/2014/main" id="{80385B43-2494-4BEE-8854-B08A1CC9BB08}"/>
              </a:ext>
            </a:extLst>
          </p:cNvPr>
          <p:cNvPicPr>
            <a:picLocks noGrp="1" noChangeAspect="1"/>
          </p:cNvPicPr>
          <p:nvPr>
            <p:ph idx="1"/>
          </p:nvPr>
        </p:nvPicPr>
        <p:blipFill>
          <a:blip r:embed="rId3"/>
          <a:stretch>
            <a:fillRect/>
          </a:stretch>
        </p:blipFill>
        <p:spPr>
          <a:xfrm>
            <a:off x="2805193" y="588937"/>
            <a:ext cx="6121831" cy="6269064"/>
          </a:xfrm>
          <a:prstGeom prst="rect">
            <a:avLst/>
          </a:prstGeom>
        </p:spPr>
      </p:pic>
    </p:spTree>
    <p:extLst>
      <p:ext uri="{BB962C8B-B14F-4D97-AF65-F5344CB8AC3E}">
        <p14:creationId xmlns:p14="http://schemas.microsoft.com/office/powerpoint/2010/main" val="3814229374"/>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EA03C23-0E8B-43D8-AA13-3E2D1194540D}"/>
              </a:ext>
            </a:extLst>
          </p:cNvPr>
          <p:cNvSpPr>
            <a:spLocks noGrp="1"/>
          </p:cNvSpPr>
          <p:nvPr>
            <p:ph idx="1"/>
          </p:nvPr>
        </p:nvSpPr>
        <p:spPr/>
        <p:txBody>
          <a:bodyPr/>
          <a:lstStyle/>
          <a:p>
            <a:r>
              <a:rPr lang="en-US" dirty="0"/>
              <a:t>Early Childhood Mental Health FUN KIT </a:t>
            </a:r>
          </a:p>
          <a:p>
            <a:r>
              <a:rPr lang="en-US" dirty="0"/>
              <a:t>Engaging Activities for Children and Caregivers</a:t>
            </a:r>
          </a:p>
          <a:p>
            <a:endParaRPr lang="en-US" dirty="0"/>
          </a:p>
          <a:p>
            <a:pPr marL="0" indent="0">
              <a:buNone/>
            </a:pPr>
            <a:r>
              <a:rPr lang="en-US" dirty="0">
                <a:hlinkClick r:id="rId3"/>
              </a:rPr>
              <a:t>http://www.ecmhmatters.org/ForFamiliesAndFriends/Pages/ForFamiliesAndFriends.aspx</a:t>
            </a:r>
            <a:endParaRPr lang="en-US" dirty="0"/>
          </a:p>
        </p:txBody>
      </p:sp>
      <p:sp>
        <p:nvSpPr>
          <p:cNvPr id="4" name="Rectangle 2">
            <a:extLst>
              <a:ext uri="{FF2B5EF4-FFF2-40B4-BE49-F238E27FC236}">
                <a16:creationId xmlns:a16="http://schemas.microsoft.com/office/drawing/2014/main" id="{44FC6C45-8AB8-41CC-A39A-A0ABBDC77473}"/>
              </a:ext>
            </a:extLst>
          </p:cNvPr>
          <p:cNvSpPr>
            <a:spLocks noGrp="1" noChangeArrowheads="1"/>
          </p:cNvSpPr>
          <p:nvPr>
            <p:ph type="title"/>
          </p:nvPr>
        </p:nvSpPr>
        <p:spPr>
          <a:xfrm>
            <a:off x="838200" y="365125"/>
            <a:ext cx="10515600" cy="1325563"/>
          </a:xfrm>
        </p:spPr>
        <p:txBody>
          <a:bodyPr>
            <a:normAutofit/>
          </a:bodyPr>
          <a:lstStyle/>
          <a:p>
            <a:pPr algn="ctr" eaLnBrk="1" hangingPunct="1"/>
            <a:r>
              <a:rPr lang="en-US" altLang="en-US" sz="4000" b="1" dirty="0"/>
              <a:t>Resources</a:t>
            </a:r>
          </a:p>
        </p:txBody>
      </p:sp>
    </p:spTree>
    <p:extLst>
      <p:ext uri="{BB962C8B-B14F-4D97-AF65-F5344CB8AC3E}">
        <p14:creationId xmlns:p14="http://schemas.microsoft.com/office/powerpoint/2010/main" val="3672509692"/>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2" name="Rectangle 2">
            <a:extLst>
              <a:ext uri="{FF2B5EF4-FFF2-40B4-BE49-F238E27FC236}">
                <a16:creationId xmlns:a16="http://schemas.microsoft.com/office/drawing/2014/main" id="{4BF64E40-C31C-4AD7-A6EA-DE5964FC1E4A}"/>
              </a:ext>
            </a:extLst>
          </p:cNvPr>
          <p:cNvSpPr>
            <a:spLocks noGrp="1" noChangeArrowheads="1"/>
          </p:cNvSpPr>
          <p:nvPr>
            <p:ph type="title"/>
          </p:nvPr>
        </p:nvSpPr>
        <p:spPr>
          <a:xfrm>
            <a:off x="1905000" y="381000"/>
            <a:ext cx="8382000" cy="762000"/>
          </a:xfrm>
        </p:spPr>
        <p:txBody>
          <a:bodyPr/>
          <a:lstStyle/>
          <a:p>
            <a:pPr algn="ctr"/>
            <a:r>
              <a:rPr lang="en-US" altLang="en-US" sz="4000" b="1" dirty="0"/>
              <a:t>Major Messages</a:t>
            </a:r>
          </a:p>
        </p:txBody>
      </p:sp>
      <p:sp>
        <p:nvSpPr>
          <p:cNvPr id="2" name="Content Placeholder 1">
            <a:extLst>
              <a:ext uri="{FF2B5EF4-FFF2-40B4-BE49-F238E27FC236}">
                <a16:creationId xmlns:a16="http://schemas.microsoft.com/office/drawing/2014/main" id="{0DA0EB95-0A75-4FE6-B40B-5257A1ACC212}"/>
              </a:ext>
            </a:extLst>
          </p:cNvPr>
          <p:cNvSpPr>
            <a:spLocks noGrp="1"/>
          </p:cNvSpPr>
          <p:nvPr>
            <p:ph idx="1"/>
          </p:nvPr>
        </p:nvSpPr>
        <p:spPr>
          <a:xfrm>
            <a:off x="2057400" y="1143000"/>
            <a:ext cx="8229600" cy="5334000"/>
          </a:xfrm>
        </p:spPr>
        <p:txBody>
          <a:bodyPr>
            <a:normAutofit lnSpcReduction="10000"/>
          </a:bodyPr>
          <a:lstStyle/>
          <a:p>
            <a:pPr marL="177800" indent="-177800">
              <a:spcBef>
                <a:spcPts val="1200"/>
              </a:spcBef>
              <a:defRPr/>
            </a:pPr>
            <a:r>
              <a:rPr lang="en-US" dirty="0">
                <a:cs typeface="Times" charset="0"/>
              </a:rPr>
              <a:t>The first and most important thing that we can do is to </a:t>
            </a:r>
            <a:r>
              <a:rPr lang="en-US" b="1" dirty="0">
                <a:cs typeface="Times" charset="0"/>
              </a:rPr>
              <a:t>build positive relationships </a:t>
            </a:r>
            <a:r>
              <a:rPr lang="en-US" dirty="0">
                <a:cs typeface="Times" charset="0"/>
              </a:rPr>
              <a:t>with the people we work with—children, families, coworkers.</a:t>
            </a:r>
          </a:p>
          <a:p>
            <a:pPr marL="177800" indent="-177800">
              <a:spcBef>
                <a:spcPts val="1200"/>
              </a:spcBef>
              <a:defRPr/>
            </a:pPr>
            <a:r>
              <a:rPr lang="en-US" dirty="0">
                <a:cs typeface="Times" charset="0"/>
              </a:rPr>
              <a:t>We can </a:t>
            </a:r>
            <a:r>
              <a:rPr lang="en-US" b="1" dirty="0">
                <a:cs typeface="Times" charset="0"/>
              </a:rPr>
              <a:t>focus on prevention </a:t>
            </a:r>
            <a:r>
              <a:rPr lang="en-US" dirty="0">
                <a:cs typeface="Times" charset="0"/>
              </a:rPr>
              <a:t>and facilitating the learning of social-emotional skills to reduce the likelihood that children will require more intensive services down the road.</a:t>
            </a:r>
          </a:p>
          <a:p>
            <a:pPr marL="177800" indent="-177800">
              <a:spcBef>
                <a:spcPts val="1200"/>
              </a:spcBef>
              <a:defRPr/>
            </a:pPr>
            <a:r>
              <a:rPr lang="en-US" b="1" dirty="0">
                <a:cs typeface="Times" charset="0"/>
              </a:rPr>
              <a:t>Promoting social emotional development </a:t>
            </a:r>
            <a:r>
              <a:rPr lang="en-US" dirty="0">
                <a:cs typeface="Times" charset="0"/>
              </a:rPr>
              <a:t>is not easy.  There are no quick fixes to challenging behavior. Solutions require self-awareness, reflection, and an ability to understand the meaning behind behavior.</a:t>
            </a:r>
          </a:p>
          <a:p>
            <a:pPr marL="177800" indent="-177800">
              <a:spcBef>
                <a:spcPts val="1200"/>
              </a:spcBef>
              <a:defRPr/>
            </a:pPr>
            <a:r>
              <a:rPr lang="en-US" dirty="0">
                <a:cs typeface="Times" charset="0"/>
              </a:rPr>
              <a:t>This work requires a </a:t>
            </a:r>
            <a:r>
              <a:rPr lang="en-US" b="1" dirty="0">
                <a:cs typeface="Times" charset="0"/>
              </a:rPr>
              <a:t>comprehensive approach </a:t>
            </a:r>
            <a:r>
              <a:rPr lang="en-US" dirty="0">
                <a:cs typeface="Times" charset="0"/>
              </a:rPr>
              <a:t>that includes all members of the team.</a:t>
            </a:r>
            <a:endParaRPr lang="en-US" dirty="0">
              <a:ea typeface="+mn-ea"/>
            </a:endParaRPr>
          </a:p>
        </p:txBody>
      </p:sp>
    </p:spTree>
    <p:extLst>
      <p:ext uri="{BB962C8B-B14F-4D97-AF65-F5344CB8AC3E}">
        <p14:creationId xmlns:p14="http://schemas.microsoft.com/office/powerpoint/2010/main" val="2461217367"/>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C4D9E1-B94E-4ADF-93E5-7837400C1B6B}"/>
              </a:ext>
            </a:extLst>
          </p:cNvPr>
          <p:cNvSpPr>
            <a:spLocks noGrp="1"/>
          </p:cNvSpPr>
          <p:nvPr>
            <p:ph type="title"/>
          </p:nvPr>
        </p:nvSpPr>
        <p:spPr/>
        <p:txBody>
          <a:bodyPr/>
          <a:lstStyle/>
          <a:p>
            <a:pPr algn="ctr"/>
            <a:r>
              <a:rPr lang="en-US" dirty="0"/>
              <a:t>Questions</a:t>
            </a:r>
          </a:p>
        </p:txBody>
      </p:sp>
      <p:sp>
        <p:nvSpPr>
          <p:cNvPr id="3" name="Content Placeholder 2">
            <a:extLst>
              <a:ext uri="{FF2B5EF4-FFF2-40B4-BE49-F238E27FC236}">
                <a16:creationId xmlns:a16="http://schemas.microsoft.com/office/drawing/2014/main" id="{B1A08DD4-74F6-4709-B180-1097E5F842A8}"/>
              </a:ext>
            </a:extLst>
          </p:cNvPr>
          <p:cNvSpPr>
            <a:spLocks noGrp="1"/>
          </p:cNvSpPr>
          <p:nvPr>
            <p:ph sz="half" idx="2"/>
          </p:nvPr>
        </p:nvSpPr>
        <p:spPr>
          <a:xfrm>
            <a:off x="4127144" y="1792634"/>
            <a:ext cx="4053082" cy="4351338"/>
          </a:xfrm>
        </p:spPr>
        <p:txBody>
          <a:bodyPr>
            <a:normAutofit lnSpcReduction="10000"/>
          </a:bodyPr>
          <a:lstStyle/>
          <a:p>
            <a:r>
              <a:rPr lang="en-US" dirty="0"/>
              <a:t>What questions do you have about the material we discussed? </a:t>
            </a:r>
          </a:p>
          <a:p>
            <a:r>
              <a:rPr lang="en-US" dirty="0"/>
              <a:t>What insights if any do have about your own practices, the children, and/or their families? </a:t>
            </a:r>
          </a:p>
          <a:p>
            <a:r>
              <a:rPr lang="en-US" dirty="0"/>
              <a:t>What strategies did you see or hear that might be useful in your role and work? </a:t>
            </a:r>
          </a:p>
        </p:txBody>
      </p:sp>
      <p:pic>
        <p:nvPicPr>
          <p:cNvPr id="5" name="Content Placeholder 4" descr="idontgetitmeme.jpg"/>
          <p:cNvPicPr>
            <a:picLocks noGrp="1" noChangeAspect="1"/>
          </p:cNvPicPr>
          <p:nvPr>
            <p:ph sz="half" idx="1"/>
          </p:nvPr>
        </p:nvPicPr>
        <p:blipFill>
          <a:blip r:embed="rId2">
            <a:extLst>
              <a:ext uri="{28A0092B-C50C-407E-A947-70E740481C1C}">
                <a14:useLocalDpi xmlns:a14="http://schemas.microsoft.com/office/drawing/2010/main" val="0"/>
              </a:ext>
            </a:extLst>
          </a:blip>
          <a:srcRect l="10430" r="10430"/>
          <a:stretch>
            <a:fillRect/>
          </a:stretch>
        </p:blipFill>
        <p:spPr>
          <a:xfrm>
            <a:off x="412311" y="2301300"/>
            <a:ext cx="3545324" cy="2977247"/>
          </a:xfrm>
        </p:spPr>
      </p:pic>
      <p:pic>
        <p:nvPicPr>
          <p:cNvPr id="7" name="Picture 6" descr="iseewhatyoudi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05051" y="1484290"/>
            <a:ext cx="2997200" cy="4648200"/>
          </a:xfrm>
          <a:prstGeom prst="rect">
            <a:avLst/>
          </a:prstGeom>
        </p:spPr>
      </p:pic>
    </p:spTree>
    <p:extLst>
      <p:ext uri="{BB962C8B-B14F-4D97-AF65-F5344CB8AC3E}">
        <p14:creationId xmlns:p14="http://schemas.microsoft.com/office/powerpoint/2010/main" val="114448530"/>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23543C-A28F-472A-974B-948DA9C73BC7}"/>
              </a:ext>
            </a:extLst>
          </p:cNvPr>
          <p:cNvSpPr>
            <a:spLocks noGrp="1"/>
          </p:cNvSpPr>
          <p:nvPr>
            <p:ph type="title"/>
          </p:nvPr>
        </p:nvSpPr>
        <p:spPr/>
        <p:txBody>
          <a:bodyPr/>
          <a:lstStyle/>
          <a:p>
            <a:pPr algn="ctr"/>
            <a:r>
              <a:rPr lang="en-US" dirty="0"/>
              <a:t>Evaluations</a:t>
            </a:r>
          </a:p>
        </p:txBody>
      </p:sp>
      <p:pic>
        <p:nvPicPr>
          <p:cNvPr id="4" name="Content Placeholder 3">
            <a:extLst>
              <a:ext uri="{FF2B5EF4-FFF2-40B4-BE49-F238E27FC236}">
                <a16:creationId xmlns:a16="http://schemas.microsoft.com/office/drawing/2014/main" id="{DB9746A9-C5DD-4006-9D05-D6B0681ED28D}"/>
              </a:ext>
            </a:extLst>
          </p:cNvPr>
          <p:cNvPicPr>
            <a:picLocks noGrp="1" noChangeAspect="1"/>
          </p:cNvPicPr>
          <p:nvPr>
            <p:ph idx="1"/>
          </p:nvPr>
        </p:nvPicPr>
        <p:blipFill>
          <a:blip r:embed="rId2"/>
          <a:stretch>
            <a:fillRect/>
          </a:stretch>
        </p:blipFill>
        <p:spPr>
          <a:xfrm>
            <a:off x="4003359" y="1608211"/>
            <a:ext cx="4209852" cy="4849495"/>
          </a:xfrm>
          <a:prstGeom prst="rect">
            <a:avLst/>
          </a:prstGeom>
        </p:spPr>
      </p:pic>
    </p:spTree>
    <p:extLst>
      <p:ext uri="{BB962C8B-B14F-4D97-AF65-F5344CB8AC3E}">
        <p14:creationId xmlns:p14="http://schemas.microsoft.com/office/powerpoint/2010/main" val="37918727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6">
            <a:extLst>
              <a:ext uri="{FF2B5EF4-FFF2-40B4-BE49-F238E27FC236}">
                <a16:creationId xmlns:a16="http://schemas.microsoft.com/office/drawing/2014/main" id="{478CB77A-7CE2-42B5-A2A9-04D216058D69}"/>
              </a:ext>
            </a:extLst>
          </p:cNvPr>
          <p:cNvSpPr>
            <a:spLocks noGrp="1" noChangeArrowheads="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7C5BD044-CF4A-43B5-AC23-370B74C73B41}" type="slidenum">
              <a:rPr lang="en-US" altLang="en-US"/>
              <a:pPr/>
              <a:t>16</a:t>
            </a:fld>
            <a:endParaRPr lang="en-US" altLang="en-US"/>
          </a:p>
        </p:txBody>
      </p:sp>
      <p:sp>
        <p:nvSpPr>
          <p:cNvPr id="7171" name="Rectangle 2">
            <a:extLst>
              <a:ext uri="{FF2B5EF4-FFF2-40B4-BE49-F238E27FC236}">
                <a16:creationId xmlns:a16="http://schemas.microsoft.com/office/drawing/2014/main" id="{69B8539A-9934-4116-9684-058918DCD649}"/>
              </a:ext>
            </a:extLst>
          </p:cNvPr>
          <p:cNvSpPr>
            <a:spLocks noGrp="1" noChangeArrowheads="1"/>
          </p:cNvSpPr>
          <p:nvPr>
            <p:ph type="title"/>
          </p:nvPr>
        </p:nvSpPr>
        <p:spPr/>
        <p:txBody>
          <a:bodyPr/>
          <a:lstStyle/>
          <a:p>
            <a:pPr eaLnBrk="1" hangingPunct="1"/>
            <a:r>
              <a:rPr lang="en-US" altLang="en-US" dirty="0"/>
              <a:t>Talk to a peer about your learning style</a:t>
            </a:r>
            <a:r>
              <a:rPr lang="is-IS" altLang="en-US" dirty="0"/>
              <a:t>…</a:t>
            </a:r>
            <a:endParaRPr lang="en-US" altLang="en-US" dirty="0"/>
          </a:p>
        </p:txBody>
      </p:sp>
      <p:pic>
        <p:nvPicPr>
          <p:cNvPr id="7172" name="Picture 3" descr="j0286675">
            <a:extLst>
              <a:ext uri="{FF2B5EF4-FFF2-40B4-BE49-F238E27FC236}">
                <a16:creationId xmlns:a16="http://schemas.microsoft.com/office/drawing/2014/main" id="{B9C1C7D2-4DED-4D58-8BEC-FE4D5A49ED20}"/>
              </a:ext>
            </a:extLst>
          </p:cNvPr>
          <p:cNvPicPr>
            <a:picLocks noGrp="1" noChangeAspect="1" noChangeArrowheads="1" noCrop="1"/>
          </p:cNvPicPr>
          <p:nvPr>
            <p:ph sz="quarter" idx="4294967295"/>
          </p:nvPr>
        </p:nvPicPr>
        <p:blipFill>
          <a:blip r:embed="rId3">
            <a:extLst>
              <a:ext uri="{28A0092B-C50C-407E-A947-70E740481C1C}">
                <a14:useLocalDpi xmlns:a14="http://schemas.microsoft.com/office/drawing/2010/main" val="0"/>
              </a:ext>
            </a:extLst>
          </a:blip>
          <a:srcRect/>
          <a:stretch>
            <a:fillRect/>
          </a:stretch>
        </p:blipFill>
        <p:spPr>
          <a:xfrm>
            <a:off x="2362200" y="1524000"/>
            <a:ext cx="1214438" cy="1295400"/>
          </a:xfrm>
          <a:noFill/>
        </p:spPr>
      </p:pic>
      <p:pic>
        <p:nvPicPr>
          <p:cNvPr id="7173" name="Picture 4" descr="j0240575">
            <a:extLst>
              <a:ext uri="{FF2B5EF4-FFF2-40B4-BE49-F238E27FC236}">
                <a16:creationId xmlns:a16="http://schemas.microsoft.com/office/drawing/2014/main" id="{3DC44598-2A55-43FF-9570-EAF3A7C0F2F4}"/>
              </a:ext>
            </a:extLst>
          </p:cNvPr>
          <p:cNvPicPr>
            <a:picLocks noGrp="1" noChangeAspect="1" noChangeArrowheads="1"/>
          </p:cNvPicPr>
          <p:nvPr>
            <p:ph sz="quarter" idx="4294967295"/>
          </p:nvPr>
        </p:nvPicPr>
        <p:blipFill>
          <a:blip r:embed="rId4">
            <a:extLst>
              <a:ext uri="{28A0092B-C50C-407E-A947-70E740481C1C}">
                <a14:useLocalDpi xmlns:a14="http://schemas.microsoft.com/office/drawing/2010/main" val="0"/>
              </a:ext>
            </a:extLst>
          </a:blip>
          <a:srcRect/>
          <a:stretch>
            <a:fillRect/>
          </a:stretch>
        </p:blipFill>
        <p:spPr>
          <a:xfrm>
            <a:off x="2209800" y="3276600"/>
            <a:ext cx="1524000" cy="1485900"/>
          </a:xfrm>
          <a:noFill/>
        </p:spPr>
      </p:pic>
      <p:pic>
        <p:nvPicPr>
          <p:cNvPr id="7174" name="Picture 5" descr="j0187159[1]">
            <a:extLst>
              <a:ext uri="{FF2B5EF4-FFF2-40B4-BE49-F238E27FC236}">
                <a16:creationId xmlns:a16="http://schemas.microsoft.com/office/drawing/2014/main" id="{0C60E4C7-83B6-4F00-9BA8-8A6A6BC26D3B}"/>
              </a:ext>
            </a:extLst>
          </p:cNvPr>
          <p:cNvPicPr>
            <a:picLocks noGrp="1" noChangeAspect="1" noChangeArrowheads="1"/>
          </p:cNvPicPr>
          <p:nvPr>
            <p:ph sz="quarter" idx="4294967295"/>
          </p:nvPr>
        </p:nvPicPr>
        <p:blipFill>
          <a:blip r:embed="rId5">
            <a:extLst>
              <a:ext uri="{28A0092B-C50C-407E-A947-70E740481C1C}">
                <a14:useLocalDpi xmlns:a14="http://schemas.microsoft.com/office/drawing/2010/main" val="0"/>
              </a:ext>
            </a:extLst>
          </a:blip>
          <a:srcRect/>
          <a:stretch>
            <a:fillRect/>
          </a:stretch>
        </p:blipFill>
        <p:spPr>
          <a:xfrm>
            <a:off x="4800600" y="1600201"/>
            <a:ext cx="1676400" cy="1374775"/>
          </a:xfrm>
          <a:noFill/>
        </p:spPr>
      </p:pic>
      <p:pic>
        <p:nvPicPr>
          <p:cNvPr id="7175" name="Picture 6" descr="j0346645">
            <a:extLst>
              <a:ext uri="{FF2B5EF4-FFF2-40B4-BE49-F238E27FC236}">
                <a16:creationId xmlns:a16="http://schemas.microsoft.com/office/drawing/2014/main" id="{5F831EFE-4AFF-47D4-908D-C1A9D05CC6B5}"/>
              </a:ext>
            </a:extLst>
          </p:cNvPr>
          <p:cNvPicPr>
            <a:picLocks noGrp="1" noChangeAspect="1" noChangeArrowheads="1"/>
          </p:cNvPicPr>
          <p:nvPr>
            <p:ph sz="quarter" idx="4294967295"/>
          </p:nvPr>
        </p:nvPicPr>
        <p:blipFill>
          <a:blip r:embed="rId6">
            <a:extLst>
              <a:ext uri="{28A0092B-C50C-407E-A947-70E740481C1C}">
                <a14:useLocalDpi xmlns:a14="http://schemas.microsoft.com/office/drawing/2010/main" val="0"/>
              </a:ext>
            </a:extLst>
          </a:blip>
          <a:srcRect/>
          <a:stretch>
            <a:fillRect/>
          </a:stretch>
        </p:blipFill>
        <p:spPr>
          <a:xfrm>
            <a:off x="8077200" y="1524000"/>
            <a:ext cx="1087438" cy="1371600"/>
          </a:xfrm>
          <a:noFill/>
        </p:spPr>
      </p:pic>
      <p:pic>
        <p:nvPicPr>
          <p:cNvPr id="7176" name="Picture 7" descr="j0318796">
            <a:extLst>
              <a:ext uri="{FF2B5EF4-FFF2-40B4-BE49-F238E27FC236}">
                <a16:creationId xmlns:a16="http://schemas.microsoft.com/office/drawing/2014/main" id="{1B26B2D5-15AB-4AD8-9CA6-557ABBE82F2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91001" y="4419600"/>
            <a:ext cx="1184275" cy="190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177" name="Picture 8" descr="j0283630">
            <a:extLst>
              <a:ext uri="{FF2B5EF4-FFF2-40B4-BE49-F238E27FC236}">
                <a16:creationId xmlns:a16="http://schemas.microsoft.com/office/drawing/2014/main" id="{F01AD6BC-AF45-4E7A-9AEA-4589F1C2CE5C}"/>
              </a:ext>
            </a:extLst>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6096001" y="3352800"/>
            <a:ext cx="1249363" cy="137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178" name="Text Box 9">
            <a:extLst>
              <a:ext uri="{FF2B5EF4-FFF2-40B4-BE49-F238E27FC236}">
                <a16:creationId xmlns:a16="http://schemas.microsoft.com/office/drawing/2014/main" id="{DA681B88-B92C-4C84-87A3-C0571B621918}"/>
              </a:ext>
            </a:extLst>
          </p:cNvPr>
          <p:cNvSpPr txBox="1">
            <a:spLocks noChangeArrowheads="1"/>
          </p:cNvSpPr>
          <p:nvPr/>
        </p:nvSpPr>
        <p:spPr bwMode="auto">
          <a:xfrm>
            <a:off x="2667000" y="2667001"/>
            <a:ext cx="91440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a:t>Visual</a:t>
            </a:r>
          </a:p>
        </p:txBody>
      </p:sp>
      <p:sp>
        <p:nvSpPr>
          <p:cNvPr id="7179" name="Text Box 10">
            <a:extLst>
              <a:ext uri="{FF2B5EF4-FFF2-40B4-BE49-F238E27FC236}">
                <a16:creationId xmlns:a16="http://schemas.microsoft.com/office/drawing/2014/main" id="{3BA3C17B-7B7A-4C4D-B701-6DB3A5B1FFED}"/>
              </a:ext>
            </a:extLst>
          </p:cNvPr>
          <p:cNvSpPr txBox="1">
            <a:spLocks noChangeArrowheads="1"/>
          </p:cNvSpPr>
          <p:nvPr/>
        </p:nvSpPr>
        <p:spPr bwMode="auto">
          <a:xfrm>
            <a:off x="4953000" y="3040063"/>
            <a:ext cx="1143000"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a:t>Auditory</a:t>
            </a:r>
          </a:p>
        </p:txBody>
      </p:sp>
      <p:sp>
        <p:nvSpPr>
          <p:cNvPr id="7180" name="Text Box 11">
            <a:extLst>
              <a:ext uri="{FF2B5EF4-FFF2-40B4-BE49-F238E27FC236}">
                <a16:creationId xmlns:a16="http://schemas.microsoft.com/office/drawing/2014/main" id="{CE315A7E-25EA-4887-8B2F-3BF02C424379}"/>
              </a:ext>
            </a:extLst>
          </p:cNvPr>
          <p:cNvSpPr txBox="1">
            <a:spLocks noChangeArrowheads="1"/>
          </p:cNvSpPr>
          <p:nvPr/>
        </p:nvSpPr>
        <p:spPr bwMode="auto">
          <a:xfrm>
            <a:off x="8153400" y="3048001"/>
            <a:ext cx="99060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a:t>Print</a:t>
            </a:r>
          </a:p>
        </p:txBody>
      </p:sp>
      <p:sp>
        <p:nvSpPr>
          <p:cNvPr id="7181" name="Text Box 12">
            <a:extLst>
              <a:ext uri="{FF2B5EF4-FFF2-40B4-BE49-F238E27FC236}">
                <a16:creationId xmlns:a16="http://schemas.microsoft.com/office/drawing/2014/main" id="{F5BB318F-26D1-47E9-9982-2ECB418EC435}"/>
              </a:ext>
            </a:extLst>
          </p:cNvPr>
          <p:cNvSpPr txBox="1">
            <a:spLocks noChangeArrowheads="1"/>
          </p:cNvSpPr>
          <p:nvPr/>
        </p:nvSpPr>
        <p:spPr bwMode="auto">
          <a:xfrm>
            <a:off x="2514600" y="4876801"/>
            <a:ext cx="137160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a:t>Interactive</a:t>
            </a:r>
          </a:p>
        </p:txBody>
      </p:sp>
      <p:sp>
        <p:nvSpPr>
          <p:cNvPr id="7182" name="Text Box 13">
            <a:extLst>
              <a:ext uri="{FF2B5EF4-FFF2-40B4-BE49-F238E27FC236}">
                <a16:creationId xmlns:a16="http://schemas.microsoft.com/office/drawing/2014/main" id="{86E7463A-FE50-49F0-A4CC-BC04061002F2}"/>
              </a:ext>
            </a:extLst>
          </p:cNvPr>
          <p:cNvSpPr txBox="1">
            <a:spLocks noChangeArrowheads="1"/>
          </p:cNvSpPr>
          <p:nvPr/>
        </p:nvSpPr>
        <p:spPr bwMode="auto">
          <a:xfrm>
            <a:off x="5867400" y="4724401"/>
            <a:ext cx="167640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a:t>Haptic/Tactile</a:t>
            </a:r>
          </a:p>
        </p:txBody>
      </p:sp>
      <p:sp>
        <p:nvSpPr>
          <p:cNvPr id="7183" name="Text Box 14">
            <a:extLst>
              <a:ext uri="{FF2B5EF4-FFF2-40B4-BE49-F238E27FC236}">
                <a16:creationId xmlns:a16="http://schemas.microsoft.com/office/drawing/2014/main" id="{9FD7140F-627E-4D6E-AB3E-128FF963DDCE}"/>
              </a:ext>
            </a:extLst>
          </p:cNvPr>
          <p:cNvSpPr txBox="1">
            <a:spLocks noChangeArrowheads="1"/>
          </p:cNvSpPr>
          <p:nvPr/>
        </p:nvSpPr>
        <p:spPr bwMode="auto">
          <a:xfrm>
            <a:off x="3886200" y="6324601"/>
            <a:ext cx="152400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a:t>Kinesthetic</a:t>
            </a:r>
          </a:p>
        </p:txBody>
      </p:sp>
      <p:sp>
        <p:nvSpPr>
          <p:cNvPr id="7184" name="Text Box 15">
            <a:extLst>
              <a:ext uri="{FF2B5EF4-FFF2-40B4-BE49-F238E27FC236}">
                <a16:creationId xmlns:a16="http://schemas.microsoft.com/office/drawing/2014/main" id="{424E02FE-C175-46EF-B086-F2AAA3D9A5DF}"/>
              </a:ext>
            </a:extLst>
          </p:cNvPr>
          <p:cNvSpPr txBox="1">
            <a:spLocks noChangeArrowheads="1"/>
          </p:cNvSpPr>
          <p:nvPr/>
        </p:nvSpPr>
        <p:spPr bwMode="auto">
          <a:xfrm>
            <a:off x="8153400" y="6324601"/>
            <a:ext cx="152400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a:t>Olfactory</a:t>
            </a:r>
          </a:p>
        </p:txBody>
      </p:sp>
      <p:pic>
        <p:nvPicPr>
          <p:cNvPr id="7185" name="Picture 16" descr="j0186076">
            <a:extLst>
              <a:ext uri="{FF2B5EF4-FFF2-40B4-BE49-F238E27FC236}">
                <a16:creationId xmlns:a16="http://schemas.microsoft.com/office/drawing/2014/main" id="{54975472-5653-49D8-9162-19D01F239762}"/>
              </a:ext>
            </a:extLst>
          </p:cNvPr>
          <p:cNvPicPr>
            <a:picLocks noGrp="1" noChangeAspect="1" noChangeArrowheads="1"/>
          </p:cNvPicPr>
          <p:nvPr>
            <p:ph idx="1"/>
          </p:nvPr>
        </p:nvPicPr>
        <p:blipFill>
          <a:blip>
            <a:extLst>
              <a:ext uri="{28A0092B-C50C-407E-A947-70E740481C1C}">
                <a14:useLocalDpi xmlns:a14="http://schemas.microsoft.com/office/drawing/2010/main" val="0"/>
              </a:ext>
            </a:extLst>
          </a:blip>
          <a:srcRect/>
          <a:stretch>
            <a:fillRect/>
          </a:stretch>
        </p:blipFill>
        <p:spPr>
          <a:xfrm>
            <a:off x="8001001" y="4343401"/>
            <a:ext cx="1368425" cy="1831975"/>
          </a:xfrm>
          <a:noFill/>
        </p:spPr>
      </p:pic>
    </p:spTree>
    <p:extLst>
      <p:ext uri="{BB962C8B-B14F-4D97-AF65-F5344CB8AC3E}">
        <p14:creationId xmlns:p14="http://schemas.microsoft.com/office/powerpoint/2010/main" val="3280285018"/>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6A4E9C-F11D-459A-A09A-D2F46FFFFD2B}"/>
              </a:ext>
            </a:extLst>
          </p:cNvPr>
          <p:cNvSpPr>
            <a:spLocks noGrp="1"/>
          </p:cNvSpPr>
          <p:nvPr>
            <p:ph type="title"/>
          </p:nvPr>
        </p:nvSpPr>
        <p:spPr>
          <a:xfrm>
            <a:off x="838200" y="365125"/>
            <a:ext cx="10515600" cy="777875"/>
          </a:xfrm>
        </p:spPr>
        <p:txBody>
          <a:bodyPr/>
          <a:lstStyle/>
          <a:p>
            <a:endParaRPr lang="en-US" dirty="0"/>
          </a:p>
        </p:txBody>
      </p:sp>
      <p:sp>
        <p:nvSpPr>
          <p:cNvPr id="3" name="Content Placeholder 2">
            <a:extLst>
              <a:ext uri="{FF2B5EF4-FFF2-40B4-BE49-F238E27FC236}">
                <a16:creationId xmlns:a16="http://schemas.microsoft.com/office/drawing/2014/main" id="{4B3570A6-672D-433A-A7D1-E3FEB0699520}"/>
              </a:ext>
            </a:extLst>
          </p:cNvPr>
          <p:cNvSpPr>
            <a:spLocks noGrp="1"/>
          </p:cNvSpPr>
          <p:nvPr>
            <p:ph idx="1"/>
          </p:nvPr>
        </p:nvSpPr>
        <p:spPr>
          <a:xfrm>
            <a:off x="838200" y="1371600"/>
            <a:ext cx="10515600" cy="5276850"/>
          </a:xfrm>
        </p:spPr>
        <p:txBody>
          <a:bodyPr>
            <a:normAutofit fontScale="92500" lnSpcReduction="20000"/>
          </a:bodyPr>
          <a:lstStyle/>
          <a:p>
            <a:pPr marL="0" indent="0">
              <a:buNone/>
            </a:pPr>
            <a:r>
              <a:rPr lang="en-US" dirty="0"/>
              <a:t>Foundations of the CSEFEL Pyramid Model </a:t>
            </a:r>
            <a:r>
              <a:rPr lang="en-US" dirty="0">
                <a:hlinkClick r:id="rId3"/>
              </a:rPr>
              <a:t>http://connectedbeginnings.org/foundations-csefel-pyramid-model-course-materials/</a:t>
            </a:r>
            <a:endParaRPr lang="en-US" dirty="0"/>
          </a:p>
          <a:p>
            <a:pPr marL="0" indent="0">
              <a:buNone/>
            </a:pPr>
            <a:r>
              <a:rPr lang="en-US" dirty="0"/>
              <a:t>Early Childhood Mental Health Matters </a:t>
            </a:r>
            <a:r>
              <a:rPr lang="en-US" dirty="0">
                <a:hlinkClick r:id="rId4"/>
              </a:rPr>
              <a:t>http://www.ecmhmatters.org/Pages/ECMHMatters.aspx</a:t>
            </a:r>
            <a:endParaRPr lang="en-US" dirty="0"/>
          </a:p>
          <a:p>
            <a:pPr marL="0" indent="0">
              <a:buNone/>
            </a:pPr>
            <a:r>
              <a:rPr lang="en-US" dirty="0">
                <a:hlinkClick r:id="rId5"/>
              </a:rPr>
              <a:t>http://www.ecmhmatters.org/ForFamiliesAndFriends/Pages/ForFamiliesAndFriends.aspx</a:t>
            </a:r>
            <a:r>
              <a:rPr lang="en-US" dirty="0"/>
              <a:t> </a:t>
            </a:r>
          </a:p>
          <a:p>
            <a:pPr marL="0" indent="0">
              <a:buNone/>
            </a:pPr>
            <a:r>
              <a:rPr lang="en-US" dirty="0"/>
              <a:t>Project LAUNCH SAMSHA </a:t>
            </a:r>
            <a:r>
              <a:rPr lang="en-US" dirty="0">
                <a:hlinkClick r:id="rId6"/>
              </a:rPr>
              <a:t>http://www.healthysafechildren.org/grantee/project-launch</a:t>
            </a:r>
            <a:endParaRPr lang="en-US" dirty="0"/>
          </a:p>
          <a:p>
            <a:pPr marL="0" indent="0">
              <a:buNone/>
            </a:pPr>
            <a:r>
              <a:rPr lang="en-US" dirty="0"/>
              <a:t>CSEFEL Pyramid Modules</a:t>
            </a:r>
            <a:endParaRPr lang="en-US" dirty="0">
              <a:hlinkClick r:id="rId7"/>
            </a:endParaRPr>
          </a:p>
          <a:p>
            <a:r>
              <a:rPr lang="en-US" dirty="0">
                <a:hlinkClick r:id="rId7"/>
              </a:rPr>
              <a:t>http://csefel.vanderbilt.edu/resources/training_infant.html</a:t>
            </a:r>
            <a:r>
              <a:rPr lang="en-US" dirty="0"/>
              <a:t> </a:t>
            </a:r>
          </a:p>
          <a:p>
            <a:r>
              <a:rPr lang="en-US" dirty="0">
                <a:hlinkClick r:id="rId8"/>
              </a:rPr>
              <a:t>http://csefel.vanderbilt.edu/resources/training_preschool.html</a:t>
            </a:r>
            <a:endParaRPr lang="en-US" dirty="0"/>
          </a:p>
          <a:p>
            <a:r>
              <a:rPr lang="en-US" dirty="0">
                <a:hlinkClick r:id="rId9"/>
              </a:rPr>
              <a:t>http://csefel.vanderbilt.edu/resources/training_piwi.html</a:t>
            </a:r>
            <a:endParaRPr lang="en-US" dirty="0"/>
          </a:p>
          <a:p>
            <a:r>
              <a:rPr lang="en-US" dirty="0">
                <a:hlinkClick r:id="rId10"/>
              </a:rPr>
              <a:t>http://csefel.vanderbilt.edu/resources/training_parent.html</a:t>
            </a:r>
            <a:endParaRPr lang="en-US" dirty="0"/>
          </a:p>
          <a:p>
            <a:endParaRPr lang="en-US" dirty="0"/>
          </a:p>
          <a:p>
            <a:endParaRPr lang="en-US" dirty="0"/>
          </a:p>
        </p:txBody>
      </p:sp>
    </p:spTree>
    <p:extLst>
      <p:ext uri="{BB962C8B-B14F-4D97-AF65-F5344CB8AC3E}">
        <p14:creationId xmlns:p14="http://schemas.microsoft.com/office/powerpoint/2010/main" val="2200613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A6822-3878-4C42-BB74-B49BB4732C22}"/>
              </a:ext>
            </a:extLst>
          </p:cNvPr>
          <p:cNvSpPr>
            <a:spLocks noGrp="1"/>
          </p:cNvSpPr>
          <p:nvPr>
            <p:ph type="title"/>
          </p:nvPr>
        </p:nvSpPr>
        <p:spPr/>
        <p:txBody>
          <a:bodyPr/>
          <a:lstStyle/>
          <a:p>
            <a:r>
              <a:rPr lang="en-US" dirty="0"/>
              <a:t>Why Focus on Social Emotional Development</a:t>
            </a:r>
          </a:p>
        </p:txBody>
      </p:sp>
      <p:pic>
        <p:nvPicPr>
          <p:cNvPr id="4" name="Content Placeholder 3" descr="familywithbaby.jpg"/>
          <p:cNvPicPr>
            <a:picLocks noGrp="1" noChangeAspect="1"/>
          </p:cNvPicPr>
          <p:nvPr>
            <p:ph idx="1"/>
          </p:nvPr>
        </p:nvPicPr>
        <p:blipFill>
          <a:blip r:embed="rId3">
            <a:extLst>
              <a:ext uri="{28A0092B-C50C-407E-A947-70E740481C1C}">
                <a14:useLocalDpi xmlns:a14="http://schemas.microsoft.com/office/drawing/2010/main" val="0"/>
              </a:ext>
            </a:extLst>
          </a:blip>
          <a:srcRect l="-30655" r="-30655"/>
          <a:stretch>
            <a:fillRect/>
          </a:stretch>
        </p:blipFill>
        <p:spPr>
          <a:xfrm>
            <a:off x="838200" y="1761487"/>
            <a:ext cx="10515600" cy="4351337"/>
          </a:xfrm>
        </p:spPr>
      </p:pic>
    </p:spTree>
    <p:extLst>
      <p:ext uri="{BB962C8B-B14F-4D97-AF65-F5344CB8AC3E}">
        <p14:creationId xmlns:p14="http://schemas.microsoft.com/office/powerpoint/2010/main" val="21368079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991B24-3626-41B4-9987-3CB2E9C0786D}"/>
              </a:ext>
            </a:extLst>
          </p:cNvPr>
          <p:cNvSpPr>
            <a:spLocks noGrp="1"/>
          </p:cNvSpPr>
          <p:nvPr>
            <p:ph type="title"/>
          </p:nvPr>
        </p:nvSpPr>
        <p:spPr/>
        <p:txBody>
          <a:bodyPr/>
          <a:lstStyle/>
          <a:p>
            <a:pPr algn="ctr"/>
            <a:r>
              <a:rPr lang="en-US" dirty="0"/>
              <a:t>Social Emotional Development</a:t>
            </a:r>
          </a:p>
        </p:txBody>
      </p:sp>
      <p:pic>
        <p:nvPicPr>
          <p:cNvPr id="5" name="Content Placeholder 4">
            <a:extLst>
              <a:ext uri="{FF2B5EF4-FFF2-40B4-BE49-F238E27FC236}">
                <a16:creationId xmlns:a16="http://schemas.microsoft.com/office/drawing/2014/main" id="{F5739E52-3440-45D8-B1F4-69CF768A199C}"/>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838200" y="2174240"/>
            <a:ext cx="5161902" cy="3531394"/>
          </a:xfrm>
          <a:ln w="76200">
            <a:solidFill>
              <a:srgbClr val="002060"/>
            </a:solidFill>
          </a:ln>
        </p:spPr>
      </p:pic>
      <p:pic>
        <p:nvPicPr>
          <p:cNvPr id="7" name="Content Placeholder 6">
            <a:extLst>
              <a:ext uri="{FF2B5EF4-FFF2-40B4-BE49-F238E27FC236}">
                <a16:creationId xmlns:a16="http://schemas.microsoft.com/office/drawing/2014/main" id="{D33BCB4A-2341-4D11-B126-739333CF7AC0}"/>
              </a:ext>
            </a:extLst>
          </p:cNvPr>
          <p:cNvPicPr>
            <a:picLocks noGrp="1" noChangeAspect="1"/>
          </p:cNvPicPr>
          <p:nvPr>
            <p:ph sz="half" idx="2"/>
          </p:nvPr>
        </p:nvPicPr>
        <p:blipFill>
          <a:blip r:embed="rId4"/>
          <a:stretch>
            <a:fillRect/>
          </a:stretch>
        </p:blipFill>
        <p:spPr>
          <a:xfrm>
            <a:off x="6172200" y="2174240"/>
            <a:ext cx="5181600" cy="3531394"/>
          </a:xfrm>
          <a:prstGeom prst="rect">
            <a:avLst/>
          </a:prstGeom>
          <a:ln w="76200">
            <a:solidFill>
              <a:srgbClr val="002060"/>
            </a:solidFill>
          </a:ln>
        </p:spPr>
      </p:pic>
    </p:spTree>
    <p:extLst>
      <p:ext uri="{BB962C8B-B14F-4D97-AF65-F5344CB8AC3E}">
        <p14:creationId xmlns:p14="http://schemas.microsoft.com/office/powerpoint/2010/main" val="9432748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2">
            <a:extLst>
              <a:ext uri="{FF2B5EF4-FFF2-40B4-BE49-F238E27FC236}">
                <a16:creationId xmlns:a16="http://schemas.microsoft.com/office/drawing/2014/main" id="{88390E16-FA66-415D-AFAE-5A8190F9A563}"/>
              </a:ext>
            </a:extLst>
          </p:cNvPr>
          <p:cNvSpPr>
            <a:spLocks noGrp="1" noChangeArrowheads="1"/>
          </p:cNvSpPr>
          <p:nvPr>
            <p:ph type="title"/>
          </p:nvPr>
        </p:nvSpPr>
        <p:spPr>
          <a:xfrm>
            <a:off x="1981200" y="304800"/>
            <a:ext cx="8458200" cy="1143000"/>
          </a:xfrm>
        </p:spPr>
        <p:txBody>
          <a:bodyPr>
            <a:normAutofit fontScale="90000"/>
          </a:bodyPr>
          <a:lstStyle/>
          <a:p>
            <a:pPr algn="ctr" eaLnBrk="1" hangingPunct="1"/>
            <a:r>
              <a:rPr lang="en-US" altLang="en-US" sz="4000" b="1" dirty="0"/>
              <a:t>Activity: ABC</a:t>
            </a:r>
            <a:r>
              <a:rPr lang="en-US" altLang="ja-JP" sz="4000" b="1" dirty="0"/>
              <a:t>s of </a:t>
            </a:r>
            <a:br>
              <a:rPr lang="en-US" altLang="ja-JP" sz="4000" b="1" dirty="0"/>
            </a:br>
            <a:r>
              <a:rPr lang="en-US" altLang="ja-JP" sz="4000" b="1" dirty="0"/>
              <a:t>Social Emotional Development </a:t>
            </a:r>
            <a:endParaRPr lang="en-US" altLang="en-US" sz="4000" b="1" dirty="0"/>
          </a:p>
        </p:txBody>
      </p:sp>
      <p:sp>
        <p:nvSpPr>
          <p:cNvPr id="58371" name="Rectangle 5">
            <a:extLst>
              <a:ext uri="{FF2B5EF4-FFF2-40B4-BE49-F238E27FC236}">
                <a16:creationId xmlns:a16="http://schemas.microsoft.com/office/drawing/2014/main" id="{0DA1EA14-16C3-4025-AFCC-240856B10DDD}"/>
              </a:ext>
            </a:extLst>
          </p:cNvPr>
          <p:cNvSpPr txBox="1">
            <a:spLocks noChangeArrowheads="1"/>
          </p:cNvSpPr>
          <p:nvPr/>
        </p:nvSpPr>
        <p:spPr bwMode="auto">
          <a:xfrm>
            <a:off x="4953000" y="1905001"/>
            <a:ext cx="5195888"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42900" indent="-342900">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lnSpc>
                <a:spcPct val="90000"/>
              </a:lnSpc>
              <a:spcBef>
                <a:spcPct val="20000"/>
              </a:spcBef>
              <a:buFontTx/>
              <a:buChar char="•"/>
            </a:pPr>
            <a:r>
              <a:rPr lang="en-US" altLang="en-US" dirty="0"/>
              <a:t>Using a blank piece of paper, write the alphabet down the left hand side</a:t>
            </a:r>
          </a:p>
          <a:p>
            <a:pPr eaLnBrk="1" hangingPunct="1">
              <a:lnSpc>
                <a:spcPct val="90000"/>
              </a:lnSpc>
              <a:spcBef>
                <a:spcPct val="20000"/>
              </a:spcBef>
              <a:buFontTx/>
              <a:buChar char="•"/>
            </a:pPr>
            <a:r>
              <a:rPr lang="en-US" altLang="en-US" dirty="0"/>
              <a:t>Think about your own social emotional skills and strengths, as well as social emotional skills you want to see and help support in the children you work with</a:t>
            </a:r>
          </a:p>
          <a:p>
            <a:pPr eaLnBrk="1" hangingPunct="1">
              <a:lnSpc>
                <a:spcPct val="90000"/>
              </a:lnSpc>
              <a:spcBef>
                <a:spcPct val="20000"/>
              </a:spcBef>
              <a:buFontTx/>
              <a:buChar char="•"/>
            </a:pPr>
            <a:r>
              <a:rPr lang="en-US" altLang="en-US" dirty="0"/>
              <a:t>In 2 minutes, brainstorm a list of words you are thinking about using each letter of the alphabet</a:t>
            </a:r>
          </a:p>
          <a:p>
            <a:pPr eaLnBrk="1" hangingPunct="1">
              <a:lnSpc>
                <a:spcPct val="90000"/>
              </a:lnSpc>
              <a:spcBef>
                <a:spcPct val="20000"/>
              </a:spcBef>
              <a:buFontTx/>
              <a:buChar char="•"/>
            </a:pPr>
            <a:endParaRPr lang="en-US" altLang="en-US" sz="2000" dirty="0"/>
          </a:p>
        </p:txBody>
      </p:sp>
      <p:pic>
        <p:nvPicPr>
          <p:cNvPr id="2" name="Picture 1" descr="ABC.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4920" y="1291532"/>
            <a:ext cx="3371040" cy="5054033"/>
          </a:xfrm>
          <a:prstGeom prst="rect">
            <a:avLst/>
          </a:prstGeom>
        </p:spPr>
      </p:pic>
    </p:spTree>
    <p:extLst>
      <p:ext uri="{BB962C8B-B14F-4D97-AF65-F5344CB8AC3E}">
        <p14:creationId xmlns:p14="http://schemas.microsoft.com/office/powerpoint/2010/main" val="27358300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5E8540-7354-4153-8F53-26E70F99EA4C}"/>
              </a:ext>
            </a:extLst>
          </p:cNvPr>
          <p:cNvSpPr>
            <a:spLocks noGrp="1"/>
          </p:cNvSpPr>
          <p:nvPr>
            <p:ph type="title"/>
          </p:nvPr>
        </p:nvSpPr>
        <p:spPr/>
        <p:txBody>
          <a:bodyPr/>
          <a:lstStyle/>
          <a:p>
            <a:pPr algn="ctr"/>
            <a:r>
              <a:rPr lang="en-US" dirty="0"/>
              <a:t>Welcome</a:t>
            </a:r>
          </a:p>
        </p:txBody>
      </p:sp>
      <p:sp>
        <p:nvSpPr>
          <p:cNvPr id="3" name="Content Placeholder 2">
            <a:extLst>
              <a:ext uri="{FF2B5EF4-FFF2-40B4-BE49-F238E27FC236}">
                <a16:creationId xmlns:a16="http://schemas.microsoft.com/office/drawing/2014/main" id="{2FCF204E-3D11-4529-BF52-F819B2D6DD59}"/>
              </a:ext>
            </a:extLst>
          </p:cNvPr>
          <p:cNvSpPr>
            <a:spLocks noGrp="1"/>
          </p:cNvSpPr>
          <p:nvPr>
            <p:ph idx="1"/>
          </p:nvPr>
        </p:nvSpPr>
        <p:spPr/>
        <p:txBody>
          <a:bodyPr/>
          <a:lstStyle/>
          <a:p>
            <a:r>
              <a:rPr lang="en-US" dirty="0"/>
              <a:t>Your trainers </a:t>
            </a:r>
          </a:p>
          <a:p>
            <a:pPr lvl="1"/>
            <a:r>
              <a:rPr lang="en-US" dirty="0"/>
              <a:t>Emily Fischer</a:t>
            </a:r>
          </a:p>
          <a:p>
            <a:pPr lvl="1"/>
            <a:r>
              <a:rPr lang="en-US" dirty="0"/>
              <a:t>Deborah Scannell</a:t>
            </a:r>
          </a:p>
          <a:p>
            <a:endParaRPr lang="en-US" dirty="0"/>
          </a:p>
          <a:p>
            <a:r>
              <a:rPr lang="en-US" dirty="0"/>
              <a:t>Who is in the audience today?</a:t>
            </a:r>
          </a:p>
          <a:p>
            <a:pPr lvl="1"/>
            <a:r>
              <a:rPr lang="en-US" dirty="0"/>
              <a:t>Name</a:t>
            </a:r>
          </a:p>
          <a:p>
            <a:pPr lvl="1"/>
            <a:r>
              <a:rPr lang="en-US" dirty="0"/>
              <a:t>Employment &amp; Role</a:t>
            </a:r>
          </a:p>
          <a:p>
            <a:pPr lvl="1"/>
            <a:r>
              <a:rPr lang="en-US" dirty="0"/>
              <a:t>What you hope to learn from this training</a:t>
            </a:r>
          </a:p>
        </p:txBody>
      </p:sp>
    </p:spTree>
    <p:extLst>
      <p:ext uri="{BB962C8B-B14F-4D97-AF65-F5344CB8AC3E}">
        <p14:creationId xmlns:p14="http://schemas.microsoft.com/office/powerpoint/2010/main" val="23371567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3">
            <a:extLst>
              <a:ext uri="{FF2B5EF4-FFF2-40B4-BE49-F238E27FC236}">
                <a16:creationId xmlns:a16="http://schemas.microsoft.com/office/drawing/2014/main" id="{08E5C264-EF00-4252-8CFD-217CAE089C79}"/>
              </a:ext>
            </a:extLst>
          </p:cNvPr>
          <p:cNvSpPr>
            <a:spLocks noGrp="1" noChangeArrowheads="1"/>
          </p:cNvSpPr>
          <p:nvPr>
            <p:ph type="title"/>
          </p:nvPr>
        </p:nvSpPr>
        <p:spPr/>
        <p:txBody>
          <a:bodyPr>
            <a:normAutofit/>
          </a:bodyPr>
          <a:lstStyle/>
          <a:p>
            <a:pPr algn="ctr">
              <a:defRPr/>
            </a:pPr>
            <a:r>
              <a:rPr lang="en-US" b="1" dirty="0"/>
              <a:t>CSEFEL Definition of Social Emotional Development</a:t>
            </a:r>
          </a:p>
        </p:txBody>
      </p:sp>
      <p:sp>
        <p:nvSpPr>
          <p:cNvPr id="25603" name="Rectangle 4">
            <a:extLst>
              <a:ext uri="{FF2B5EF4-FFF2-40B4-BE49-F238E27FC236}">
                <a16:creationId xmlns:a16="http://schemas.microsoft.com/office/drawing/2014/main" id="{5464CF95-6062-4B83-8BB8-2DECFA225696}"/>
              </a:ext>
            </a:extLst>
          </p:cNvPr>
          <p:cNvSpPr>
            <a:spLocks noGrp="1" noChangeArrowheads="1"/>
          </p:cNvSpPr>
          <p:nvPr>
            <p:ph idx="1"/>
          </p:nvPr>
        </p:nvSpPr>
        <p:spPr>
          <a:xfrm>
            <a:off x="838200" y="2083913"/>
            <a:ext cx="10515600" cy="4351338"/>
          </a:xfrm>
        </p:spPr>
        <p:txBody>
          <a:bodyPr/>
          <a:lstStyle/>
          <a:p>
            <a:r>
              <a:rPr lang="en-US" altLang="en-US" sz="2200" dirty="0">
                <a:latin typeface="Arial" panose="020B0604020202020204" pitchFamily="34" charset="0"/>
                <a:ea typeface="ＭＳ Ｐゴシック" panose="020B0600070205080204" pitchFamily="34" charset="-128"/>
              </a:rPr>
              <a:t>The term social emotional development refers to the developing capacity of the child from birth through five years of age to form close and secure adult and peer relationships; experience, regulate, and express emotions in socially and culturally appropriate ways; and explore the environment and learn - all in the context of family, community, and culture. </a:t>
            </a:r>
          </a:p>
          <a:p>
            <a:r>
              <a:rPr lang="en-US" altLang="en-US" sz="2200" dirty="0">
                <a:latin typeface="Arial" panose="020B0604020202020204" pitchFamily="34" charset="0"/>
                <a:ea typeface="ＭＳ Ｐゴシック" panose="020B0600070205080204" pitchFamily="34" charset="-128"/>
              </a:rPr>
              <a:t>Caregivers promote healthy development by working to support social emotional wellness in all young children, and make every effort to prevent the occurrence or escalation of social emotional problems in children at-risk, identifying and working to remediate problems that surface, and, when necessary, referring children and their families to appropriate services.</a:t>
            </a:r>
          </a:p>
          <a:p>
            <a:pPr>
              <a:buFont typeface="Arial" panose="020B0604020202020204" pitchFamily="34" charset="0"/>
              <a:buNone/>
            </a:pPr>
            <a:endParaRPr lang="en-US" altLang="en-US" sz="2000" dirty="0">
              <a:latin typeface="Arial" panose="020B0604020202020204" pitchFamily="34" charset="0"/>
              <a:ea typeface="ＭＳ Ｐゴシック" panose="020B0600070205080204" pitchFamily="34" charset="-128"/>
            </a:endParaRPr>
          </a:p>
          <a:p>
            <a:pPr algn="ctr">
              <a:buFont typeface="Arial" panose="020B0604020202020204" pitchFamily="34" charset="0"/>
              <a:buNone/>
            </a:pPr>
            <a:r>
              <a:rPr lang="en-US" altLang="en-US" sz="1600" dirty="0">
                <a:latin typeface="Arial" panose="020B0604020202020204" pitchFamily="34" charset="0"/>
                <a:ea typeface="ＭＳ Ｐゴシック" panose="020B0600070205080204" pitchFamily="34" charset="-128"/>
              </a:rPr>
              <a:t>(Adapted from ZERO TO THREE, 2001)</a:t>
            </a:r>
          </a:p>
          <a:p>
            <a:endParaRPr lang="en-US" altLang="en-US" sz="2000"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9327822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3">
            <a:extLst>
              <a:ext uri="{FF2B5EF4-FFF2-40B4-BE49-F238E27FC236}">
                <a16:creationId xmlns:a16="http://schemas.microsoft.com/office/drawing/2014/main" id="{DD97B96B-5F83-48C3-8A27-F63CB9FBFC50}"/>
              </a:ext>
            </a:extLst>
          </p:cNvPr>
          <p:cNvSpPr>
            <a:spLocks noGrp="1" noChangeArrowheads="1"/>
          </p:cNvSpPr>
          <p:nvPr>
            <p:ph type="title"/>
          </p:nvPr>
        </p:nvSpPr>
        <p:spPr/>
        <p:txBody>
          <a:bodyPr/>
          <a:lstStyle/>
          <a:p>
            <a:pPr algn="ctr" eaLnBrk="1" hangingPunct="1"/>
            <a:r>
              <a:rPr lang="en-US" altLang="en-US" sz="3600" b="1" dirty="0"/>
              <a:t>Major Elements of Social Emotional Wellness for</a:t>
            </a:r>
            <a:br>
              <a:rPr lang="en-US" altLang="en-US" sz="3600" b="1" dirty="0"/>
            </a:br>
            <a:r>
              <a:rPr lang="en-US" altLang="en-US" sz="3600" b="1" dirty="0"/>
              <a:t> Young Children</a:t>
            </a:r>
          </a:p>
        </p:txBody>
      </p:sp>
      <p:sp>
        <p:nvSpPr>
          <p:cNvPr id="21508" name="Rectangle 4">
            <a:extLst>
              <a:ext uri="{FF2B5EF4-FFF2-40B4-BE49-F238E27FC236}">
                <a16:creationId xmlns:a16="http://schemas.microsoft.com/office/drawing/2014/main" id="{8AC32378-5B7F-48A5-B701-D11175C99EF3}"/>
              </a:ext>
            </a:extLst>
          </p:cNvPr>
          <p:cNvSpPr>
            <a:spLocks noGrp="1" noChangeArrowheads="1"/>
          </p:cNvSpPr>
          <p:nvPr>
            <p:ph sz="half" idx="1"/>
          </p:nvPr>
        </p:nvSpPr>
        <p:spPr/>
        <p:txBody>
          <a:bodyPr>
            <a:normAutofit/>
          </a:bodyPr>
          <a:lstStyle/>
          <a:p>
            <a:pPr marL="0" indent="0">
              <a:buNone/>
            </a:pPr>
            <a:r>
              <a:rPr lang="en-US" altLang="en-US" b="1" i="1" dirty="0"/>
              <a:t>The developing capacity </a:t>
            </a:r>
          </a:p>
          <a:p>
            <a:pPr marL="0" indent="0">
              <a:buNone/>
            </a:pPr>
            <a:r>
              <a:rPr lang="en-US" altLang="en-US" b="1" i="1" dirty="0"/>
              <a:t>of the child from birth </a:t>
            </a:r>
          </a:p>
          <a:p>
            <a:pPr marL="0" indent="0">
              <a:buNone/>
            </a:pPr>
            <a:r>
              <a:rPr lang="en-US" altLang="en-US" b="1" i="1" dirty="0"/>
              <a:t>through five to…</a:t>
            </a:r>
          </a:p>
          <a:p>
            <a:pPr eaLnBrk="1" hangingPunct="1"/>
            <a:r>
              <a:rPr lang="en-US" altLang="en-US" dirty="0"/>
              <a:t>Form close and secure relationships </a:t>
            </a:r>
          </a:p>
          <a:p>
            <a:pPr eaLnBrk="1" hangingPunct="1"/>
            <a:r>
              <a:rPr lang="en-US" altLang="en-US" dirty="0"/>
              <a:t>Experience, express, and regulate emotions</a:t>
            </a:r>
          </a:p>
          <a:p>
            <a:pPr eaLnBrk="1" hangingPunct="1"/>
            <a:r>
              <a:rPr lang="en-US" altLang="en-US" dirty="0"/>
              <a:t>Explore the environment and learn</a:t>
            </a:r>
          </a:p>
          <a:p>
            <a:pPr marL="0" indent="0" eaLnBrk="1" hangingPunct="1">
              <a:buNone/>
            </a:pPr>
            <a:endParaRPr lang="en-US" altLang="en-US" dirty="0"/>
          </a:p>
          <a:p>
            <a:pPr eaLnBrk="1" hangingPunct="1"/>
            <a:endParaRPr lang="en-US" altLang="en-US" dirty="0"/>
          </a:p>
        </p:txBody>
      </p:sp>
      <p:sp>
        <p:nvSpPr>
          <p:cNvPr id="2" name="Content Placeholder 1">
            <a:extLst>
              <a:ext uri="{FF2B5EF4-FFF2-40B4-BE49-F238E27FC236}">
                <a16:creationId xmlns:a16="http://schemas.microsoft.com/office/drawing/2014/main" id="{71E03A3B-4FF4-4F1D-869D-A38AD64C1650}"/>
              </a:ext>
            </a:extLst>
          </p:cNvPr>
          <p:cNvSpPr>
            <a:spLocks noGrp="1"/>
          </p:cNvSpPr>
          <p:nvPr>
            <p:ph sz="half" idx="2"/>
          </p:nvPr>
        </p:nvSpPr>
        <p:spPr/>
        <p:txBody>
          <a:bodyPr>
            <a:normAutofit/>
          </a:bodyPr>
          <a:lstStyle/>
          <a:p>
            <a:endParaRPr lang="en-US"/>
          </a:p>
        </p:txBody>
      </p:sp>
      <p:pic>
        <p:nvPicPr>
          <p:cNvPr id="5" name="Picture 2" descr="X:\Bureau of Family &amp; Community Health\Division for Perinatal Early Childhood and Special Health Needs\Early Intervention\PIWI\Training images\467x267-babyatgrocery-ts.jpg">
            <a:extLst>
              <a:ext uri="{FF2B5EF4-FFF2-40B4-BE49-F238E27FC236}">
                <a16:creationId xmlns:a16="http://schemas.microsoft.com/office/drawing/2014/main" id="{810B6D7D-0963-4C9D-B516-AAF7A12BF5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659" r="10278"/>
          <a:stretch>
            <a:fillRect/>
          </a:stretch>
        </p:blipFill>
        <p:spPr bwMode="auto">
          <a:xfrm>
            <a:off x="5811520" y="1825625"/>
            <a:ext cx="6029586" cy="4441825"/>
          </a:xfrm>
          <a:prstGeom prst="rect">
            <a:avLst/>
          </a:prstGeom>
          <a:noFill/>
          <a:ln w="76200">
            <a:solidFill>
              <a:srgbClr val="002060"/>
            </a:solidFill>
            <a:miter lim="800000"/>
            <a:headEnd/>
            <a:tailEnd/>
          </a:ln>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26362196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Title 4">
            <a:extLst>
              <a:ext uri="{FF2B5EF4-FFF2-40B4-BE49-F238E27FC236}">
                <a16:creationId xmlns:a16="http://schemas.microsoft.com/office/drawing/2014/main" id="{8FAC62D2-333A-4A81-9473-6973729FB8D5}"/>
              </a:ext>
            </a:extLst>
          </p:cNvPr>
          <p:cNvSpPr>
            <a:spLocks noGrp="1" noChangeArrowheads="1"/>
          </p:cNvSpPr>
          <p:nvPr>
            <p:ph type="title"/>
          </p:nvPr>
        </p:nvSpPr>
        <p:spPr/>
        <p:txBody>
          <a:bodyPr/>
          <a:lstStyle/>
          <a:p>
            <a:pPr algn="ctr" eaLnBrk="1" hangingPunct="1"/>
            <a:r>
              <a:rPr lang="en-US" altLang="en-US" sz="3200" b="1" dirty="0"/>
              <a:t>Key Social Emotional Skills Children</a:t>
            </a:r>
            <a:br>
              <a:rPr lang="en-US" altLang="en-US" sz="3200" b="1" dirty="0"/>
            </a:br>
            <a:r>
              <a:rPr lang="en-US" altLang="en-US" sz="3200" b="1" dirty="0"/>
              <a:t>Need as They Enter School</a:t>
            </a:r>
          </a:p>
        </p:txBody>
      </p:sp>
      <p:sp>
        <p:nvSpPr>
          <p:cNvPr id="23556" name="Content Placeholder 7">
            <a:extLst>
              <a:ext uri="{FF2B5EF4-FFF2-40B4-BE49-F238E27FC236}">
                <a16:creationId xmlns:a16="http://schemas.microsoft.com/office/drawing/2014/main" id="{FDDE6FB5-CFA7-4055-A4EE-17F88387C868}"/>
              </a:ext>
            </a:extLst>
          </p:cNvPr>
          <p:cNvSpPr>
            <a:spLocks noGrp="1" noChangeArrowheads="1"/>
          </p:cNvSpPr>
          <p:nvPr>
            <p:ph sz="half" idx="1"/>
          </p:nvPr>
        </p:nvSpPr>
        <p:spPr/>
        <p:txBody>
          <a:bodyPr>
            <a:normAutofit fontScale="92500" lnSpcReduction="10000"/>
          </a:bodyPr>
          <a:lstStyle/>
          <a:p>
            <a:pPr marL="457200"/>
            <a:r>
              <a:rPr lang="en-US" altLang="en-US" dirty="0">
                <a:latin typeface="Calibri" panose="020F0502020204030204" pitchFamily="34" charset="0"/>
              </a:rPr>
              <a:t>Confidence</a:t>
            </a:r>
          </a:p>
          <a:p>
            <a:pPr marL="457200"/>
            <a:r>
              <a:rPr lang="en-US" altLang="en-US" dirty="0">
                <a:latin typeface="Calibri" panose="020F0502020204030204" pitchFamily="34" charset="0"/>
              </a:rPr>
              <a:t>Capacity to develop good relationships with peers and adults</a:t>
            </a:r>
          </a:p>
          <a:p>
            <a:pPr marL="457200"/>
            <a:r>
              <a:rPr lang="en-US" altLang="en-US" dirty="0">
                <a:latin typeface="Calibri" panose="020F0502020204030204" pitchFamily="34" charset="0"/>
              </a:rPr>
              <a:t>Concentration and persistence on challenging tasks</a:t>
            </a:r>
          </a:p>
          <a:p>
            <a:pPr marL="457200"/>
            <a:r>
              <a:rPr lang="en-US" altLang="en-US" dirty="0">
                <a:latin typeface="Calibri" panose="020F0502020204030204" pitchFamily="34" charset="0"/>
              </a:rPr>
              <a:t>Ability to effectively communicate emotions</a:t>
            </a:r>
          </a:p>
          <a:p>
            <a:pPr marL="457200"/>
            <a:r>
              <a:rPr lang="en-US" altLang="en-US" dirty="0">
                <a:latin typeface="Calibri" panose="020F0502020204030204" pitchFamily="34" charset="0"/>
              </a:rPr>
              <a:t>Ability to listen to instructions and be attentive</a:t>
            </a:r>
          </a:p>
          <a:p>
            <a:pPr marL="457200"/>
            <a:r>
              <a:rPr lang="en-US" altLang="en-US" dirty="0">
                <a:latin typeface="Calibri" panose="020F0502020204030204" pitchFamily="34" charset="0"/>
              </a:rPr>
              <a:t>Ability to solve social problems</a:t>
            </a:r>
          </a:p>
          <a:p>
            <a:pPr indent="0">
              <a:buNone/>
            </a:pPr>
            <a:endParaRPr lang="en-US" altLang="en-US" dirty="0"/>
          </a:p>
        </p:txBody>
      </p:sp>
      <p:pic>
        <p:nvPicPr>
          <p:cNvPr id="3" name="Content Placeholder 2" descr="youngkidsplaying.jpeg"/>
          <p:cNvPicPr>
            <a:picLocks noGrp="1" noChangeAspect="1"/>
          </p:cNvPicPr>
          <p:nvPr>
            <p:ph sz="half" idx="2"/>
          </p:nvPr>
        </p:nvPicPr>
        <p:blipFill>
          <a:blip r:embed="rId3">
            <a:extLst>
              <a:ext uri="{28A0092B-C50C-407E-A947-70E740481C1C}">
                <a14:useLocalDpi xmlns:a14="http://schemas.microsoft.com/office/drawing/2010/main" val="0"/>
              </a:ext>
            </a:extLst>
          </a:blip>
          <a:srcRect l="10379" r="10379"/>
          <a:stretch>
            <a:fillRect/>
          </a:stretch>
        </p:blipFill>
        <p:spPr/>
      </p:pic>
    </p:spTree>
    <p:extLst>
      <p:ext uri="{BB962C8B-B14F-4D97-AF65-F5344CB8AC3E}">
        <p14:creationId xmlns:p14="http://schemas.microsoft.com/office/powerpoint/2010/main" val="279518706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Content Placeholder 2">
            <a:extLst>
              <a:ext uri="{FF2B5EF4-FFF2-40B4-BE49-F238E27FC236}">
                <a16:creationId xmlns:a16="http://schemas.microsoft.com/office/drawing/2014/main" id="{FB1D0EEC-B81B-4A84-A157-570088101B74}"/>
              </a:ext>
            </a:extLst>
          </p:cNvPr>
          <p:cNvSpPr>
            <a:spLocks noGrp="1"/>
          </p:cNvSpPr>
          <p:nvPr>
            <p:ph idx="1"/>
          </p:nvPr>
        </p:nvSpPr>
        <p:spPr>
          <a:xfrm>
            <a:off x="1905000" y="1752600"/>
            <a:ext cx="8382000" cy="4114800"/>
          </a:xfrm>
        </p:spPr>
        <p:txBody>
          <a:bodyPr/>
          <a:lstStyle/>
          <a:p>
            <a:pPr marL="0" indent="0" algn="ctr">
              <a:buNone/>
            </a:pPr>
            <a:r>
              <a:rPr lang="en-US" altLang="en-US" sz="3200" dirty="0"/>
              <a:t>When children do not have these skills, they often exhibit challenging behaviors.</a:t>
            </a:r>
          </a:p>
          <a:p>
            <a:pPr marL="0" indent="0" algn="ctr">
              <a:buNone/>
            </a:pPr>
            <a:endParaRPr lang="en-US" altLang="en-US" sz="3200" dirty="0"/>
          </a:p>
          <a:p>
            <a:pPr marL="0" indent="0" algn="ctr">
              <a:spcBef>
                <a:spcPts val="4200"/>
              </a:spcBef>
              <a:buNone/>
            </a:pPr>
            <a:r>
              <a:rPr lang="en-US" altLang="en-US" sz="4000" b="1" dirty="0"/>
              <a:t>Our focus is on promoting children’s ability to learn these skills with the support of their caregivers.</a:t>
            </a:r>
            <a:endParaRPr lang="en-US" altLang="en-US" b="1" dirty="0"/>
          </a:p>
        </p:txBody>
      </p:sp>
    </p:spTree>
    <p:extLst>
      <p:ext uri="{BB962C8B-B14F-4D97-AF65-F5344CB8AC3E}">
        <p14:creationId xmlns:p14="http://schemas.microsoft.com/office/powerpoint/2010/main" val="37401160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Vignette</a:t>
            </a:r>
          </a:p>
        </p:txBody>
      </p:sp>
      <p:sp>
        <p:nvSpPr>
          <p:cNvPr id="3" name="Content Placeholder 2"/>
          <p:cNvSpPr>
            <a:spLocks noGrp="1"/>
          </p:cNvSpPr>
          <p:nvPr>
            <p:ph idx="1"/>
          </p:nvPr>
        </p:nvSpPr>
        <p:spPr>
          <a:xfrm>
            <a:off x="838200" y="1825625"/>
            <a:ext cx="7191137" cy="4351338"/>
          </a:xfrm>
        </p:spPr>
        <p:txBody>
          <a:bodyPr>
            <a:normAutofit fontScale="92500" lnSpcReduction="20000"/>
          </a:bodyPr>
          <a:lstStyle/>
          <a:p>
            <a:pPr marL="0" indent="0">
              <a:buNone/>
            </a:pPr>
            <a:r>
              <a:rPr lang="en-US" i="1" dirty="0"/>
              <a:t>Three year old </a:t>
            </a:r>
            <a:r>
              <a:rPr lang="en-US" i="1" dirty="0" err="1"/>
              <a:t>Mariely</a:t>
            </a:r>
            <a:r>
              <a:rPr lang="en-US" i="1" dirty="0"/>
              <a:t> was referred to the LAUNCH clinician in her clinic. Her parents had recently separated, and </a:t>
            </a:r>
            <a:r>
              <a:rPr lang="en-US" i="1" dirty="0" err="1"/>
              <a:t>Mariely</a:t>
            </a:r>
            <a:r>
              <a:rPr lang="en-US" i="1" dirty="0"/>
              <a:t> was having tantrums every time she transitioned their houses. The clinician helped the family write a </a:t>
            </a:r>
            <a:r>
              <a:rPr lang="en-US" b="1" i="1" dirty="0"/>
              <a:t>social story </a:t>
            </a:r>
            <a:r>
              <a:rPr lang="en-US" i="1" dirty="0"/>
              <a:t>that validated </a:t>
            </a:r>
            <a:r>
              <a:rPr lang="en-US" i="1" dirty="0" err="1"/>
              <a:t>Mariely’s</a:t>
            </a:r>
            <a:r>
              <a:rPr lang="en-US" i="1" dirty="0"/>
              <a:t> feelings of sadness, confusion, and anger, while also helping her understand what things would be like for her family going forward. The book also included strategies for what she could do when she got upset. During a visit, the clinician made a </a:t>
            </a:r>
            <a:r>
              <a:rPr lang="en-US" b="1" i="1" dirty="0"/>
              <a:t>Glitter Jar for self-regulation </a:t>
            </a:r>
            <a:r>
              <a:rPr lang="en-US" i="1" dirty="0"/>
              <a:t>with </a:t>
            </a:r>
            <a:r>
              <a:rPr lang="en-US" i="1" dirty="0" err="1"/>
              <a:t>Mariely</a:t>
            </a:r>
            <a:r>
              <a:rPr lang="en-US" i="1" dirty="0"/>
              <a:t> and her mom. </a:t>
            </a:r>
            <a:r>
              <a:rPr lang="en-US" i="1" dirty="0" err="1"/>
              <a:t>Mariely’s</a:t>
            </a:r>
            <a:r>
              <a:rPr lang="en-US" i="1" dirty="0"/>
              <a:t> mom said she watched her daughter go into her room and shake the jar after she got upset.</a:t>
            </a:r>
          </a:p>
        </p:txBody>
      </p:sp>
      <p:pic>
        <p:nvPicPr>
          <p:cNvPr id="5" name="Picture 4" descr="glitterjars.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61428" y="1076186"/>
            <a:ext cx="3658360" cy="55665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5255445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6">
            <a:extLst>
              <a:ext uri="{FF2B5EF4-FFF2-40B4-BE49-F238E27FC236}">
                <a16:creationId xmlns:a16="http://schemas.microsoft.com/office/drawing/2014/main" id="{20B77F68-8E5C-41D0-AC0B-9493F617D6B1}"/>
              </a:ext>
            </a:extLst>
          </p:cNvPr>
          <p:cNvSpPr>
            <a:spLocks noGrp="1" noChangeArrowheads="1"/>
          </p:cNvSpPr>
          <p:nvPr>
            <p:ph type="body" sz="half" idx="4294967295"/>
          </p:nvPr>
        </p:nvSpPr>
        <p:spPr>
          <a:xfrm>
            <a:off x="1981200" y="1600200"/>
            <a:ext cx="3276600" cy="4114800"/>
          </a:xfrm>
        </p:spPr>
        <p:txBody>
          <a:bodyPr/>
          <a:lstStyle/>
          <a:p>
            <a:pPr>
              <a:lnSpc>
                <a:spcPct val="90000"/>
              </a:lnSpc>
              <a:buFontTx/>
              <a:buNone/>
            </a:pPr>
            <a:r>
              <a:rPr lang="en-US" altLang="en-US"/>
              <a:t>Capacity to:</a:t>
            </a:r>
          </a:p>
          <a:p>
            <a:pPr>
              <a:lnSpc>
                <a:spcPct val="90000"/>
              </a:lnSpc>
            </a:pPr>
            <a:r>
              <a:rPr lang="en-US" altLang="en-US" sz="2400"/>
              <a:t>Form relationships</a:t>
            </a:r>
          </a:p>
          <a:p>
            <a:pPr>
              <a:lnSpc>
                <a:spcPct val="90000"/>
              </a:lnSpc>
            </a:pPr>
            <a:r>
              <a:rPr lang="en-US" altLang="en-US" sz="2400"/>
              <a:t>Express emotions</a:t>
            </a:r>
          </a:p>
          <a:p>
            <a:pPr>
              <a:lnSpc>
                <a:spcPct val="90000"/>
              </a:lnSpc>
            </a:pPr>
            <a:r>
              <a:rPr lang="en-US" altLang="en-US" sz="2400"/>
              <a:t>Self-regulate</a:t>
            </a:r>
          </a:p>
          <a:p>
            <a:pPr>
              <a:lnSpc>
                <a:spcPct val="90000"/>
              </a:lnSpc>
            </a:pPr>
            <a:r>
              <a:rPr lang="en-US" altLang="en-US" sz="2400"/>
              <a:t>Explore with security</a:t>
            </a:r>
          </a:p>
          <a:p>
            <a:pPr>
              <a:lnSpc>
                <a:spcPct val="90000"/>
              </a:lnSpc>
            </a:pPr>
            <a:r>
              <a:rPr lang="en-US" altLang="en-US" sz="2400"/>
              <a:t>Develop </a:t>
            </a:r>
            <a:r>
              <a:rPr lang="ja-JP" altLang="en-US" sz="2400"/>
              <a:t>“</a:t>
            </a:r>
            <a:r>
              <a:rPr lang="en-US" altLang="ja-JP" sz="2400"/>
              <a:t>emergent</a:t>
            </a:r>
            <a:r>
              <a:rPr lang="ja-JP" altLang="en-US" sz="2400"/>
              <a:t>”</a:t>
            </a:r>
            <a:r>
              <a:rPr lang="en-US" altLang="ja-JP" sz="2400"/>
              <a:t> emotional literacy</a:t>
            </a:r>
            <a:endParaRPr lang="en-US" altLang="en-US" sz="2400"/>
          </a:p>
        </p:txBody>
      </p:sp>
      <p:sp>
        <p:nvSpPr>
          <p:cNvPr id="62467" name="Rectangle 7">
            <a:extLst>
              <a:ext uri="{FF2B5EF4-FFF2-40B4-BE49-F238E27FC236}">
                <a16:creationId xmlns:a16="http://schemas.microsoft.com/office/drawing/2014/main" id="{CA49D81D-02C6-436A-91BE-7A5075F60C99}"/>
              </a:ext>
            </a:extLst>
          </p:cNvPr>
          <p:cNvSpPr>
            <a:spLocks noGrp="1" noChangeArrowheads="1"/>
          </p:cNvSpPr>
          <p:nvPr>
            <p:ph type="body" sz="half" idx="4294967295"/>
          </p:nvPr>
        </p:nvSpPr>
        <p:spPr>
          <a:xfrm>
            <a:off x="6477000" y="1371600"/>
            <a:ext cx="3810000" cy="4114800"/>
          </a:xfrm>
        </p:spPr>
        <p:txBody>
          <a:bodyPr>
            <a:normAutofit lnSpcReduction="10000"/>
          </a:bodyPr>
          <a:lstStyle/>
          <a:p>
            <a:pPr>
              <a:lnSpc>
                <a:spcPct val="90000"/>
              </a:lnSpc>
              <a:buFontTx/>
              <a:buNone/>
            </a:pPr>
            <a:r>
              <a:rPr lang="en-US" altLang="en-US"/>
              <a:t>Capacity to:</a:t>
            </a:r>
          </a:p>
          <a:p>
            <a:pPr>
              <a:lnSpc>
                <a:spcPct val="90000"/>
              </a:lnSpc>
            </a:pPr>
            <a:r>
              <a:rPr lang="en-US" altLang="en-US" sz="2400"/>
              <a:t>Feel confidence/ competence</a:t>
            </a:r>
          </a:p>
          <a:p>
            <a:pPr>
              <a:lnSpc>
                <a:spcPct val="90000"/>
              </a:lnSpc>
            </a:pPr>
            <a:r>
              <a:rPr lang="en-US" altLang="en-US" sz="2400"/>
              <a:t>Develop relationships</a:t>
            </a:r>
          </a:p>
          <a:p>
            <a:pPr>
              <a:lnSpc>
                <a:spcPct val="90000"/>
              </a:lnSpc>
            </a:pPr>
            <a:r>
              <a:rPr lang="en-US" altLang="en-US" sz="2400"/>
              <a:t>Make friends</a:t>
            </a:r>
          </a:p>
          <a:p>
            <a:pPr>
              <a:lnSpc>
                <a:spcPct val="90000"/>
              </a:lnSpc>
            </a:pPr>
            <a:r>
              <a:rPr lang="en-US" altLang="en-US" sz="2400"/>
              <a:t>Persist</a:t>
            </a:r>
          </a:p>
          <a:p>
            <a:pPr>
              <a:lnSpc>
                <a:spcPct val="90000"/>
              </a:lnSpc>
            </a:pPr>
            <a:r>
              <a:rPr lang="en-US" altLang="en-US" sz="2400"/>
              <a:t>Follow directions</a:t>
            </a:r>
          </a:p>
          <a:p>
            <a:pPr>
              <a:lnSpc>
                <a:spcPct val="90000"/>
              </a:lnSpc>
            </a:pPr>
            <a:r>
              <a:rPr lang="en-US" altLang="en-US" sz="2400"/>
              <a:t>Be emotionally literate</a:t>
            </a:r>
          </a:p>
          <a:p>
            <a:pPr>
              <a:lnSpc>
                <a:spcPct val="90000"/>
              </a:lnSpc>
            </a:pPr>
            <a:r>
              <a:rPr lang="en-US" altLang="en-US" sz="2400"/>
              <a:t>Manage emotions</a:t>
            </a:r>
          </a:p>
          <a:p>
            <a:pPr>
              <a:lnSpc>
                <a:spcPct val="90000"/>
              </a:lnSpc>
            </a:pPr>
            <a:r>
              <a:rPr lang="en-US" altLang="en-US" sz="2400"/>
              <a:t>Be empathetic</a:t>
            </a:r>
          </a:p>
        </p:txBody>
      </p:sp>
      <p:grpSp>
        <p:nvGrpSpPr>
          <p:cNvPr id="62468" name="Group 11">
            <a:extLst>
              <a:ext uri="{FF2B5EF4-FFF2-40B4-BE49-F238E27FC236}">
                <a16:creationId xmlns:a16="http://schemas.microsoft.com/office/drawing/2014/main" id="{D2CB09EB-61CA-41BF-8C46-E4CF684178B6}"/>
              </a:ext>
            </a:extLst>
          </p:cNvPr>
          <p:cNvGrpSpPr>
            <a:grpSpLocks/>
          </p:cNvGrpSpPr>
          <p:nvPr/>
        </p:nvGrpSpPr>
        <p:grpSpPr bwMode="auto">
          <a:xfrm>
            <a:off x="4724400" y="1828800"/>
            <a:ext cx="1676400" cy="3048000"/>
            <a:chOff x="2016" y="1152"/>
            <a:chExt cx="960" cy="1920"/>
          </a:xfrm>
        </p:grpSpPr>
        <p:sp>
          <p:nvSpPr>
            <p:cNvPr id="62474" name="AutoShape 8">
              <a:extLst>
                <a:ext uri="{FF2B5EF4-FFF2-40B4-BE49-F238E27FC236}">
                  <a16:creationId xmlns:a16="http://schemas.microsoft.com/office/drawing/2014/main" id="{54B56466-F4E1-4718-A79F-7D2D058F17E4}"/>
                </a:ext>
              </a:extLst>
            </p:cNvPr>
            <p:cNvSpPr>
              <a:spLocks/>
            </p:cNvSpPr>
            <p:nvPr/>
          </p:nvSpPr>
          <p:spPr bwMode="auto">
            <a:xfrm>
              <a:off x="2016" y="1152"/>
              <a:ext cx="768" cy="1920"/>
            </a:xfrm>
            <a:prstGeom prst="rightBrace">
              <a:avLst>
                <a:gd name="adj1" fmla="val 43623"/>
                <a:gd name="adj2" fmla="val 50000"/>
              </a:avLst>
            </a:prstGeom>
            <a:noFill/>
            <a:ln w="76200">
              <a:solidFill>
                <a:srgbClr val="006666"/>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endParaRPr lang="en-US" altLang="en-US"/>
            </a:p>
          </p:txBody>
        </p:sp>
        <p:sp>
          <p:nvSpPr>
            <p:cNvPr id="62475" name="Line 10">
              <a:extLst>
                <a:ext uri="{FF2B5EF4-FFF2-40B4-BE49-F238E27FC236}">
                  <a16:creationId xmlns:a16="http://schemas.microsoft.com/office/drawing/2014/main" id="{BEAD319A-9AC2-46C0-BC10-F62BB71C2C79}"/>
                </a:ext>
              </a:extLst>
            </p:cNvPr>
            <p:cNvSpPr>
              <a:spLocks noChangeShapeType="1"/>
            </p:cNvSpPr>
            <p:nvPr/>
          </p:nvSpPr>
          <p:spPr bwMode="auto">
            <a:xfrm>
              <a:off x="2688" y="2112"/>
              <a:ext cx="288" cy="0"/>
            </a:xfrm>
            <a:prstGeom prst="line">
              <a:avLst/>
            </a:prstGeom>
            <a:noFill/>
            <a:ln w="76200">
              <a:solidFill>
                <a:srgbClr val="006666"/>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grpSp>
      <p:grpSp>
        <p:nvGrpSpPr>
          <p:cNvPr id="62469" name="Group 14">
            <a:extLst>
              <a:ext uri="{FF2B5EF4-FFF2-40B4-BE49-F238E27FC236}">
                <a16:creationId xmlns:a16="http://schemas.microsoft.com/office/drawing/2014/main" id="{81F0099F-DE4E-4E3D-B697-0239AADC748F}"/>
              </a:ext>
            </a:extLst>
          </p:cNvPr>
          <p:cNvGrpSpPr>
            <a:grpSpLocks/>
          </p:cNvGrpSpPr>
          <p:nvPr/>
        </p:nvGrpSpPr>
        <p:grpSpPr bwMode="auto">
          <a:xfrm>
            <a:off x="2133600" y="5486400"/>
            <a:ext cx="7924800" cy="762000"/>
            <a:chOff x="384" y="3600"/>
            <a:chExt cx="4992" cy="480"/>
          </a:xfrm>
        </p:grpSpPr>
        <p:sp>
          <p:nvSpPr>
            <p:cNvPr id="62471" name="AutoShape 5">
              <a:extLst>
                <a:ext uri="{FF2B5EF4-FFF2-40B4-BE49-F238E27FC236}">
                  <a16:creationId xmlns:a16="http://schemas.microsoft.com/office/drawing/2014/main" id="{31C90AF8-50AB-490F-9063-620075386EC0}"/>
                </a:ext>
              </a:extLst>
            </p:cNvPr>
            <p:cNvSpPr>
              <a:spLocks noChangeArrowheads="1"/>
            </p:cNvSpPr>
            <p:nvPr/>
          </p:nvSpPr>
          <p:spPr bwMode="auto">
            <a:xfrm>
              <a:off x="384" y="3600"/>
              <a:ext cx="4992" cy="480"/>
            </a:xfrm>
            <a:prstGeom prst="rightArrow">
              <a:avLst>
                <a:gd name="adj1" fmla="val 45833"/>
                <a:gd name="adj2" fmla="val 111463"/>
              </a:avLst>
            </a:prstGeom>
            <a:gradFill rotWithShape="1">
              <a:gsLst>
                <a:gs pos="0">
                  <a:srgbClr val="006666"/>
                </a:gs>
                <a:gs pos="100000">
                  <a:srgbClr val="990000"/>
                </a:gs>
              </a:gsLst>
              <a:lin ang="0" scaled="1"/>
            </a:gradFill>
            <a:ln w="9525">
              <a:solidFill>
                <a:schemeClr val="tx1"/>
              </a:solidFill>
              <a:miter lim="800000"/>
              <a:headEnd/>
              <a:tailEnd/>
            </a:ln>
          </p:spPr>
          <p:txBody>
            <a:bodyPr wrap="none"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endParaRPr lang="en-US" altLang="en-US"/>
            </a:p>
          </p:txBody>
        </p:sp>
        <p:sp>
          <p:nvSpPr>
            <p:cNvPr id="62472" name="Text Box 12">
              <a:extLst>
                <a:ext uri="{FF2B5EF4-FFF2-40B4-BE49-F238E27FC236}">
                  <a16:creationId xmlns:a16="http://schemas.microsoft.com/office/drawing/2014/main" id="{F466E6CC-078E-4D30-A72D-B81BFF7275A4}"/>
                </a:ext>
              </a:extLst>
            </p:cNvPr>
            <p:cNvSpPr txBox="1">
              <a:spLocks noChangeArrowheads="1"/>
            </p:cNvSpPr>
            <p:nvPr/>
          </p:nvSpPr>
          <p:spPr bwMode="auto">
            <a:xfrm>
              <a:off x="384" y="3696"/>
              <a:ext cx="1007"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spcBef>
                  <a:spcPct val="50000"/>
                </a:spcBef>
              </a:pPr>
              <a:r>
                <a:rPr lang="en-US" altLang="en-US" dirty="0">
                  <a:solidFill>
                    <a:srgbClr val="FFFFCC"/>
                  </a:solidFill>
                  <a:latin typeface="Arial Rounded MT Bold" panose="020B0604020202020204" pitchFamily="34" charset="0"/>
                </a:rPr>
                <a:t>Birth</a:t>
              </a:r>
            </a:p>
          </p:txBody>
        </p:sp>
        <p:sp>
          <p:nvSpPr>
            <p:cNvPr id="62473" name="Text Box 13">
              <a:extLst>
                <a:ext uri="{FF2B5EF4-FFF2-40B4-BE49-F238E27FC236}">
                  <a16:creationId xmlns:a16="http://schemas.microsoft.com/office/drawing/2014/main" id="{A81979F3-94DB-497B-9B9A-8A1A27A425CE}"/>
                </a:ext>
              </a:extLst>
            </p:cNvPr>
            <p:cNvSpPr txBox="1">
              <a:spLocks noChangeArrowheads="1"/>
            </p:cNvSpPr>
            <p:nvPr/>
          </p:nvSpPr>
          <p:spPr bwMode="auto">
            <a:xfrm>
              <a:off x="4416" y="3696"/>
              <a:ext cx="960"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spcBef>
                  <a:spcPct val="50000"/>
                </a:spcBef>
              </a:pPr>
              <a:r>
                <a:rPr lang="en-US" altLang="en-US">
                  <a:solidFill>
                    <a:srgbClr val="FFFFCC"/>
                  </a:solidFill>
                  <a:latin typeface="Arial Rounded MT Bold" panose="020B0604020202020204" pitchFamily="34" charset="0"/>
                </a:rPr>
                <a:t>Five</a:t>
              </a:r>
            </a:p>
          </p:txBody>
        </p:sp>
      </p:grpSp>
      <p:sp>
        <p:nvSpPr>
          <p:cNvPr id="62470" name="Title 1">
            <a:extLst>
              <a:ext uri="{FF2B5EF4-FFF2-40B4-BE49-F238E27FC236}">
                <a16:creationId xmlns:a16="http://schemas.microsoft.com/office/drawing/2014/main" id="{93848DB3-D0D3-4692-95BC-1A6BA7BBD696}"/>
              </a:ext>
            </a:extLst>
          </p:cNvPr>
          <p:cNvSpPr txBox="1">
            <a:spLocks/>
          </p:cNvSpPr>
          <p:nvPr/>
        </p:nvSpPr>
        <p:spPr bwMode="auto">
          <a:xfrm>
            <a:off x="2362200" y="3810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r>
              <a:rPr lang="en-US" altLang="en-US" sz="4400" dirty="0"/>
              <a:t>How Can We Get There?</a:t>
            </a:r>
          </a:p>
        </p:txBody>
      </p:sp>
    </p:spTree>
    <p:extLst>
      <p:ext uri="{BB962C8B-B14F-4D97-AF65-F5344CB8AC3E}">
        <p14:creationId xmlns:p14="http://schemas.microsoft.com/office/powerpoint/2010/main" val="174556058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Title 1">
            <a:extLst>
              <a:ext uri="{FF2B5EF4-FFF2-40B4-BE49-F238E27FC236}">
                <a16:creationId xmlns:a16="http://schemas.microsoft.com/office/drawing/2014/main" id="{BF4A48B1-4538-4124-92DA-849C89484B82}"/>
              </a:ext>
            </a:extLst>
          </p:cNvPr>
          <p:cNvSpPr>
            <a:spLocks noGrp="1"/>
          </p:cNvSpPr>
          <p:nvPr>
            <p:ph type="title"/>
          </p:nvPr>
        </p:nvSpPr>
        <p:spPr>
          <a:xfrm>
            <a:off x="2209800" y="381000"/>
            <a:ext cx="7772400" cy="1143000"/>
          </a:xfrm>
        </p:spPr>
        <p:txBody>
          <a:bodyPr/>
          <a:lstStyle/>
          <a:p>
            <a:r>
              <a:rPr lang="en-US" altLang="en-US"/>
              <a:t>What Helps Us Get There</a:t>
            </a:r>
          </a:p>
        </p:txBody>
      </p:sp>
      <p:sp>
        <p:nvSpPr>
          <p:cNvPr id="64514" name="Content Placeholder 2">
            <a:extLst>
              <a:ext uri="{FF2B5EF4-FFF2-40B4-BE49-F238E27FC236}">
                <a16:creationId xmlns:a16="http://schemas.microsoft.com/office/drawing/2014/main" id="{123DAAF0-59C6-4F5B-AB32-66951EAF00DE}"/>
              </a:ext>
            </a:extLst>
          </p:cNvPr>
          <p:cNvSpPr>
            <a:spLocks noGrp="1"/>
          </p:cNvSpPr>
          <p:nvPr>
            <p:ph idx="1"/>
          </p:nvPr>
        </p:nvSpPr>
        <p:spPr>
          <a:xfrm>
            <a:off x="2209800" y="1676400"/>
            <a:ext cx="7772400" cy="4114800"/>
          </a:xfrm>
        </p:spPr>
        <p:txBody>
          <a:bodyPr/>
          <a:lstStyle/>
          <a:p>
            <a:r>
              <a:rPr lang="en-US" altLang="en-US" dirty="0"/>
              <a:t>One-on-one time</a:t>
            </a:r>
          </a:p>
          <a:p>
            <a:r>
              <a:rPr lang="en-US" altLang="en-US" dirty="0"/>
              <a:t>Play</a:t>
            </a:r>
          </a:p>
          <a:p>
            <a:r>
              <a:rPr lang="en-US" altLang="en-US" dirty="0"/>
              <a:t>Quick and predictable responses</a:t>
            </a:r>
          </a:p>
          <a:p>
            <a:r>
              <a:rPr lang="en-US" altLang="en-US" dirty="0"/>
              <a:t>Cuddling and gentle touch</a:t>
            </a:r>
          </a:p>
          <a:p>
            <a:r>
              <a:rPr lang="en-US" altLang="en-US" dirty="0"/>
              <a:t>Routines that establish patterns of caring response</a:t>
            </a:r>
          </a:p>
          <a:p>
            <a:r>
              <a:rPr lang="en-US" altLang="en-US" dirty="0"/>
              <a:t>Talking</a:t>
            </a:r>
          </a:p>
          <a:p>
            <a:r>
              <a:rPr lang="en-US" altLang="en-US" dirty="0"/>
              <a:t>Reading and singing</a:t>
            </a:r>
          </a:p>
        </p:txBody>
      </p:sp>
    </p:spTree>
    <p:extLst>
      <p:ext uri="{BB962C8B-B14F-4D97-AF65-F5344CB8AC3E}">
        <p14:creationId xmlns:p14="http://schemas.microsoft.com/office/powerpoint/2010/main" val="366496940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01DEB0-BCCE-43DB-A59B-CB0935566EC5}"/>
              </a:ext>
            </a:extLst>
          </p:cNvPr>
          <p:cNvSpPr>
            <a:spLocks noGrp="1"/>
          </p:cNvSpPr>
          <p:nvPr>
            <p:ph type="title"/>
          </p:nvPr>
        </p:nvSpPr>
        <p:spPr/>
        <p:txBody>
          <a:bodyPr>
            <a:normAutofit/>
          </a:bodyPr>
          <a:lstStyle/>
          <a:p>
            <a:pPr algn="ctr"/>
            <a:r>
              <a:rPr lang="en-US" sz="6600" dirty="0"/>
              <a:t>LUNCH</a:t>
            </a:r>
          </a:p>
        </p:txBody>
      </p:sp>
      <p:sp>
        <p:nvSpPr>
          <p:cNvPr id="3" name="Content Placeholder 2">
            <a:extLst>
              <a:ext uri="{FF2B5EF4-FFF2-40B4-BE49-F238E27FC236}">
                <a16:creationId xmlns:a16="http://schemas.microsoft.com/office/drawing/2014/main" id="{EC298902-BB34-48CE-BE78-C0BB8EF6D1E7}"/>
              </a:ext>
            </a:extLst>
          </p:cNvPr>
          <p:cNvSpPr>
            <a:spLocks noGrp="1"/>
          </p:cNvSpPr>
          <p:nvPr>
            <p:ph idx="1"/>
          </p:nvPr>
        </p:nvSpPr>
        <p:spPr>
          <a:xfrm>
            <a:off x="1341120" y="4662170"/>
            <a:ext cx="10515600" cy="1379856"/>
          </a:xfrm>
        </p:spPr>
        <p:txBody>
          <a:bodyPr/>
          <a:lstStyle/>
          <a:p>
            <a:pPr marL="0" indent="0">
              <a:buNone/>
            </a:pPr>
            <a:endParaRPr lang="en-US" dirty="0"/>
          </a:p>
          <a:p>
            <a:pPr marL="0" indent="0">
              <a:buNone/>
            </a:pPr>
            <a:r>
              <a:rPr lang="en-US" dirty="0"/>
              <a:t>One Hour</a:t>
            </a:r>
          </a:p>
        </p:txBody>
      </p:sp>
      <p:pic>
        <p:nvPicPr>
          <p:cNvPr id="5" name="Picture 4">
            <a:extLst>
              <a:ext uri="{FF2B5EF4-FFF2-40B4-BE49-F238E27FC236}">
                <a16:creationId xmlns:a16="http://schemas.microsoft.com/office/drawing/2014/main" id="{BD88DF34-EEF4-45BE-A5B1-2E155422EC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27499" y="3460540"/>
            <a:ext cx="5329221" cy="2581486"/>
          </a:xfrm>
          <a:prstGeom prst="rect">
            <a:avLst/>
          </a:prstGeom>
        </p:spPr>
      </p:pic>
      <p:pic>
        <p:nvPicPr>
          <p:cNvPr id="6" name="Picture 5">
            <a:extLst>
              <a:ext uri="{FF2B5EF4-FFF2-40B4-BE49-F238E27FC236}">
                <a16:creationId xmlns:a16="http://schemas.microsoft.com/office/drawing/2014/main" id="{85548AA8-0811-4049-87E3-83923DD96F94}"/>
              </a:ext>
            </a:extLst>
          </p:cNvPr>
          <p:cNvPicPr>
            <a:picLocks noChangeAspect="1"/>
          </p:cNvPicPr>
          <p:nvPr/>
        </p:nvPicPr>
        <p:blipFill>
          <a:blip r:embed="rId4"/>
          <a:stretch>
            <a:fillRect/>
          </a:stretch>
        </p:blipFill>
        <p:spPr>
          <a:xfrm>
            <a:off x="293642" y="1507067"/>
            <a:ext cx="3640667" cy="3640667"/>
          </a:xfrm>
          <a:prstGeom prst="rect">
            <a:avLst/>
          </a:prstGeom>
        </p:spPr>
      </p:pic>
    </p:spTree>
    <p:extLst>
      <p:ext uri="{BB962C8B-B14F-4D97-AF65-F5344CB8AC3E}">
        <p14:creationId xmlns:p14="http://schemas.microsoft.com/office/powerpoint/2010/main" val="200545013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26F9BE-C9B5-459D-9EC4-D170023055B5}"/>
              </a:ext>
            </a:extLst>
          </p:cNvPr>
          <p:cNvSpPr>
            <a:spLocks noGrp="1"/>
          </p:cNvSpPr>
          <p:nvPr>
            <p:ph type="title"/>
          </p:nvPr>
        </p:nvSpPr>
        <p:spPr>
          <a:xfrm>
            <a:off x="838200" y="365125"/>
            <a:ext cx="5086350" cy="5811838"/>
          </a:xfrm>
        </p:spPr>
        <p:txBody>
          <a:bodyPr/>
          <a:lstStyle/>
          <a:p>
            <a:pPr algn="ctr"/>
            <a:r>
              <a:rPr lang="en-US" dirty="0"/>
              <a:t>Key Findings on Social Emotional Health and Early Brain Development</a:t>
            </a:r>
          </a:p>
        </p:txBody>
      </p:sp>
      <p:pic>
        <p:nvPicPr>
          <p:cNvPr id="4" name="Picture 20" descr="cameron0002.jpg">
            <a:extLst>
              <a:ext uri="{FF2B5EF4-FFF2-40B4-BE49-F238E27FC236}">
                <a16:creationId xmlns:a16="http://schemas.microsoft.com/office/drawing/2014/main" id="{985A5634-E368-489A-B706-FF0D2EA74609}"/>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bwMode="auto">
          <a:xfrm>
            <a:off x="7105650" y="573172"/>
            <a:ext cx="3799097" cy="5603791"/>
          </a:xfrm>
          <a:prstGeom prst="rect">
            <a:avLst/>
          </a:prstGeom>
          <a:noFill/>
          <a:ln w="76200">
            <a:solidFill>
              <a:srgbClr val="002060"/>
            </a:solidFill>
            <a:miter lim="800000"/>
            <a:headEnd/>
            <a:tailEnd/>
          </a:ln>
          <a:extLst>
            <a:ext uri="{909E8E84-426E-40dd-AFC4-6F175D3DCCD1}">
              <a14:hiddenFill xmlns:a14="http://schemas.microsoft.com/office/drawing/2010/main" xmlns="">
                <a:solidFill>
                  <a:srgbClr val="FFFFFF"/>
                </a:solidFill>
              </a14:hiddenFill>
            </a:ext>
          </a:extLst>
        </p:spPr>
      </p:pic>
      <p:sp>
        <p:nvSpPr>
          <p:cNvPr id="5" name="Content Placeholder 4">
            <a:extLst>
              <a:ext uri="{FF2B5EF4-FFF2-40B4-BE49-F238E27FC236}">
                <a16:creationId xmlns:a16="http://schemas.microsoft.com/office/drawing/2014/main" id="{3E11C8B0-DA48-46E0-B1A3-0DA62541E5D0}"/>
              </a:ext>
            </a:extLst>
          </p:cNvPr>
          <p:cNvSpPr>
            <a:spLocks noGrp="1"/>
          </p:cNvSpPr>
          <p:nvPr>
            <p:ph sz="half" idx="2"/>
          </p:nvPr>
        </p:nvSpPr>
        <p:spPr>
          <a:xfrm flipH="1">
            <a:off x="11430000" y="5257799"/>
            <a:ext cx="45719" cy="57151"/>
          </a:xfrm>
        </p:spPr>
        <p:txBody>
          <a:bodyPr>
            <a:normAutofit fontScale="25000" lnSpcReduction="20000"/>
          </a:bodyPr>
          <a:lstStyle/>
          <a:p>
            <a:endParaRPr lang="en-US" dirty="0"/>
          </a:p>
        </p:txBody>
      </p:sp>
    </p:spTree>
    <p:extLst>
      <p:ext uri="{BB962C8B-B14F-4D97-AF65-F5344CB8AC3E}">
        <p14:creationId xmlns:p14="http://schemas.microsoft.com/office/powerpoint/2010/main" val="72189484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5">
            <a:extLst>
              <a:ext uri="{FF2B5EF4-FFF2-40B4-BE49-F238E27FC236}">
                <a16:creationId xmlns:a16="http://schemas.microsoft.com/office/drawing/2014/main" id="{EFBC4059-39D7-48C6-95F3-756D0478A9D7}"/>
              </a:ext>
            </a:extLst>
          </p:cNvPr>
          <p:cNvSpPr>
            <a:spLocks noGrp="1" noChangeArrowheads="1"/>
          </p:cNvSpPr>
          <p:nvPr>
            <p:ph type="title"/>
          </p:nvPr>
        </p:nvSpPr>
        <p:spPr>
          <a:xfrm>
            <a:off x="2209800" y="533400"/>
            <a:ext cx="7772400" cy="990600"/>
          </a:xfrm>
        </p:spPr>
        <p:txBody>
          <a:bodyPr>
            <a:normAutofit fontScale="90000"/>
          </a:bodyPr>
          <a:lstStyle/>
          <a:p>
            <a:pPr algn="ctr"/>
            <a:r>
              <a:rPr lang="en-US" altLang="en-US" sz="4000" dirty="0"/>
              <a:t>Caregivers Supporting </a:t>
            </a:r>
            <a:br>
              <a:rPr lang="en-US" altLang="en-US" sz="4000" dirty="0"/>
            </a:br>
            <a:r>
              <a:rPr lang="en-US" altLang="en-US" sz="4000" dirty="0"/>
              <a:t>Social Emotional Development </a:t>
            </a:r>
          </a:p>
        </p:txBody>
      </p:sp>
      <p:pic>
        <p:nvPicPr>
          <p:cNvPr id="65539" name="1.1-Tweety's MPEGs.mpg">
            <a:hlinkClick r:id="" action="ppaction://media"/>
            <a:extLst>
              <a:ext uri="{FF2B5EF4-FFF2-40B4-BE49-F238E27FC236}">
                <a16:creationId xmlns:a16="http://schemas.microsoft.com/office/drawing/2014/main" id="{7506051C-5B88-48B9-9AE1-780D34C69BA2}"/>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3352800" y="1981200"/>
            <a:ext cx="5486400" cy="4114800"/>
          </a:xfrm>
          <a:ln w="76200">
            <a:solidFill>
              <a:srgbClr val="002060"/>
            </a:solidFill>
          </a:ln>
        </p:spPr>
      </p:pic>
    </p:spTree>
    <p:extLst>
      <p:ext uri="{BB962C8B-B14F-4D97-AF65-F5344CB8AC3E}">
        <p14:creationId xmlns:p14="http://schemas.microsoft.com/office/powerpoint/2010/main" val="16363499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2">
            <a:extLst>
              <a:ext uri="{FF2B5EF4-FFF2-40B4-BE49-F238E27FC236}">
                <a16:creationId xmlns:a16="http://schemas.microsoft.com/office/drawing/2014/main" id="{BD58FDDA-4A00-4F86-9500-0A134B24649F}"/>
              </a:ext>
            </a:extLst>
          </p:cNvPr>
          <p:cNvSpPr>
            <a:spLocks noGrp="1" noChangeArrowheads="1"/>
          </p:cNvSpPr>
          <p:nvPr>
            <p:ph type="title"/>
          </p:nvPr>
        </p:nvSpPr>
        <p:spPr/>
        <p:txBody>
          <a:bodyPr>
            <a:normAutofit/>
          </a:bodyPr>
          <a:lstStyle/>
          <a:p>
            <a:pPr algn="ctr"/>
            <a:r>
              <a:rPr lang="en-US" altLang="en-US" sz="4000" b="1" dirty="0">
                <a:latin typeface="+mn-lt"/>
              </a:rPr>
              <a:t>Agenda and Schedule</a:t>
            </a:r>
            <a:br>
              <a:rPr lang="en-US" altLang="en-US" sz="4000" b="1" dirty="0">
                <a:latin typeface="+mn-lt"/>
              </a:rPr>
            </a:br>
            <a:r>
              <a:rPr lang="en-US" altLang="en-US" sz="3500" b="1" dirty="0">
                <a:latin typeface="+mn-lt"/>
              </a:rPr>
              <a:t>Day One</a:t>
            </a:r>
          </a:p>
        </p:txBody>
      </p:sp>
      <p:sp>
        <p:nvSpPr>
          <p:cNvPr id="2" name="Content Placeholder 1">
            <a:extLst>
              <a:ext uri="{FF2B5EF4-FFF2-40B4-BE49-F238E27FC236}">
                <a16:creationId xmlns:a16="http://schemas.microsoft.com/office/drawing/2014/main" id="{C519875D-1262-44F3-B8AE-59A49A6F6150}"/>
              </a:ext>
            </a:extLst>
          </p:cNvPr>
          <p:cNvSpPr>
            <a:spLocks noGrp="1"/>
          </p:cNvSpPr>
          <p:nvPr>
            <p:ph idx="1"/>
          </p:nvPr>
        </p:nvSpPr>
        <p:spPr>
          <a:xfrm>
            <a:off x="838200" y="2217419"/>
            <a:ext cx="10515600" cy="3959543"/>
          </a:xfrm>
        </p:spPr>
        <p:txBody>
          <a:bodyPr>
            <a:normAutofit/>
          </a:bodyPr>
          <a:lstStyle/>
          <a:p>
            <a:pPr lvl="0"/>
            <a:r>
              <a:rPr lang="en-US" sz="3600" dirty="0"/>
              <a:t>Introduction to the Pyramid Model (60 min.)</a:t>
            </a:r>
          </a:p>
          <a:p>
            <a:pPr lvl="0"/>
            <a:r>
              <a:rPr lang="en-US" sz="3600" dirty="0"/>
              <a:t>Social and Emotional Development in the Context of Relationships (120 min.)</a:t>
            </a:r>
          </a:p>
          <a:p>
            <a:pPr lvl="0"/>
            <a:r>
              <a:rPr lang="en-US" sz="3600" dirty="0"/>
              <a:t>Understanding Behavior: Making sense of what you see and hear (90 min)</a:t>
            </a:r>
          </a:p>
          <a:p>
            <a:pPr lvl="0"/>
            <a:r>
              <a:rPr lang="en-US" sz="3600" dirty="0"/>
              <a:t>Pyramid Model &amp; Early Childhood System of Care Crosswalk (30 min.)</a:t>
            </a:r>
          </a:p>
          <a:p>
            <a:endParaRPr lang="en-US" dirty="0"/>
          </a:p>
        </p:txBody>
      </p:sp>
      <p:sp>
        <p:nvSpPr>
          <p:cNvPr id="9220" name="Rectangle 3">
            <a:extLst>
              <a:ext uri="{FF2B5EF4-FFF2-40B4-BE49-F238E27FC236}">
                <a16:creationId xmlns:a16="http://schemas.microsoft.com/office/drawing/2014/main" id="{5A50CECD-CE39-4B57-8FB5-DF7541D04B80}"/>
              </a:ext>
            </a:extLst>
          </p:cNvPr>
          <p:cNvSpPr>
            <a:spLocks noGrp="1" noChangeArrowheads="1"/>
          </p:cNvSpPr>
          <p:nvPr>
            <p:ph type="body" idx="4294967295"/>
          </p:nvPr>
        </p:nvSpPr>
        <p:spPr>
          <a:xfrm>
            <a:off x="3246120" y="6024563"/>
            <a:ext cx="91440" cy="152399"/>
          </a:xfrm>
        </p:spPr>
        <p:txBody>
          <a:bodyPr>
            <a:normAutofit fontScale="25000" lnSpcReduction="20000"/>
          </a:bodyPr>
          <a:lstStyle/>
          <a:p>
            <a:pPr marL="0" indent="0" eaLnBrk="1" hangingPunct="1">
              <a:buNone/>
            </a:pPr>
            <a:endParaRPr lang="en-US" altLang="en-US" sz="2400" dirty="0"/>
          </a:p>
        </p:txBody>
      </p:sp>
    </p:spTree>
    <p:extLst>
      <p:ext uri="{BB962C8B-B14F-4D97-AF65-F5344CB8AC3E}">
        <p14:creationId xmlns:p14="http://schemas.microsoft.com/office/powerpoint/2010/main" val="427280607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Title 1">
            <a:extLst>
              <a:ext uri="{FF2B5EF4-FFF2-40B4-BE49-F238E27FC236}">
                <a16:creationId xmlns:a16="http://schemas.microsoft.com/office/drawing/2014/main" id="{9C0F0BBB-B2C7-4FB5-928D-BE99A92111B8}"/>
              </a:ext>
            </a:extLst>
          </p:cNvPr>
          <p:cNvSpPr>
            <a:spLocks noGrp="1"/>
          </p:cNvSpPr>
          <p:nvPr>
            <p:ph type="title" idx="4294967295"/>
          </p:nvPr>
        </p:nvSpPr>
        <p:spPr>
          <a:xfrm>
            <a:off x="1524000" y="609600"/>
            <a:ext cx="7772400" cy="1143000"/>
          </a:xfrm>
        </p:spPr>
        <p:txBody>
          <a:bodyPr>
            <a:normAutofit fontScale="90000"/>
          </a:bodyPr>
          <a:lstStyle/>
          <a:p>
            <a:pPr eaLnBrk="1" hangingPunct="1"/>
            <a:r>
              <a:rPr lang="en-US" altLang="en-US" sz="3600"/>
              <a:t>Video 1.2 Supporting </a:t>
            </a:r>
            <a:br>
              <a:rPr lang="en-US" altLang="en-US" sz="3600"/>
            </a:br>
            <a:r>
              <a:rPr lang="en-US" altLang="en-US" sz="3600"/>
              <a:t>Self- Regulation </a:t>
            </a:r>
            <a:br>
              <a:rPr lang="en-US" altLang="en-US" sz="4000"/>
            </a:br>
            <a:r>
              <a:rPr lang="en-US" altLang="en-US" sz="4000"/>
              <a:t>  </a:t>
            </a:r>
          </a:p>
        </p:txBody>
      </p:sp>
      <p:pic>
        <p:nvPicPr>
          <p:cNvPr id="69634" name="1.2-Tweety's MPEGs.mpg">
            <a:hlinkClick r:id="" action="ppaction://media"/>
            <a:extLst>
              <a:ext uri="{FF2B5EF4-FFF2-40B4-BE49-F238E27FC236}">
                <a16:creationId xmlns:a16="http://schemas.microsoft.com/office/drawing/2014/main" id="{EA757B24-55C1-46F6-A711-8ABBDF261D6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90800" y="1524000"/>
            <a:ext cx="6858000" cy="5143500"/>
          </a:xfrm>
          <a:prstGeom prst="rect">
            <a:avLst/>
          </a:prstGeom>
          <a:noFill/>
          <a:ln w="76200">
            <a:solidFill>
              <a:srgbClr val="002060"/>
            </a:solidFill>
            <a:miter lim="800000"/>
            <a:headEnd/>
            <a:tailEnd/>
          </a:ln>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254389417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Title 1">
            <a:extLst>
              <a:ext uri="{FF2B5EF4-FFF2-40B4-BE49-F238E27FC236}">
                <a16:creationId xmlns:a16="http://schemas.microsoft.com/office/drawing/2014/main" id="{9A4501AA-6B7C-4667-A3CA-37E5765F7E31}"/>
              </a:ext>
            </a:extLst>
          </p:cNvPr>
          <p:cNvSpPr>
            <a:spLocks noGrp="1"/>
          </p:cNvSpPr>
          <p:nvPr>
            <p:ph type="title"/>
          </p:nvPr>
        </p:nvSpPr>
        <p:spPr>
          <a:xfrm>
            <a:off x="1981200" y="457200"/>
            <a:ext cx="8305800" cy="1143000"/>
          </a:xfrm>
        </p:spPr>
        <p:txBody>
          <a:bodyPr>
            <a:normAutofit fontScale="90000"/>
          </a:bodyPr>
          <a:lstStyle/>
          <a:p>
            <a:r>
              <a:rPr lang="en-US" altLang="en-US"/>
              <a:t>The Developing Brain – Essential Needs</a:t>
            </a:r>
          </a:p>
        </p:txBody>
      </p:sp>
      <p:sp>
        <p:nvSpPr>
          <p:cNvPr id="73730" name="Content Placeholder 2">
            <a:extLst>
              <a:ext uri="{FF2B5EF4-FFF2-40B4-BE49-F238E27FC236}">
                <a16:creationId xmlns:a16="http://schemas.microsoft.com/office/drawing/2014/main" id="{4E21E31D-5D61-4790-83E9-C015F9104212}"/>
              </a:ext>
            </a:extLst>
          </p:cNvPr>
          <p:cNvSpPr>
            <a:spLocks noGrp="1"/>
          </p:cNvSpPr>
          <p:nvPr>
            <p:ph idx="1"/>
          </p:nvPr>
        </p:nvSpPr>
        <p:spPr>
          <a:xfrm>
            <a:off x="2133600" y="1828800"/>
            <a:ext cx="8077200" cy="4114800"/>
          </a:xfrm>
        </p:spPr>
        <p:txBody>
          <a:bodyPr/>
          <a:lstStyle/>
          <a:p>
            <a:r>
              <a:rPr lang="en-US" altLang="en-US"/>
              <a:t>Healthy Relationships - </a:t>
            </a:r>
            <a:r>
              <a:rPr lang="en-US" altLang="en-US" sz="2400"/>
              <a:t>early relationships are vital to brain development because they help wire the brain to trust others, to love, and to feel safe and secure.</a:t>
            </a:r>
          </a:p>
          <a:p>
            <a:r>
              <a:rPr lang="en-US" altLang="en-US"/>
              <a:t>Positive Experiences - </a:t>
            </a:r>
            <a:r>
              <a:rPr lang="en-US" altLang="en-US" sz="2400"/>
              <a:t>new brain connections are formed and modified through verbal and physical interactions</a:t>
            </a:r>
          </a:p>
          <a:p>
            <a:r>
              <a:rPr lang="en-US" altLang="en-US"/>
              <a:t>Consistent and Secure Environment - </a:t>
            </a:r>
            <a:r>
              <a:rPr lang="en-US" altLang="en-US" sz="2400"/>
              <a:t>the brain develops gradually in response to experience and to the environment</a:t>
            </a:r>
          </a:p>
          <a:p>
            <a:pPr>
              <a:buFontTx/>
              <a:buNone/>
            </a:pPr>
            <a:endParaRPr lang="en-US" altLang="en-US"/>
          </a:p>
        </p:txBody>
      </p:sp>
      <p:sp>
        <p:nvSpPr>
          <p:cNvPr id="73731" name="Slide Number Placeholder 3">
            <a:extLst>
              <a:ext uri="{FF2B5EF4-FFF2-40B4-BE49-F238E27FC236}">
                <a16:creationId xmlns:a16="http://schemas.microsoft.com/office/drawing/2014/main" id="{58A37870-6DC0-4AD4-82E6-89C406D8A516}"/>
              </a:ext>
            </a:extLst>
          </p:cNvPr>
          <p:cNvSpPr>
            <a:spLocks noGrp="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046C0EE8-CBAE-463F-8B29-7239B4608CA7}" type="slidenum">
              <a:rPr lang="en-US" altLang="en-US" sz="1400"/>
              <a:pPr/>
              <a:t>31</a:t>
            </a:fld>
            <a:endParaRPr lang="en-US" altLang="en-US" sz="1400"/>
          </a:p>
        </p:txBody>
      </p:sp>
    </p:spTree>
    <p:extLst>
      <p:ext uri="{BB962C8B-B14F-4D97-AF65-F5344CB8AC3E}">
        <p14:creationId xmlns:p14="http://schemas.microsoft.com/office/powerpoint/2010/main" val="80482450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Title 4">
            <a:extLst>
              <a:ext uri="{FF2B5EF4-FFF2-40B4-BE49-F238E27FC236}">
                <a16:creationId xmlns:a16="http://schemas.microsoft.com/office/drawing/2014/main" id="{9A239FDA-CC73-41DA-B501-DF388CCD9D41}"/>
              </a:ext>
            </a:extLst>
          </p:cNvPr>
          <p:cNvSpPr>
            <a:spLocks noGrp="1"/>
          </p:cNvSpPr>
          <p:nvPr>
            <p:ph type="title"/>
          </p:nvPr>
        </p:nvSpPr>
        <p:spPr>
          <a:xfrm>
            <a:off x="1981200" y="609600"/>
            <a:ext cx="8305800" cy="1143000"/>
          </a:xfrm>
        </p:spPr>
        <p:txBody>
          <a:bodyPr>
            <a:normAutofit fontScale="90000"/>
          </a:bodyPr>
          <a:lstStyle/>
          <a:p>
            <a:r>
              <a:rPr lang="en-US" altLang="en-US"/>
              <a:t>Making Every Day Count: Ways to Help Build Brain Connections</a:t>
            </a:r>
          </a:p>
        </p:txBody>
      </p:sp>
      <p:sp>
        <p:nvSpPr>
          <p:cNvPr id="74754" name="Content Placeholder 5">
            <a:extLst>
              <a:ext uri="{FF2B5EF4-FFF2-40B4-BE49-F238E27FC236}">
                <a16:creationId xmlns:a16="http://schemas.microsoft.com/office/drawing/2014/main" id="{EE1277F1-995F-40EA-AC01-A07AA9A0AA85}"/>
              </a:ext>
            </a:extLst>
          </p:cNvPr>
          <p:cNvSpPr>
            <a:spLocks noGrp="1"/>
          </p:cNvSpPr>
          <p:nvPr>
            <p:ph idx="1"/>
          </p:nvPr>
        </p:nvSpPr>
        <p:spPr>
          <a:xfrm>
            <a:off x="796476" y="1888672"/>
            <a:ext cx="10117396" cy="4114800"/>
          </a:xfrm>
        </p:spPr>
        <p:txBody>
          <a:bodyPr/>
          <a:lstStyle/>
          <a:p>
            <a:r>
              <a:rPr lang="en-US" altLang="en-US" dirty="0"/>
              <a:t>Create a photo album</a:t>
            </a:r>
          </a:p>
          <a:p>
            <a:r>
              <a:rPr lang="en-US" altLang="en-US" dirty="0"/>
              <a:t>Hold and touch young children gently – offer gentle caresses</a:t>
            </a:r>
          </a:p>
          <a:p>
            <a:r>
              <a:rPr lang="en-US" altLang="en-US" dirty="0"/>
              <a:t>Use a warm and encouraging tone of voice</a:t>
            </a:r>
          </a:p>
          <a:p>
            <a:r>
              <a:rPr lang="en-US" altLang="en-US" dirty="0"/>
              <a:t>Talk, sing and read books </a:t>
            </a:r>
          </a:p>
          <a:p>
            <a:r>
              <a:rPr lang="en-US" altLang="en-US" dirty="0"/>
              <a:t>Play games with hands</a:t>
            </a:r>
          </a:p>
          <a:p>
            <a:endParaRPr lang="en-US" altLang="en-US" dirty="0"/>
          </a:p>
          <a:p>
            <a:endParaRPr lang="en-US" altLang="en-US" dirty="0"/>
          </a:p>
          <a:p>
            <a:pPr marL="0" indent="0" algn="r">
              <a:buNone/>
            </a:pPr>
            <a:r>
              <a:rPr lang="en-US" altLang="en-US" b="1" dirty="0"/>
              <a:t>What special hands games did you play as a child? </a:t>
            </a:r>
          </a:p>
          <a:p>
            <a:pPr marL="0" indent="0">
              <a:buNone/>
            </a:pPr>
            <a:endParaRPr lang="en-US" altLang="en-US" b="1" dirty="0"/>
          </a:p>
          <a:p>
            <a:endParaRPr lang="en-US" altLang="en-US" dirty="0"/>
          </a:p>
        </p:txBody>
      </p:sp>
      <p:sp>
        <p:nvSpPr>
          <p:cNvPr id="74755" name="Slide Number Placeholder 3">
            <a:extLst>
              <a:ext uri="{FF2B5EF4-FFF2-40B4-BE49-F238E27FC236}">
                <a16:creationId xmlns:a16="http://schemas.microsoft.com/office/drawing/2014/main" id="{025B5434-3337-48C0-8FDC-11E007A2C952}"/>
              </a:ext>
            </a:extLst>
          </p:cNvPr>
          <p:cNvSpPr>
            <a:spLocks noGrp="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1F1C7C5B-9155-4B3C-BD6A-460ACDC3237F}" type="slidenum">
              <a:rPr lang="en-US" altLang="en-US" sz="1400"/>
              <a:pPr/>
              <a:t>32</a:t>
            </a:fld>
            <a:endParaRPr lang="en-US" altLang="en-US" sz="1400"/>
          </a:p>
        </p:txBody>
      </p:sp>
      <p:pic>
        <p:nvPicPr>
          <p:cNvPr id="2" name="Picture 1" descr="handgame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54082" y="3175826"/>
            <a:ext cx="3834739" cy="2160416"/>
          </a:xfrm>
          <a:prstGeom prst="rect">
            <a:avLst/>
          </a:prstGeom>
        </p:spPr>
      </p:pic>
    </p:spTree>
    <p:extLst>
      <p:ext uri="{BB962C8B-B14F-4D97-AF65-F5344CB8AC3E}">
        <p14:creationId xmlns:p14="http://schemas.microsoft.com/office/powerpoint/2010/main" val="2754046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4754">
                                            <p:txEl>
                                              <p:pRg st="0" end="0"/>
                                            </p:txEl>
                                          </p:spTgt>
                                        </p:tgtEl>
                                        <p:attrNameLst>
                                          <p:attrName>style.visibility</p:attrName>
                                        </p:attrNameLst>
                                      </p:cBhvr>
                                      <p:to>
                                        <p:strVal val="visible"/>
                                      </p:to>
                                    </p:set>
                                    <p:anim calcmode="lin" valueType="num">
                                      <p:cBhvr additive="base">
                                        <p:cTn id="7" dur="500" fill="hold"/>
                                        <p:tgtEl>
                                          <p:spTgt spid="7475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475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4754">
                                            <p:txEl>
                                              <p:pRg st="1" end="1"/>
                                            </p:txEl>
                                          </p:spTgt>
                                        </p:tgtEl>
                                        <p:attrNameLst>
                                          <p:attrName>style.visibility</p:attrName>
                                        </p:attrNameLst>
                                      </p:cBhvr>
                                      <p:to>
                                        <p:strVal val="visible"/>
                                      </p:to>
                                    </p:set>
                                    <p:anim calcmode="lin" valueType="num">
                                      <p:cBhvr additive="base">
                                        <p:cTn id="13" dur="500" fill="hold"/>
                                        <p:tgtEl>
                                          <p:spTgt spid="7475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475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4754">
                                            <p:txEl>
                                              <p:pRg st="2" end="2"/>
                                            </p:txEl>
                                          </p:spTgt>
                                        </p:tgtEl>
                                        <p:attrNameLst>
                                          <p:attrName>style.visibility</p:attrName>
                                        </p:attrNameLst>
                                      </p:cBhvr>
                                      <p:to>
                                        <p:strVal val="visible"/>
                                      </p:to>
                                    </p:set>
                                    <p:anim calcmode="lin" valueType="num">
                                      <p:cBhvr additive="base">
                                        <p:cTn id="19" dur="500" fill="hold"/>
                                        <p:tgtEl>
                                          <p:spTgt spid="7475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475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74754">
                                            <p:txEl>
                                              <p:pRg st="3" end="3"/>
                                            </p:txEl>
                                          </p:spTgt>
                                        </p:tgtEl>
                                        <p:attrNameLst>
                                          <p:attrName>style.visibility</p:attrName>
                                        </p:attrNameLst>
                                      </p:cBhvr>
                                      <p:to>
                                        <p:strVal val="visible"/>
                                      </p:to>
                                    </p:set>
                                    <p:anim calcmode="lin" valueType="num">
                                      <p:cBhvr additive="base">
                                        <p:cTn id="25" dur="500" fill="hold"/>
                                        <p:tgtEl>
                                          <p:spTgt spid="74754">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7475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74754">
                                            <p:txEl>
                                              <p:pRg st="4" end="4"/>
                                            </p:txEl>
                                          </p:spTgt>
                                        </p:tgtEl>
                                        <p:attrNameLst>
                                          <p:attrName>style.visibility</p:attrName>
                                        </p:attrNameLst>
                                      </p:cBhvr>
                                      <p:to>
                                        <p:strVal val="visible"/>
                                      </p:to>
                                    </p:set>
                                    <p:anim calcmode="lin" valueType="num">
                                      <p:cBhvr additive="base">
                                        <p:cTn id="31" dur="500" fill="hold"/>
                                        <p:tgtEl>
                                          <p:spTgt spid="74754">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7475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74754">
                                            <p:txEl>
                                              <p:pRg st="7" end="7"/>
                                            </p:txEl>
                                          </p:spTgt>
                                        </p:tgtEl>
                                        <p:attrNameLst>
                                          <p:attrName>style.visibility</p:attrName>
                                        </p:attrNameLst>
                                      </p:cBhvr>
                                      <p:to>
                                        <p:strVal val="visible"/>
                                      </p:to>
                                    </p:set>
                                    <p:anim calcmode="lin" valueType="num">
                                      <p:cBhvr additive="base">
                                        <p:cTn id="37" dur="500" fill="hold"/>
                                        <p:tgtEl>
                                          <p:spTgt spid="74754">
                                            <p:txEl>
                                              <p:pRg st="7" end="7"/>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74754">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74754">
                                            <p:txEl>
                                              <p:pRg st="0" end="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74754">
                                            <p:txEl>
                                              <p:pRg st="1" end="1"/>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74754">
                                            <p:txEl>
                                              <p:pRg st="2" end="2"/>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74754">
                                            <p:txEl>
                                              <p:pRg st="3" end="3"/>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74754">
                                            <p:txEl>
                                              <p:pRg st="4" end="4"/>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7475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DFBED2-959C-44E3-8A52-D84F6D68563F}"/>
              </a:ext>
            </a:extLst>
          </p:cNvPr>
          <p:cNvSpPr>
            <a:spLocks noGrp="1"/>
          </p:cNvSpPr>
          <p:nvPr>
            <p:ph type="ctrTitle"/>
          </p:nvPr>
        </p:nvSpPr>
        <p:spPr>
          <a:xfrm>
            <a:off x="1524000" y="400051"/>
            <a:ext cx="9144000" cy="1428750"/>
          </a:xfrm>
        </p:spPr>
        <p:txBody>
          <a:bodyPr>
            <a:normAutofit/>
          </a:bodyPr>
          <a:lstStyle/>
          <a:p>
            <a:r>
              <a:rPr lang="en-US" dirty="0"/>
              <a:t>Serve and Return</a:t>
            </a:r>
          </a:p>
        </p:txBody>
      </p:sp>
      <p:pic>
        <p:nvPicPr>
          <p:cNvPr id="5" name="Picture 4">
            <a:extLst>
              <a:ext uri="{FF2B5EF4-FFF2-40B4-BE49-F238E27FC236}">
                <a16:creationId xmlns:a16="http://schemas.microsoft.com/office/drawing/2014/main" id="{9D39A29D-E0E0-48E5-8507-CBF4497FBA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14976" y="2166194"/>
            <a:ext cx="6988376" cy="4062599"/>
          </a:xfrm>
          <a:prstGeom prst="rect">
            <a:avLst/>
          </a:prstGeom>
          <a:ln w="76200">
            <a:solidFill>
              <a:srgbClr val="002060"/>
            </a:solidFill>
          </a:ln>
        </p:spPr>
      </p:pic>
    </p:spTree>
    <p:extLst>
      <p:ext uri="{BB962C8B-B14F-4D97-AF65-F5344CB8AC3E}">
        <p14:creationId xmlns:p14="http://schemas.microsoft.com/office/powerpoint/2010/main" val="94156323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a:extLst>
              <a:ext uri="{FF2B5EF4-FFF2-40B4-BE49-F238E27FC236}">
                <a16:creationId xmlns:a16="http://schemas.microsoft.com/office/drawing/2014/main" id="{04FF4C12-6802-4AEE-905F-F3042A14C6B9}"/>
              </a:ext>
            </a:extLst>
          </p:cNvPr>
          <p:cNvSpPr>
            <a:spLocks noGrp="1"/>
          </p:cNvSpPr>
          <p:nvPr>
            <p:ph type="title"/>
          </p:nvPr>
        </p:nvSpPr>
        <p:spPr>
          <a:xfrm>
            <a:off x="1981200" y="381000"/>
            <a:ext cx="8229600" cy="1143000"/>
          </a:xfrm>
        </p:spPr>
        <p:txBody>
          <a:bodyPr>
            <a:normAutofit fontScale="90000"/>
          </a:bodyPr>
          <a:lstStyle/>
          <a:p>
            <a:r>
              <a:rPr lang="en-US" altLang="en-US" sz="4000" b="1"/>
              <a:t>Relationships: </a:t>
            </a:r>
            <a:br>
              <a:rPr lang="en-US" altLang="en-US" sz="4000" b="1"/>
            </a:br>
            <a:r>
              <a:rPr lang="en-US" altLang="en-US" sz="4000" b="1"/>
              <a:t>The Foundation of the Pyramid</a:t>
            </a:r>
          </a:p>
        </p:txBody>
      </p:sp>
      <p:pic>
        <p:nvPicPr>
          <p:cNvPr id="36867" name="Picture 2" descr="pyramidpopout.jpg">
            <a:extLst>
              <a:ext uri="{FF2B5EF4-FFF2-40B4-BE49-F238E27FC236}">
                <a16:creationId xmlns:a16="http://schemas.microsoft.com/office/drawing/2014/main" id="{52A32BE6-0C9C-407E-B88F-4F5BC6C13B3C}"/>
              </a:ext>
            </a:extLst>
          </p:cNvPr>
          <p:cNvPicPr>
            <a:picLocks noChangeAspect="1"/>
          </p:cNvPicPr>
          <p:nvPr/>
        </p:nvPicPr>
        <p:blipFill>
          <a:blip r:embed="rId3">
            <a:extLst>
              <a:ext uri="{28A0092B-C50C-407E-A947-70E740481C1C}">
                <a14:useLocalDpi xmlns:a14="http://schemas.microsoft.com/office/drawing/2010/main" val="0"/>
              </a:ext>
            </a:extLst>
          </a:blip>
          <a:srcRect t="9589"/>
          <a:stretch>
            <a:fillRect/>
          </a:stretch>
        </p:blipFill>
        <p:spPr bwMode="auto">
          <a:xfrm>
            <a:off x="3716338" y="1524001"/>
            <a:ext cx="5961062" cy="4892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6868" name="AutoShape 11">
            <a:extLst>
              <a:ext uri="{FF2B5EF4-FFF2-40B4-BE49-F238E27FC236}">
                <a16:creationId xmlns:a16="http://schemas.microsoft.com/office/drawing/2014/main" id="{FF0E45CA-1400-43F9-B654-43DFC795B821}"/>
              </a:ext>
            </a:extLst>
          </p:cNvPr>
          <p:cNvSpPr>
            <a:spLocks noChangeArrowheads="1"/>
          </p:cNvSpPr>
          <p:nvPr/>
        </p:nvSpPr>
        <p:spPr bwMode="auto">
          <a:xfrm>
            <a:off x="2047876" y="4800601"/>
            <a:ext cx="2066925" cy="485775"/>
          </a:xfrm>
          <a:custGeom>
            <a:avLst/>
            <a:gdLst>
              <a:gd name="T0" fmla="*/ 2147483646 w 21600"/>
              <a:gd name="T1" fmla="*/ 0 h 21600"/>
              <a:gd name="T2" fmla="*/ 0 w 21600"/>
              <a:gd name="T3" fmla="*/ 2147483646 h 21600"/>
              <a:gd name="T4" fmla="*/ 2147483646 w 21600"/>
              <a:gd name="T5" fmla="*/ 2147483646 h 21600"/>
              <a:gd name="T6" fmla="*/ 2147483646 w 21600"/>
              <a:gd name="T7" fmla="*/ 2147483646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0000"/>
          </a:solidFill>
          <a:ln w="9525">
            <a:solidFill>
              <a:schemeClr val="tx1"/>
            </a:solidFill>
            <a:miter lim="800000"/>
            <a:headEnd/>
            <a:tailEnd/>
          </a:ln>
        </p:spPr>
        <p:txBody>
          <a:bodyPr wrap="none" anchor="ctr"/>
          <a:lstStyle/>
          <a:p>
            <a:endParaRPr lang="en-US"/>
          </a:p>
        </p:txBody>
      </p:sp>
    </p:spTree>
    <p:extLst>
      <p:ext uri="{BB962C8B-B14F-4D97-AF65-F5344CB8AC3E}">
        <p14:creationId xmlns:p14="http://schemas.microsoft.com/office/powerpoint/2010/main" val="123356145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Content Placeholder 5">
            <a:extLst>
              <a:ext uri="{FF2B5EF4-FFF2-40B4-BE49-F238E27FC236}">
                <a16:creationId xmlns:a16="http://schemas.microsoft.com/office/drawing/2014/main" id="{D60C3597-D0E2-49E6-AA70-4891B362D525}"/>
              </a:ext>
            </a:extLst>
          </p:cNvPr>
          <p:cNvSpPr>
            <a:spLocks noGrp="1"/>
          </p:cNvSpPr>
          <p:nvPr>
            <p:ph idx="1"/>
          </p:nvPr>
        </p:nvSpPr>
        <p:spPr>
          <a:xfrm>
            <a:off x="1981200" y="1066800"/>
            <a:ext cx="8229600" cy="5410200"/>
          </a:xfrm>
        </p:spPr>
        <p:txBody>
          <a:bodyPr/>
          <a:lstStyle/>
          <a:p>
            <a:pPr>
              <a:spcBef>
                <a:spcPct val="5000"/>
              </a:spcBef>
            </a:pPr>
            <a:r>
              <a:rPr lang="en-US" altLang="en-US" sz="2500" dirty="0"/>
              <a:t>Children with the most challenging behaviors especially need these relationships, and yet their behaviors often prevent them from benefiting from those relationships.</a:t>
            </a:r>
          </a:p>
          <a:p>
            <a:pPr>
              <a:spcBef>
                <a:spcPts val="1200"/>
              </a:spcBef>
            </a:pPr>
            <a:r>
              <a:rPr lang="en-US" altLang="en-US" sz="2500" dirty="0"/>
              <a:t>Adults</a:t>
            </a:r>
            <a:r>
              <a:rPr lang="ja-JP" altLang="en-US" sz="2500" dirty="0"/>
              <a:t>’</a:t>
            </a:r>
            <a:r>
              <a:rPr lang="en-US" altLang="ja-JP" sz="2500"/>
              <a:t> time and attention are very important to children, and we need to be sure that we are giving them that time and attention at times other than when they are engaging in challenging behavior. </a:t>
            </a:r>
            <a:endParaRPr lang="en-US" altLang="en-US" sz="2500"/>
          </a:p>
          <a:p>
            <a:pPr>
              <a:spcBef>
                <a:spcPts val="1200"/>
              </a:spcBef>
            </a:pPr>
            <a:r>
              <a:rPr lang="en-US" altLang="en-US" sz="2500" dirty="0"/>
              <a:t>Parents and other colleagues (such as mental health providers and therapists) are critical partners in building children</a:t>
            </a:r>
            <a:r>
              <a:rPr lang="ja-JP" altLang="en-US" sz="2500" dirty="0"/>
              <a:t>’</a:t>
            </a:r>
            <a:r>
              <a:rPr lang="en-US" altLang="ja-JP" sz="2500" dirty="0"/>
              <a:t>s social emotional competence. We should all work together to ensure children</a:t>
            </a:r>
            <a:r>
              <a:rPr lang="ja-JP" altLang="en-US" sz="2500" dirty="0"/>
              <a:t>’</a:t>
            </a:r>
            <a:r>
              <a:rPr lang="en-US" altLang="ja-JP" sz="2500" dirty="0"/>
              <a:t>s success and prevent challenging behavior.</a:t>
            </a:r>
            <a:endParaRPr lang="en-US" altLang="en-US" sz="2500" dirty="0"/>
          </a:p>
          <a:p>
            <a:pPr>
              <a:buFontTx/>
              <a:buNone/>
            </a:pPr>
            <a:endParaRPr lang="en-US" altLang="en-US" sz="2500" dirty="0"/>
          </a:p>
        </p:txBody>
      </p:sp>
      <p:sp>
        <p:nvSpPr>
          <p:cNvPr id="43011" name="Rectangle 2">
            <a:extLst>
              <a:ext uri="{FF2B5EF4-FFF2-40B4-BE49-F238E27FC236}">
                <a16:creationId xmlns:a16="http://schemas.microsoft.com/office/drawing/2014/main" id="{3004D962-908A-4BA8-BEE6-3D926F43ECFA}"/>
              </a:ext>
            </a:extLst>
          </p:cNvPr>
          <p:cNvSpPr>
            <a:spLocks noGrp="1" noChangeArrowheads="1"/>
          </p:cNvSpPr>
          <p:nvPr>
            <p:ph type="title"/>
          </p:nvPr>
        </p:nvSpPr>
        <p:spPr>
          <a:xfrm>
            <a:off x="1905000" y="381000"/>
            <a:ext cx="8382000" cy="609600"/>
          </a:xfrm>
        </p:spPr>
        <p:txBody>
          <a:bodyPr>
            <a:normAutofit fontScale="90000"/>
          </a:bodyPr>
          <a:lstStyle/>
          <a:p>
            <a:r>
              <a:rPr lang="en-US" altLang="en-US" sz="4000" b="1"/>
              <a:t>Building Relationships</a:t>
            </a:r>
            <a:endParaRPr lang="en-US" altLang="en-US" sz="3400" b="1"/>
          </a:p>
        </p:txBody>
      </p:sp>
    </p:spTree>
    <p:extLst>
      <p:ext uri="{BB962C8B-B14F-4D97-AF65-F5344CB8AC3E}">
        <p14:creationId xmlns:p14="http://schemas.microsoft.com/office/powerpoint/2010/main" val="256456375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a:extLst>
              <a:ext uri="{FF2B5EF4-FFF2-40B4-BE49-F238E27FC236}">
                <a16:creationId xmlns:a16="http://schemas.microsoft.com/office/drawing/2014/main" id="{6A2EBBE4-C2E3-4032-8B19-B80EACBE31A0}"/>
              </a:ext>
            </a:extLst>
          </p:cNvPr>
          <p:cNvSpPr>
            <a:spLocks noGrp="1"/>
          </p:cNvSpPr>
          <p:nvPr>
            <p:ph type="title"/>
          </p:nvPr>
        </p:nvSpPr>
        <p:spPr>
          <a:xfrm>
            <a:off x="1905000" y="381000"/>
            <a:ext cx="8382000" cy="838200"/>
          </a:xfrm>
        </p:spPr>
        <p:txBody>
          <a:bodyPr>
            <a:normAutofit fontScale="90000"/>
          </a:bodyPr>
          <a:lstStyle/>
          <a:p>
            <a:br>
              <a:rPr lang="en-US" altLang="en-US" sz="4000" b="1" dirty="0"/>
            </a:br>
            <a:r>
              <a:rPr lang="en-US" altLang="en-US" sz="4000" b="1" dirty="0"/>
              <a:t>Building Relationships: Children and Families</a:t>
            </a:r>
            <a:br>
              <a:rPr lang="en-US" altLang="en-US" sz="4000" b="1" dirty="0">
                <a:solidFill>
                  <a:schemeClr val="accent2"/>
                </a:solidFill>
              </a:rPr>
            </a:br>
            <a:endParaRPr lang="en-US" altLang="en-US" sz="4000" dirty="0"/>
          </a:p>
        </p:txBody>
      </p:sp>
      <p:sp>
        <p:nvSpPr>
          <p:cNvPr id="45059" name="Content Placeholder 2">
            <a:extLst>
              <a:ext uri="{FF2B5EF4-FFF2-40B4-BE49-F238E27FC236}">
                <a16:creationId xmlns:a16="http://schemas.microsoft.com/office/drawing/2014/main" id="{52E2B442-2A82-465F-8B79-6C9750ADDBD0}"/>
              </a:ext>
            </a:extLst>
          </p:cNvPr>
          <p:cNvSpPr>
            <a:spLocks noGrp="1"/>
          </p:cNvSpPr>
          <p:nvPr>
            <p:ph idx="1"/>
          </p:nvPr>
        </p:nvSpPr>
        <p:spPr>
          <a:xfrm>
            <a:off x="1981200" y="1295400"/>
            <a:ext cx="8229600" cy="4876800"/>
          </a:xfrm>
        </p:spPr>
        <p:txBody>
          <a:bodyPr/>
          <a:lstStyle/>
          <a:p>
            <a:pPr marL="0" indent="0">
              <a:spcBef>
                <a:spcPts val="1200"/>
              </a:spcBef>
              <a:buNone/>
            </a:pPr>
            <a:endParaRPr lang="en-US" altLang="en-US" dirty="0"/>
          </a:p>
          <a:p>
            <a:pPr>
              <a:spcBef>
                <a:spcPts val="1200"/>
              </a:spcBef>
            </a:pPr>
            <a:r>
              <a:rPr lang="en-US" altLang="en-US" dirty="0"/>
              <a:t>Assists children in learning to communicate and get along with others</a:t>
            </a:r>
          </a:p>
          <a:p>
            <a:pPr>
              <a:spcBef>
                <a:spcPts val="1200"/>
              </a:spcBef>
            </a:pPr>
            <a:r>
              <a:rPr lang="en-US" altLang="en-US" dirty="0"/>
              <a:t>Encourages feelings of empathy and mutual respect among children and adults</a:t>
            </a:r>
          </a:p>
          <a:p>
            <a:pPr>
              <a:spcBef>
                <a:spcPts val="1200"/>
              </a:spcBef>
            </a:pPr>
            <a:r>
              <a:rPr lang="en-US" altLang="en-US" dirty="0"/>
              <a:t>Provides a supportive environment in which children can learn and practice appropriate and acceptable behaviors as individuals and as a group</a:t>
            </a:r>
          </a:p>
        </p:txBody>
      </p:sp>
    </p:spTree>
    <p:extLst>
      <p:ext uri="{BB962C8B-B14F-4D97-AF65-F5344CB8AC3E}">
        <p14:creationId xmlns:p14="http://schemas.microsoft.com/office/powerpoint/2010/main" val="359986220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a:extLst>
              <a:ext uri="{FF2B5EF4-FFF2-40B4-BE49-F238E27FC236}">
                <a16:creationId xmlns:a16="http://schemas.microsoft.com/office/drawing/2014/main" id="{6A2EBBE4-C2E3-4032-8B19-B80EACBE31A0}"/>
              </a:ext>
            </a:extLst>
          </p:cNvPr>
          <p:cNvSpPr>
            <a:spLocks noGrp="1"/>
          </p:cNvSpPr>
          <p:nvPr>
            <p:ph type="title"/>
          </p:nvPr>
        </p:nvSpPr>
        <p:spPr>
          <a:xfrm>
            <a:off x="1905000" y="381000"/>
            <a:ext cx="8382000" cy="838200"/>
          </a:xfrm>
        </p:spPr>
        <p:txBody>
          <a:bodyPr>
            <a:normAutofit fontScale="90000"/>
          </a:bodyPr>
          <a:lstStyle/>
          <a:p>
            <a:br>
              <a:rPr lang="en-US" altLang="en-US" sz="4000" b="1" dirty="0"/>
            </a:br>
            <a:r>
              <a:rPr lang="en-US" altLang="en-US" sz="4000" b="1" dirty="0"/>
              <a:t>Building Relationships: Team Members</a:t>
            </a:r>
            <a:br>
              <a:rPr lang="en-US" altLang="en-US" sz="4000" b="1" dirty="0">
                <a:solidFill>
                  <a:schemeClr val="accent2"/>
                </a:solidFill>
              </a:rPr>
            </a:br>
            <a:endParaRPr lang="en-US" altLang="en-US" sz="4000" dirty="0"/>
          </a:p>
        </p:txBody>
      </p:sp>
      <p:sp>
        <p:nvSpPr>
          <p:cNvPr id="45059" name="Content Placeholder 2">
            <a:extLst>
              <a:ext uri="{FF2B5EF4-FFF2-40B4-BE49-F238E27FC236}">
                <a16:creationId xmlns:a16="http://schemas.microsoft.com/office/drawing/2014/main" id="{52E2B442-2A82-465F-8B79-6C9750ADDBD0}"/>
              </a:ext>
            </a:extLst>
          </p:cNvPr>
          <p:cNvSpPr>
            <a:spLocks noGrp="1"/>
          </p:cNvSpPr>
          <p:nvPr>
            <p:ph idx="1"/>
          </p:nvPr>
        </p:nvSpPr>
        <p:spPr>
          <a:xfrm>
            <a:off x="1981200" y="1295400"/>
            <a:ext cx="8229600" cy="4876800"/>
          </a:xfrm>
        </p:spPr>
        <p:txBody>
          <a:bodyPr>
            <a:normAutofit/>
          </a:bodyPr>
          <a:lstStyle/>
          <a:p>
            <a:pPr marL="0" indent="0">
              <a:spcBef>
                <a:spcPts val="1200"/>
              </a:spcBef>
              <a:buNone/>
            </a:pPr>
            <a:endParaRPr lang="en-US" altLang="en-US" dirty="0"/>
          </a:p>
          <a:p>
            <a:pPr>
              <a:spcBef>
                <a:spcPts val="1200"/>
              </a:spcBef>
            </a:pPr>
            <a:r>
              <a:rPr lang="en-US" altLang="en-US" dirty="0"/>
              <a:t>Supports trust-building, which supports the effective utilization of services</a:t>
            </a:r>
          </a:p>
          <a:p>
            <a:pPr>
              <a:spcBef>
                <a:spcPts val="1200"/>
              </a:spcBef>
            </a:pPr>
            <a:r>
              <a:rPr lang="en-US" altLang="en-US" dirty="0"/>
              <a:t>Supports feelings of empathy and compassion among team members, which can become a parallel process with families</a:t>
            </a:r>
          </a:p>
          <a:p>
            <a:pPr marL="0" indent="0">
              <a:spcBef>
                <a:spcPts val="1200"/>
              </a:spcBef>
              <a:buNone/>
            </a:pPr>
            <a:endParaRPr lang="en-US" altLang="en-US" dirty="0"/>
          </a:p>
          <a:p>
            <a:pPr marL="0" indent="0" algn="ctr">
              <a:spcBef>
                <a:spcPts val="1200"/>
              </a:spcBef>
              <a:buNone/>
            </a:pPr>
            <a:r>
              <a:rPr lang="en-US" altLang="en-US" sz="3200" b="1" i="1" dirty="0"/>
              <a:t>								</a:t>
            </a:r>
          </a:p>
          <a:p>
            <a:pPr marL="0" indent="0" algn="ctr">
              <a:spcBef>
                <a:spcPts val="1200"/>
              </a:spcBef>
              <a:buNone/>
            </a:pPr>
            <a:r>
              <a:rPr lang="en-US" altLang="en-US" sz="3200" b="1" i="1" dirty="0"/>
              <a:t>										Vignette</a:t>
            </a:r>
          </a:p>
          <a:p>
            <a:pPr marL="0" indent="0" algn="ctr">
              <a:spcBef>
                <a:spcPts val="1200"/>
              </a:spcBef>
              <a:buNone/>
            </a:pPr>
            <a:endParaRPr lang="en-US" altLang="en-US" b="1" i="1" dirty="0"/>
          </a:p>
          <a:p>
            <a:pPr marL="0" indent="0" algn="ctr">
              <a:spcBef>
                <a:spcPts val="1200"/>
              </a:spcBef>
              <a:buNone/>
            </a:pPr>
            <a:endParaRPr lang="en-US" altLang="en-US" b="1" dirty="0"/>
          </a:p>
        </p:txBody>
      </p:sp>
      <p:pic>
        <p:nvPicPr>
          <p:cNvPr id="2" name="Picture 1" descr="blaclwomandoctor.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43807" y="3637836"/>
            <a:ext cx="2385406" cy="2873757"/>
          </a:xfrm>
          <a:prstGeom prst="rect">
            <a:avLst/>
          </a:prstGeom>
        </p:spPr>
      </p:pic>
    </p:spTree>
    <p:extLst>
      <p:ext uri="{BB962C8B-B14F-4D97-AF65-F5344CB8AC3E}">
        <p14:creationId xmlns:p14="http://schemas.microsoft.com/office/powerpoint/2010/main" val="417781435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61513AB9-A0A7-431C-B433-C47ADE5BBB70}"/>
              </a:ext>
            </a:extLst>
          </p:cNvPr>
          <p:cNvSpPr txBox="1">
            <a:spLocks noChangeArrowheads="1"/>
          </p:cNvSpPr>
          <p:nvPr/>
        </p:nvSpPr>
        <p:spPr>
          <a:xfrm>
            <a:off x="838200" y="429697"/>
            <a:ext cx="10515600" cy="194373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sz="4000" b="1" dirty="0"/>
              <a:t>Understanding Behavior:</a:t>
            </a:r>
            <a:br>
              <a:rPr lang="en-US" altLang="en-US" sz="4000" b="1" dirty="0"/>
            </a:br>
            <a:r>
              <a:rPr lang="en-US" altLang="en-US" sz="4000" b="1" dirty="0"/>
              <a:t>Making Sense of What You See and Hear</a:t>
            </a:r>
          </a:p>
        </p:txBody>
      </p:sp>
      <p:sp>
        <p:nvSpPr>
          <p:cNvPr id="3" name="Subtitle 5">
            <a:extLst>
              <a:ext uri="{FF2B5EF4-FFF2-40B4-BE49-F238E27FC236}">
                <a16:creationId xmlns:a16="http://schemas.microsoft.com/office/drawing/2014/main" id="{6BDE4B53-10A0-4D4A-A7D2-1A36C5459C7E}"/>
              </a:ext>
            </a:extLst>
          </p:cNvPr>
          <p:cNvSpPr txBox="1">
            <a:spLocks/>
          </p:cNvSpPr>
          <p:nvPr/>
        </p:nvSpPr>
        <p:spPr>
          <a:xfrm>
            <a:off x="925634" y="2087806"/>
            <a:ext cx="10332660" cy="40249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altLang="en-US" dirty="0"/>
          </a:p>
        </p:txBody>
      </p:sp>
      <p:sp>
        <p:nvSpPr>
          <p:cNvPr id="4" name="Content Placeholder 2">
            <a:extLst>
              <a:ext uri="{FF2B5EF4-FFF2-40B4-BE49-F238E27FC236}">
                <a16:creationId xmlns:a16="http://schemas.microsoft.com/office/drawing/2014/main" id="{123DAAF0-59C6-4F5B-AB32-66951EAF00DE}"/>
              </a:ext>
            </a:extLst>
          </p:cNvPr>
          <p:cNvSpPr txBox="1">
            <a:spLocks/>
          </p:cNvSpPr>
          <p:nvPr/>
        </p:nvSpPr>
        <p:spPr>
          <a:xfrm>
            <a:off x="1334635" y="2281516"/>
            <a:ext cx="9514657" cy="350968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en-US" dirty="0"/>
              <a:t>1. Developing Observation Skills</a:t>
            </a:r>
          </a:p>
          <a:p>
            <a:pPr marL="0" indent="0">
              <a:buNone/>
            </a:pPr>
            <a:r>
              <a:rPr lang="en-US" altLang="en-US" dirty="0"/>
              <a:t>2. Influence of Culture and Social Identities</a:t>
            </a:r>
          </a:p>
          <a:p>
            <a:pPr marL="0" indent="0">
              <a:buNone/>
            </a:pPr>
            <a:r>
              <a:rPr lang="en-US" altLang="en-US" dirty="0"/>
              <a:t>3. Social-emotional developmental milestones</a:t>
            </a:r>
          </a:p>
          <a:p>
            <a:pPr marL="0" indent="0">
              <a:buNone/>
            </a:pPr>
            <a:r>
              <a:rPr lang="en-US" altLang="en-US" dirty="0"/>
              <a:t>4. Temperament</a:t>
            </a:r>
          </a:p>
          <a:p>
            <a:pPr marL="0" indent="0">
              <a:buNone/>
            </a:pPr>
            <a:r>
              <a:rPr lang="en-US" altLang="en-US" dirty="0"/>
              <a:t>5. Reading children’s cues</a:t>
            </a:r>
          </a:p>
          <a:p>
            <a:pPr marL="0" indent="0">
              <a:buNone/>
            </a:pPr>
            <a:r>
              <a:rPr lang="en-US" altLang="en-US" dirty="0"/>
              <a:t>6. Connection between social emotional development and behavior</a:t>
            </a:r>
          </a:p>
        </p:txBody>
      </p:sp>
    </p:spTree>
    <p:extLst>
      <p:ext uri="{BB962C8B-B14F-4D97-AF65-F5344CB8AC3E}">
        <p14:creationId xmlns:p14="http://schemas.microsoft.com/office/powerpoint/2010/main" val="332225774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4">
            <a:extLst>
              <a:ext uri="{FF2B5EF4-FFF2-40B4-BE49-F238E27FC236}">
                <a16:creationId xmlns:a16="http://schemas.microsoft.com/office/drawing/2014/main" id="{61513AB9-A0A7-431C-B433-C47ADE5BBB70}"/>
              </a:ext>
            </a:extLst>
          </p:cNvPr>
          <p:cNvSpPr>
            <a:spLocks noGrp="1" noChangeArrowheads="1"/>
          </p:cNvSpPr>
          <p:nvPr>
            <p:ph type="title"/>
          </p:nvPr>
        </p:nvSpPr>
        <p:spPr>
          <a:xfrm>
            <a:off x="838200" y="365125"/>
            <a:ext cx="10515600" cy="1943735"/>
          </a:xfrm>
        </p:spPr>
        <p:txBody>
          <a:bodyPr/>
          <a:lstStyle/>
          <a:p>
            <a:pPr algn="ctr"/>
            <a:r>
              <a:rPr lang="en-US" altLang="en-US" sz="4000" b="1" dirty="0"/>
              <a:t>Understanding Behavior:</a:t>
            </a:r>
            <a:br>
              <a:rPr lang="en-US" altLang="en-US" sz="4000" b="1" dirty="0"/>
            </a:br>
            <a:r>
              <a:rPr lang="en-US" altLang="en-US" sz="4000" b="1" dirty="0"/>
              <a:t>Making Sense of What You See and Hear</a:t>
            </a:r>
          </a:p>
        </p:txBody>
      </p:sp>
      <p:sp>
        <p:nvSpPr>
          <p:cNvPr id="75778" name="Subtitle 5">
            <a:extLst>
              <a:ext uri="{FF2B5EF4-FFF2-40B4-BE49-F238E27FC236}">
                <a16:creationId xmlns:a16="http://schemas.microsoft.com/office/drawing/2014/main" id="{6BDE4B53-10A0-4D4A-A7D2-1A36C5459C7E}"/>
              </a:ext>
            </a:extLst>
          </p:cNvPr>
          <p:cNvSpPr>
            <a:spLocks noGrp="1"/>
          </p:cNvSpPr>
          <p:nvPr>
            <p:ph sz="half" idx="1"/>
          </p:nvPr>
        </p:nvSpPr>
        <p:spPr>
          <a:xfrm>
            <a:off x="2374904" y="5183225"/>
            <a:ext cx="7075236" cy="1351915"/>
          </a:xfrm>
        </p:spPr>
        <p:txBody>
          <a:bodyPr>
            <a:normAutofit/>
          </a:bodyPr>
          <a:lstStyle/>
          <a:p>
            <a:endParaRPr lang="en-US" altLang="en-US" dirty="0"/>
          </a:p>
          <a:p>
            <a:pPr marL="0" indent="0" algn="ctr">
              <a:buNone/>
            </a:pPr>
            <a:r>
              <a:rPr lang="en-US" altLang="en-US" sz="4000" b="1" dirty="0">
                <a:solidFill>
                  <a:srgbClr val="006699"/>
                </a:solidFill>
              </a:rPr>
              <a:t>1. Developing Observation Skills</a:t>
            </a:r>
          </a:p>
        </p:txBody>
      </p:sp>
      <p:pic>
        <p:nvPicPr>
          <p:cNvPr id="4" name="Content Placeholder 3">
            <a:extLst>
              <a:ext uri="{FF2B5EF4-FFF2-40B4-BE49-F238E27FC236}">
                <a16:creationId xmlns:a16="http://schemas.microsoft.com/office/drawing/2014/main" id="{8A4F34F5-081A-484B-BAE7-218426DA975C}"/>
              </a:ext>
            </a:extLst>
          </p:cNvPr>
          <p:cNvPicPr>
            <a:picLocks noGrp="1" noChangeAspect="1"/>
          </p:cNvPicPr>
          <p:nvPr>
            <p:ph sz="half" idx="2"/>
          </p:nvPr>
        </p:nvPicPr>
        <p:blipFill>
          <a:blip r:embed="rId3"/>
          <a:stretch>
            <a:fillRect/>
          </a:stretch>
        </p:blipFill>
        <p:spPr>
          <a:xfrm>
            <a:off x="3505200" y="2445522"/>
            <a:ext cx="5024295" cy="2835138"/>
          </a:xfrm>
          <a:prstGeom prst="rect">
            <a:avLst/>
          </a:prstGeom>
        </p:spPr>
      </p:pic>
    </p:spTree>
    <p:extLst>
      <p:ext uri="{BB962C8B-B14F-4D97-AF65-F5344CB8AC3E}">
        <p14:creationId xmlns:p14="http://schemas.microsoft.com/office/powerpoint/2010/main" val="4341267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1F51C0-BBCF-4EED-B527-4BCCCD85B592}"/>
              </a:ext>
            </a:extLst>
          </p:cNvPr>
          <p:cNvSpPr>
            <a:spLocks noGrp="1"/>
          </p:cNvSpPr>
          <p:nvPr>
            <p:ph type="title"/>
          </p:nvPr>
        </p:nvSpPr>
        <p:spPr/>
        <p:txBody>
          <a:bodyPr/>
          <a:lstStyle/>
          <a:p>
            <a:pPr algn="ctr"/>
            <a:r>
              <a:rPr lang="en-US" b="1" dirty="0">
                <a:latin typeface="+mn-lt"/>
              </a:rPr>
              <a:t>Objectives</a:t>
            </a:r>
            <a:br>
              <a:rPr lang="en-US" b="1" dirty="0">
                <a:latin typeface="+mn-lt"/>
              </a:rPr>
            </a:br>
            <a:r>
              <a:rPr lang="en-US" b="1" dirty="0">
                <a:latin typeface="+mn-lt"/>
              </a:rPr>
              <a:t>Day 1</a:t>
            </a:r>
          </a:p>
        </p:txBody>
      </p:sp>
      <p:sp>
        <p:nvSpPr>
          <p:cNvPr id="3" name="Content Placeholder 2">
            <a:extLst>
              <a:ext uri="{FF2B5EF4-FFF2-40B4-BE49-F238E27FC236}">
                <a16:creationId xmlns:a16="http://schemas.microsoft.com/office/drawing/2014/main" id="{625E0D3F-72B3-48AF-BE08-6433FF1F7DEF}"/>
              </a:ext>
            </a:extLst>
          </p:cNvPr>
          <p:cNvSpPr>
            <a:spLocks noGrp="1"/>
          </p:cNvSpPr>
          <p:nvPr>
            <p:ph idx="1"/>
          </p:nvPr>
        </p:nvSpPr>
        <p:spPr/>
        <p:txBody>
          <a:bodyPr/>
          <a:lstStyle/>
          <a:p>
            <a:pPr lvl="0"/>
            <a:r>
              <a:rPr lang="en-US" dirty="0"/>
              <a:t>Participants will know the four levels of the Pyramid Model.</a:t>
            </a:r>
          </a:p>
          <a:p>
            <a:pPr lvl="0"/>
            <a:r>
              <a:rPr lang="en-US" dirty="0"/>
              <a:t>Participants will understand the elements of early childhood social emotional development.</a:t>
            </a:r>
          </a:p>
          <a:p>
            <a:pPr lvl="0"/>
            <a:r>
              <a:rPr lang="en-US" dirty="0"/>
              <a:t>Participants will identify communicative behaviors in infants, toddlers and young children.</a:t>
            </a:r>
          </a:p>
          <a:p>
            <a:pPr lvl="0"/>
            <a:r>
              <a:rPr lang="en-US" dirty="0"/>
              <a:t>Participants will describe how the Pyramid Model Framework informs planning and implementation approaches for supporting social emotional development in young children in primary care</a:t>
            </a:r>
          </a:p>
          <a:p>
            <a:endParaRPr lang="en-US" dirty="0"/>
          </a:p>
        </p:txBody>
      </p:sp>
    </p:spTree>
    <p:extLst>
      <p:ext uri="{BB962C8B-B14F-4D97-AF65-F5344CB8AC3E}">
        <p14:creationId xmlns:p14="http://schemas.microsoft.com/office/powerpoint/2010/main" val="238257702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Content Placeholder 6">
            <a:extLst>
              <a:ext uri="{FF2B5EF4-FFF2-40B4-BE49-F238E27FC236}">
                <a16:creationId xmlns:a16="http://schemas.microsoft.com/office/drawing/2014/main" id="{85D7AD69-8FF8-42A4-B8BC-5B301FC26D91}"/>
              </a:ext>
            </a:extLst>
          </p:cNvPr>
          <p:cNvSpPr>
            <a:spLocks noGrp="1"/>
          </p:cNvSpPr>
          <p:nvPr>
            <p:ph idx="1"/>
          </p:nvPr>
        </p:nvSpPr>
        <p:spPr>
          <a:xfrm>
            <a:off x="2209800" y="1600200"/>
            <a:ext cx="7772400" cy="4495800"/>
          </a:xfrm>
        </p:spPr>
        <p:txBody>
          <a:bodyPr/>
          <a:lstStyle/>
          <a:p>
            <a:pPr marL="0" indent="0">
              <a:buNone/>
            </a:pPr>
            <a:endParaRPr lang="en-US" altLang="en-US" dirty="0"/>
          </a:p>
          <a:p>
            <a:r>
              <a:rPr lang="en-US" altLang="en-US" dirty="0"/>
              <a:t>Record what you see and hear</a:t>
            </a:r>
          </a:p>
          <a:p>
            <a:r>
              <a:rPr lang="en-US" altLang="en-US" dirty="0"/>
              <a:t>Be objective – just the facts</a:t>
            </a:r>
          </a:p>
          <a:p>
            <a:r>
              <a:rPr lang="en-US" altLang="en-US" dirty="0"/>
              <a:t>Use all of your senses (see, hear, taste, touch, feel, smell)</a:t>
            </a:r>
          </a:p>
          <a:p>
            <a:r>
              <a:rPr lang="en-US" altLang="en-US" dirty="0"/>
              <a:t>Note your own responses and how you are feeling</a:t>
            </a:r>
          </a:p>
          <a:p>
            <a:r>
              <a:rPr lang="en-US" altLang="en-US" dirty="0"/>
              <a:t>Observe different days, different times of day, different settings</a:t>
            </a:r>
          </a:p>
        </p:txBody>
      </p:sp>
      <p:sp>
        <p:nvSpPr>
          <p:cNvPr id="78851" name="Slide Number Placeholder 4">
            <a:extLst>
              <a:ext uri="{FF2B5EF4-FFF2-40B4-BE49-F238E27FC236}">
                <a16:creationId xmlns:a16="http://schemas.microsoft.com/office/drawing/2014/main" id="{838EBE70-5C73-4ECF-9218-94ECB7534342}"/>
              </a:ext>
            </a:extLst>
          </p:cNvPr>
          <p:cNvSpPr>
            <a:spLocks noGrp="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5D7A9CC4-3CC0-473A-B8D5-5C4FB7E7DC0B}" type="slidenum">
              <a:rPr lang="en-US" altLang="en-US" sz="1400"/>
              <a:pPr/>
              <a:t>40</a:t>
            </a:fld>
            <a:endParaRPr lang="en-US" altLang="en-US" sz="1400"/>
          </a:p>
        </p:txBody>
      </p:sp>
      <p:sp>
        <p:nvSpPr>
          <p:cNvPr id="5" name="Subtitle 5">
            <a:extLst>
              <a:ext uri="{FF2B5EF4-FFF2-40B4-BE49-F238E27FC236}">
                <a16:creationId xmlns:a16="http://schemas.microsoft.com/office/drawing/2014/main" id="{6BDE4B53-10A0-4D4A-A7D2-1A36C5459C7E}"/>
              </a:ext>
            </a:extLst>
          </p:cNvPr>
          <p:cNvSpPr txBox="1">
            <a:spLocks/>
          </p:cNvSpPr>
          <p:nvPr/>
        </p:nvSpPr>
        <p:spPr>
          <a:xfrm>
            <a:off x="3505200" y="361908"/>
            <a:ext cx="5181600" cy="135191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ltLang="en-US" dirty="0"/>
          </a:p>
          <a:p>
            <a:pPr marL="0" indent="0" algn="ctr">
              <a:buFont typeface="Arial" panose="020B0604020202020204" pitchFamily="34" charset="0"/>
              <a:buNone/>
            </a:pPr>
            <a:r>
              <a:rPr lang="en-US" altLang="en-US" sz="4000" b="1" dirty="0"/>
              <a:t>Careful Observation</a:t>
            </a:r>
          </a:p>
        </p:txBody>
      </p:sp>
    </p:spTree>
    <p:extLst>
      <p:ext uri="{BB962C8B-B14F-4D97-AF65-F5344CB8AC3E}">
        <p14:creationId xmlns:p14="http://schemas.microsoft.com/office/powerpoint/2010/main" val="420063817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6">
            <a:extLst>
              <a:ext uri="{FF2B5EF4-FFF2-40B4-BE49-F238E27FC236}">
                <a16:creationId xmlns:a16="http://schemas.microsoft.com/office/drawing/2014/main" id="{FFBDA47F-4E6A-4D9F-9DF2-40393D25D420}"/>
              </a:ext>
            </a:extLst>
          </p:cNvPr>
          <p:cNvSpPr>
            <a:spLocks noGrp="1" noChangeArrowheads="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43D9CFA8-CA2D-4B88-B552-DBBE62165573}" type="slidenum">
              <a:rPr lang="en-US" altLang="en-US" sz="1400"/>
              <a:pPr/>
              <a:t>41</a:t>
            </a:fld>
            <a:endParaRPr lang="en-US" altLang="en-US" sz="1400"/>
          </a:p>
        </p:txBody>
      </p:sp>
      <p:sp>
        <p:nvSpPr>
          <p:cNvPr id="67586" name="Rectangle 2">
            <a:extLst>
              <a:ext uri="{FF2B5EF4-FFF2-40B4-BE49-F238E27FC236}">
                <a16:creationId xmlns:a16="http://schemas.microsoft.com/office/drawing/2014/main" id="{8A657D50-0E67-4140-A1B9-B30F3D52CA2D}"/>
              </a:ext>
            </a:extLst>
          </p:cNvPr>
          <p:cNvSpPr>
            <a:spLocks noGrp="1" noChangeArrowheads="1"/>
          </p:cNvSpPr>
          <p:nvPr>
            <p:ph type="title"/>
          </p:nvPr>
        </p:nvSpPr>
        <p:spPr>
          <a:xfrm>
            <a:off x="2286000" y="381000"/>
            <a:ext cx="7772400" cy="1143000"/>
          </a:xfrm>
        </p:spPr>
        <p:txBody>
          <a:bodyPr>
            <a:normAutofit fontScale="90000"/>
          </a:bodyPr>
          <a:lstStyle/>
          <a:p>
            <a:pPr algn="ctr"/>
            <a:r>
              <a:rPr lang="en-US" altLang="en-US" b="1" dirty="0"/>
              <a:t>Be a detective</a:t>
            </a:r>
            <a:r>
              <a:rPr lang="is-IS" altLang="en-US" b="1" dirty="0"/>
              <a:t>….</a:t>
            </a:r>
            <a:br>
              <a:rPr lang="is-IS" altLang="en-US" b="1" dirty="0"/>
            </a:br>
            <a:r>
              <a:rPr lang="en-US" altLang="en-US" sz="4000" b="1" dirty="0"/>
              <a:t>N</a:t>
            </a:r>
            <a:r>
              <a:rPr lang="is-IS" altLang="en-US" sz="4000" b="1" dirty="0"/>
              <a:t>otice what strategies caregivers use to:</a:t>
            </a:r>
            <a:endParaRPr lang="en-US" altLang="en-US" sz="4000" b="1" dirty="0"/>
          </a:p>
        </p:txBody>
      </p:sp>
      <p:sp>
        <p:nvSpPr>
          <p:cNvPr id="67587" name="Rectangle 3">
            <a:extLst>
              <a:ext uri="{FF2B5EF4-FFF2-40B4-BE49-F238E27FC236}">
                <a16:creationId xmlns:a16="http://schemas.microsoft.com/office/drawing/2014/main" id="{D205E594-D6BA-4029-B0FF-341A9AE924F8}"/>
              </a:ext>
            </a:extLst>
          </p:cNvPr>
          <p:cNvSpPr>
            <a:spLocks noGrp="1" noChangeArrowheads="1"/>
          </p:cNvSpPr>
          <p:nvPr>
            <p:ph type="body" idx="1"/>
          </p:nvPr>
        </p:nvSpPr>
        <p:spPr>
          <a:xfrm>
            <a:off x="2057400" y="1828800"/>
            <a:ext cx="7924800" cy="3886200"/>
          </a:xfrm>
        </p:spPr>
        <p:txBody>
          <a:bodyPr/>
          <a:lstStyle/>
          <a:p>
            <a:r>
              <a:rPr lang="en-US" altLang="en-US" dirty="0"/>
              <a:t>Promote a secure relationship? </a:t>
            </a:r>
          </a:p>
          <a:p>
            <a:r>
              <a:rPr lang="en-US" altLang="en-US" dirty="0"/>
              <a:t>Let the child experience, regulate, and express emotions?  </a:t>
            </a:r>
          </a:p>
          <a:p>
            <a:r>
              <a:rPr lang="en-US" altLang="en-US" dirty="0"/>
              <a:t>Assist the child to explore the environment and learn?  </a:t>
            </a:r>
          </a:p>
          <a:p>
            <a:r>
              <a:rPr lang="en-US" altLang="en-US" dirty="0"/>
              <a:t>Promote the context of culture, family and community? </a:t>
            </a:r>
          </a:p>
        </p:txBody>
      </p:sp>
    </p:spTree>
    <p:extLst>
      <p:ext uri="{BB962C8B-B14F-4D97-AF65-F5344CB8AC3E}">
        <p14:creationId xmlns:p14="http://schemas.microsoft.com/office/powerpoint/2010/main" val="221044356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What opportunities for observation exist in primary care?</a:t>
            </a:r>
          </a:p>
        </p:txBody>
      </p:sp>
      <p:sp>
        <p:nvSpPr>
          <p:cNvPr id="3" name="Content Placeholder 2"/>
          <p:cNvSpPr>
            <a:spLocks noGrp="1"/>
          </p:cNvSpPr>
          <p:nvPr>
            <p:ph idx="1"/>
          </p:nvPr>
        </p:nvSpPr>
        <p:spPr/>
        <p:txBody>
          <a:bodyPr>
            <a:normAutofit fontScale="92500" lnSpcReduction="10000"/>
          </a:bodyPr>
          <a:lstStyle/>
          <a:p>
            <a:r>
              <a:rPr lang="en-US" dirty="0"/>
              <a:t>Getting shots</a:t>
            </a:r>
          </a:p>
          <a:p>
            <a:pPr marL="0" indent="0">
              <a:buNone/>
            </a:pPr>
            <a:endParaRPr lang="en-US" dirty="0"/>
          </a:p>
          <a:p>
            <a:r>
              <a:rPr lang="en-US" dirty="0"/>
              <a:t>A new, novel person entering the room</a:t>
            </a:r>
          </a:p>
          <a:p>
            <a:pPr marL="0" indent="0">
              <a:buNone/>
            </a:pPr>
            <a:endParaRPr lang="en-US" dirty="0"/>
          </a:p>
          <a:p>
            <a:r>
              <a:rPr lang="en-US" dirty="0"/>
              <a:t>A novel material being present (like the exam rooms gloves, or the paper on the tables)</a:t>
            </a:r>
          </a:p>
          <a:p>
            <a:pPr marL="0" indent="0">
              <a:buNone/>
            </a:pPr>
            <a:endParaRPr lang="en-US" dirty="0"/>
          </a:p>
          <a:p>
            <a:r>
              <a:rPr lang="en-US" dirty="0"/>
              <a:t>A caregiver focusing their attention on filling out papers</a:t>
            </a:r>
          </a:p>
          <a:p>
            <a:pPr marL="0" indent="0">
              <a:buNone/>
            </a:pPr>
            <a:endParaRPr lang="en-US" dirty="0"/>
          </a:p>
          <a:p>
            <a:r>
              <a:rPr lang="en-US" dirty="0"/>
              <a:t>What else?</a:t>
            </a:r>
          </a:p>
        </p:txBody>
      </p:sp>
    </p:spTree>
    <p:extLst>
      <p:ext uri="{BB962C8B-B14F-4D97-AF65-F5344CB8AC3E}">
        <p14:creationId xmlns:p14="http://schemas.microsoft.com/office/powerpoint/2010/main" val="1617801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3">
                                            <p:txEl>
                                              <p:pRg st="0" end="0"/>
                                            </p:txEl>
                                          </p:spTgt>
                                        </p:tgtEl>
                                        <p:attrNameLst>
                                          <p:attrName>style.visibility</p:attrName>
                                        </p:attrNameLst>
                                      </p:cBhvr>
                                      <p:to>
                                        <p:strVal val="visible"/>
                                      </p:to>
                                    </p:set>
                                    <p:animEffect transition="in" filter="dissolve">
                                      <p:cBhvr>
                                        <p:cTn id="27" dur="500"/>
                                        <p:tgtEl>
                                          <p:spTgt spid="3">
                                            <p:txEl>
                                              <p:pRg st="0" end="0"/>
                                            </p:txEl>
                                          </p:spTgt>
                                        </p:tgtEl>
                                      </p:cBhvr>
                                    </p:animEffect>
                                  </p:childTnLst>
                                </p:cTn>
                              </p:par>
                              <p:par>
                                <p:cTn id="28" presetID="9" presetClass="entr" presetSubtype="0" fill="hold" nodeType="withEffect">
                                  <p:stCondLst>
                                    <p:cond delay="0"/>
                                  </p:stCondLst>
                                  <p:childTnLst>
                                    <p:set>
                                      <p:cBhvr>
                                        <p:cTn id="29" dur="1" fill="hold">
                                          <p:stCondLst>
                                            <p:cond delay="0"/>
                                          </p:stCondLst>
                                        </p:cTn>
                                        <p:tgtEl>
                                          <p:spTgt spid="3">
                                            <p:txEl>
                                              <p:pRg st="2" end="2"/>
                                            </p:txEl>
                                          </p:spTgt>
                                        </p:tgtEl>
                                        <p:attrNameLst>
                                          <p:attrName>style.visibility</p:attrName>
                                        </p:attrNameLst>
                                      </p:cBhvr>
                                      <p:to>
                                        <p:strVal val="visible"/>
                                      </p:to>
                                    </p:set>
                                    <p:animEffect transition="in" filter="dissolve">
                                      <p:cBhvr>
                                        <p:cTn id="30" dur="500"/>
                                        <p:tgtEl>
                                          <p:spTgt spid="3">
                                            <p:txEl>
                                              <p:pRg st="2" end="2"/>
                                            </p:txEl>
                                          </p:spTgt>
                                        </p:tgtEl>
                                      </p:cBhvr>
                                    </p:animEffect>
                                  </p:childTnLst>
                                </p:cTn>
                              </p:par>
                              <p:par>
                                <p:cTn id="31" presetID="9" presetClass="entr" presetSubtype="0" fill="hold" nodeType="with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animEffect transition="in" filter="dissolve">
                                      <p:cBhvr>
                                        <p:cTn id="33" dur="500"/>
                                        <p:tgtEl>
                                          <p:spTgt spid="3">
                                            <p:txEl>
                                              <p:pRg st="4" end="4"/>
                                            </p:txEl>
                                          </p:spTgt>
                                        </p:tgtEl>
                                      </p:cBhvr>
                                    </p:animEffect>
                                  </p:childTnLst>
                                </p:cTn>
                              </p:par>
                              <p:par>
                                <p:cTn id="34" presetID="9" presetClass="entr" presetSubtype="0" fill="hold" nodeType="withEffect">
                                  <p:stCondLst>
                                    <p:cond delay="0"/>
                                  </p:stCondLst>
                                  <p:childTnLst>
                                    <p:set>
                                      <p:cBhvr>
                                        <p:cTn id="35" dur="1" fill="hold">
                                          <p:stCondLst>
                                            <p:cond delay="0"/>
                                          </p:stCondLst>
                                        </p:cTn>
                                        <p:tgtEl>
                                          <p:spTgt spid="3">
                                            <p:txEl>
                                              <p:pRg st="6" end="6"/>
                                            </p:txEl>
                                          </p:spTgt>
                                        </p:tgtEl>
                                        <p:attrNameLst>
                                          <p:attrName>style.visibility</p:attrName>
                                        </p:attrNameLst>
                                      </p:cBhvr>
                                      <p:to>
                                        <p:strVal val="visible"/>
                                      </p:to>
                                    </p:set>
                                    <p:animEffect transition="in" filter="dissolve">
                                      <p:cBhvr>
                                        <p:cTn id="36" dur="500"/>
                                        <p:tgtEl>
                                          <p:spTgt spid="3">
                                            <p:txEl>
                                              <p:pRg st="6" end="6"/>
                                            </p:txEl>
                                          </p:spTgt>
                                        </p:tgtEl>
                                      </p:cBhvr>
                                    </p:animEffect>
                                  </p:childTnLst>
                                </p:cTn>
                              </p:par>
                              <p:par>
                                <p:cTn id="37" presetID="9" presetClass="entr" presetSubtype="0" fill="hold" nodeType="with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animEffect transition="in" filter="dissolve">
                                      <p:cBhvr>
                                        <p:cTn id="39"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4">
            <a:extLst>
              <a:ext uri="{FF2B5EF4-FFF2-40B4-BE49-F238E27FC236}">
                <a16:creationId xmlns:a16="http://schemas.microsoft.com/office/drawing/2014/main" id="{61513AB9-A0A7-431C-B433-C47ADE5BBB70}"/>
              </a:ext>
            </a:extLst>
          </p:cNvPr>
          <p:cNvSpPr>
            <a:spLocks noGrp="1" noChangeArrowheads="1"/>
          </p:cNvSpPr>
          <p:nvPr>
            <p:ph type="title"/>
          </p:nvPr>
        </p:nvSpPr>
        <p:spPr>
          <a:xfrm>
            <a:off x="838200" y="365125"/>
            <a:ext cx="10515600" cy="1943735"/>
          </a:xfrm>
        </p:spPr>
        <p:txBody>
          <a:bodyPr/>
          <a:lstStyle/>
          <a:p>
            <a:pPr algn="ctr"/>
            <a:r>
              <a:rPr lang="en-US" altLang="en-US" sz="4000" b="1" dirty="0"/>
              <a:t>Understanding Behavior:</a:t>
            </a:r>
            <a:br>
              <a:rPr lang="en-US" altLang="en-US" sz="4000" b="1" dirty="0"/>
            </a:br>
            <a:r>
              <a:rPr lang="en-US" altLang="en-US" sz="4000" b="1" dirty="0"/>
              <a:t>Making Sense of What You See and Hear</a:t>
            </a:r>
          </a:p>
        </p:txBody>
      </p:sp>
      <p:sp>
        <p:nvSpPr>
          <p:cNvPr id="75778" name="Subtitle 5">
            <a:extLst>
              <a:ext uri="{FF2B5EF4-FFF2-40B4-BE49-F238E27FC236}">
                <a16:creationId xmlns:a16="http://schemas.microsoft.com/office/drawing/2014/main" id="{6BDE4B53-10A0-4D4A-A7D2-1A36C5459C7E}"/>
              </a:ext>
            </a:extLst>
          </p:cNvPr>
          <p:cNvSpPr>
            <a:spLocks noGrp="1"/>
          </p:cNvSpPr>
          <p:nvPr>
            <p:ph sz="half" idx="1"/>
          </p:nvPr>
        </p:nvSpPr>
        <p:spPr>
          <a:xfrm>
            <a:off x="1205477" y="5183225"/>
            <a:ext cx="9794500" cy="1351915"/>
          </a:xfrm>
        </p:spPr>
        <p:txBody>
          <a:bodyPr>
            <a:normAutofit/>
          </a:bodyPr>
          <a:lstStyle/>
          <a:p>
            <a:endParaRPr lang="en-US" altLang="en-US" dirty="0"/>
          </a:p>
          <a:p>
            <a:pPr marL="0" indent="0" algn="ctr">
              <a:buNone/>
            </a:pPr>
            <a:r>
              <a:rPr lang="en-US" altLang="en-US" sz="4000" b="1" dirty="0">
                <a:solidFill>
                  <a:srgbClr val="006699"/>
                </a:solidFill>
              </a:rPr>
              <a:t>2. Influence of Culture and Social Identities</a:t>
            </a:r>
          </a:p>
        </p:txBody>
      </p:sp>
      <p:pic>
        <p:nvPicPr>
          <p:cNvPr id="6" name="Content Placeholder 5" descr="handsworld.jpeg"/>
          <p:cNvPicPr>
            <a:picLocks noGrp="1" noChangeAspect="1"/>
          </p:cNvPicPr>
          <p:nvPr>
            <p:ph sz="half" idx="2"/>
          </p:nvPr>
        </p:nvPicPr>
        <p:blipFill>
          <a:blip r:embed="rId3">
            <a:extLst>
              <a:ext uri="{28A0092B-C50C-407E-A947-70E740481C1C}">
                <a14:useLocalDpi xmlns:a14="http://schemas.microsoft.com/office/drawing/2010/main" val="0"/>
              </a:ext>
            </a:extLst>
          </a:blip>
          <a:srcRect t="-62480" b="-62480"/>
          <a:stretch>
            <a:fillRect/>
          </a:stretch>
        </p:blipFill>
        <p:spPr>
          <a:xfrm>
            <a:off x="2131111" y="359552"/>
            <a:ext cx="7952633" cy="6678361"/>
          </a:xfrm>
        </p:spPr>
      </p:pic>
    </p:spTree>
    <p:extLst>
      <p:ext uri="{BB962C8B-B14F-4D97-AF65-F5344CB8AC3E}">
        <p14:creationId xmlns:p14="http://schemas.microsoft.com/office/powerpoint/2010/main" val="169474071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Rectangle 2">
            <a:extLst>
              <a:ext uri="{FF2B5EF4-FFF2-40B4-BE49-F238E27FC236}">
                <a16:creationId xmlns:a16="http://schemas.microsoft.com/office/drawing/2014/main" id="{A2F3821B-3C14-4F33-849C-112BDC139E1A}"/>
              </a:ext>
            </a:extLst>
          </p:cNvPr>
          <p:cNvSpPr>
            <a:spLocks noGrp="1" noChangeArrowheads="1"/>
          </p:cNvSpPr>
          <p:nvPr>
            <p:ph type="title"/>
          </p:nvPr>
        </p:nvSpPr>
        <p:spPr/>
        <p:txBody>
          <a:bodyPr/>
          <a:lstStyle/>
          <a:p>
            <a:pPr algn="ctr"/>
            <a:r>
              <a:rPr lang="en-US" altLang="en-US" sz="4000" dirty="0"/>
              <a:t>Some of the [many] ways </a:t>
            </a:r>
            <a:br>
              <a:rPr lang="en-US" altLang="en-US" sz="4000" dirty="0"/>
            </a:br>
            <a:r>
              <a:rPr lang="en-US" altLang="en-US" sz="4000" dirty="0"/>
              <a:t>Culture Influences Behavior</a:t>
            </a:r>
          </a:p>
        </p:txBody>
      </p:sp>
      <p:sp>
        <p:nvSpPr>
          <p:cNvPr id="155650" name="Rectangle 3">
            <a:extLst>
              <a:ext uri="{FF2B5EF4-FFF2-40B4-BE49-F238E27FC236}">
                <a16:creationId xmlns:a16="http://schemas.microsoft.com/office/drawing/2014/main" id="{DD7ABB7E-8E3C-4470-A50A-B188173DA946}"/>
              </a:ext>
            </a:extLst>
          </p:cNvPr>
          <p:cNvSpPr>
            <a:spLocks noGrp="1" noChangeArrowheads="1"/>
          </p:cNvSpPr>
          <p:nvPr>
            <p:ph idx="1"/>
          </p:nvPr>
        </p:nvSpPr>
        <p:spPr>
          <a:xfrm>
            <a:off x="838200" y="1825624"/>
            <a:ext cx="10515600" cy="4803685"/>
          </a:xfrm>
        </p:spPr>
        <p:txBody>
          <a:bodyPr>
            <a:normAutofit/>
          </a:bodyPr>
          <a:lstStyle/>
          <a:p>
            <a:endParaRPr lang="en-US" altLang="en-US" dirty="0"/>
          </a:p>
          <a:p>
            <a:r>
              <a:rPr lang="en-US" altLang="en-US" dirty="0"/>
              <a:t>Individual and culturally based beliefs, values and perceptions affect caregiver attitudes about behavior</a:t>
            </a:r>
          </a:p>
          <a:p>
            <a:pPr marL="0" indent="0">
              <a:buNone/>
            </a:pPr>
            <a:endParaRPr lang="en-US" altLang="en-US" dirty="0"/>
          </a:p>
          <a:p>
            <a:pPr marL="457200" lvl="1" indent="0">
              <a:buNone/>
            </a:pPr>
            <a:r>
              <a:rPr lang="en-US" altLang="en-US" i="1" dirty="0"/>
              <a:t>Example: some studies suggest that parents from more collectivist culture may expect that independent eating skills will develop later than infants from more individualistic cultures</a:t>
            </a:r>
            <a:r>
              <a:rPr lang="en-US" altLang="en-US" dirty="0"/>
              <a:t>. </a:t>
            </a:r>
            <a:r>
              <a:rPr lang="en-US" altLang="en-US" i="1" dirty="0"/>
              <a:t>Why might this be?</a:t>
            </a:r>
          </a:p>
        </p:txBody>
      </p:sp>
      <p:sp>
        <p:nvSpPr>
          <p:cNvPr id="155651" name="Rectangle 6">
            <a:extLst>
              <a:ext uri="{FF2B5EF4-FFF2-40B4-BE49-F238E27FC236}">
                <a16:creationId xmlns:a16="http://schemas.microsoft.com/office/drawing/2014/main" id="{75131FF3-4C7C-41D5-A358-ED9A99ECCC9F}"/>
              </a:ext>
            </a:extLst>
          </p:cNvPr>
          <p:cNvSpPr>
            <a:spLocks noGrp="1" noChangeArrowheads="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sz="1400" dirty="0"/>
          </a:p>
        </p:txBody>
      </p:sp>
    </p:spTree>
    <p:extLst>
      <p:ext uri="{BB962C8B-B14F-4D97-AF65-F5344CB8AC3E}">
        <p14:creationId xmlns:p14="http://schemas.microsoft.com/office/powerpoint/2010/main" val="72018476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7" name="Rectangle 2">
            <a:extLst>
              <a:ext uri="{FF2B5EF4-FFF2-40B4-BE49-F238E27FC236}">
                <a16:creationId xmlns:a16="http://schemas.microsoft.com/office/drawing/2014/main" id="{E49B796E-81ED-4546-B07B-CB06275643FC}"/>
              </a:ext>
            </a:extLst>
          </p:cNvPr>
          <p:cNvSpPr>
            <a:spLocks noGrp="1" noChangeArrowheads="1"/>
          </p:cNvSpPr>
          <p:nvPr>
            <p:ph type="title"/>
          </p:nvPr>
        </p:nvSpPr>
        <p:spPr/>
        <p:txBody>
          <a:bodyPr/>
          <a:lstStyle/>
          <a:p>
            <a:pPr algn="ctr"/>
            <a:r>
              <a:rPr lang="en-US" altLang="en-US" sz="3200" dirty="0">
                <a:solidFill>
                  <a:schemeClr val="tx1"/>
                </a:solidFill>
              </a:rPr>
              <a:t>Mean Age Expectation in Months</a:t>
            </a:r>
            <a:br>
              <a:rPr lang="en-US" altLang="en-US" sz="3200" dirty="0">
                <a:solidFill>
                  <a:schemeClr val="tx1"/>
                </a:solidFill>
              </a:rPr>
            </a:br>
            <a:r>
              <a:rPr lang="en-US" altLang="en-US" sz="3200" dirty="0">
                <a:solidFill>
                  <a:schemeClr val="tx1"/>
                </a:solidFill>
              </a:rPr>
              <a:t>for Milestone Attainment</a:t>
            </a:r>
          </a:p>
        </p:txBody>
      </p:sp>
      <p:sp>
        <p:nvSpPr>
          <p:cNvPr id="157698" name="Rectangle 3">
            <a:extLst>
              <a:ext uri="{FF2B5EF4-FFF2-40B4-BE49-F238E27FC236}">
                <a16:creationId xmlns:a16="http://schemas.microsoft.com/office/drawing/2014/main" id="{BC10F4D9-D946-46B5-A2A0-A2497B562505}"/>
              </a:ext>
            </a:extLst>
          </p:cNvPr>
          <p:cNvSpPr>
            <a:spLocks noGrp="1" noChangeArrowheads="1"/>
          </p:cNvSpPr>
          <p:nvPr>
            <p:ph idx="1"/>
          </p:nvPr>
        </p:nvSpPr>
        <p:spPr/>
        <p:txBody>
          <a:bodyPr>
            <a:normAutofit fontScale="92500" lnSpcReduction="10000"/>
          </a:bodyPr>
          <a:lstStyle/>
          <a:p>
            <a:pPr>
              <a:lnSpc>
                <a:spcPct val="80000"/>
              </a:lnSpc>
              <a:buFontTx/>
              <a:buNone/>
            </a:pPr>
            <a:r>
              <a:rPr lang="en-US" altLang="en-US" sz="1900" b="1" dirty="0"/>
              <a:t>				Caucasian</a:t>
            </a:r>
            <a:r>
              <a:rPr lang="en-US" altLang="en-US" sz="1400" b="1" dirty="0"/>
              <a:t>	</a:t>
            </a:r>
            <a:r>
              <a:rPr lang="en-US" altLang="en-US" sz="1900" b="1" dirty="0"/>
              <a:t>Puerto Rican</a:t>
            </a:r>
            <a:r>
              <a:rPr lang="en-US" altLang="en-US" sz="1400" b="1" dirty="0"/>
              <a:t>	</a:t>
            </a:r>
            <a:r>
              <a:rPr lang="en-US" altLang="en-US" sz="1900" b="1" dirty="0"/>
              <a:t>Filipino</a:t>
            </a:r>
          </a:p>
          <a:p>
            <a:pPr>
              <a:lnSpc>
                <a:spcPct val="80000"/>
              </a:lnSpc>
              <a:buFontTx/>
              <a:buNone/>
            </a:pPr>
            <a:endParaRPr lang="en-US" altLang="en-US" sz="1400" b="1" dirty="0"/>
          </a:p>
          <a:p>
            <a:pPr>
              <a:lnSpc>
                <a:spcPct val="80000"/>
              </a:lnSpc>
              <a:buFontTx/>
              <a:buNone/>
            </a:pPr>
            <a:r>
              <a:rPr lang="en-US" altLang="en-US" sz="1400" b="1" dirty="0"/>
              <a:t>Eat Solid Food		 8.2		10.1		6.7*</a:t>
            </a:r>
          </a:p>
          <a:p>
            <a:pPr>
              <a:lnSpc>
                <a:spcPct val="80000"/>
              </a:lnSpc>
              <a:buFontTx/>
              <a:buNone/>
            </a:pPr>
            <a:r>
              <a:rPr lang="en-US" altLang="en-US" sz="1400" b="1" dirty="0"/>
              <a:t>Training Cup		                        12.0		17.1		21.9*</a:t>
            </a:r>
          </a:p>
          <a:p>
            <a:pPr>
              <a:lnSpc>
                <a:spcPct val="80000"/>
              </a:lnSpc>
              <a:buFontTx/>
              <a:buNone/>
            </a:pPr>
            <a:r>
              <a:rPr lang="en-US" altLang="en-US" sz="1400" b="1" dirty="0"/>
              <a:t>Utensils			17.7		26.5		32.4*</a:t>
            </a:r>
          </a:p>
          <a:p>
            <a:pPr>
              <a:lnSpc>
                <a:spcPct val="80000"/>
              </a:lnSpc>
              <a:buFontTx/>
              <a:buNone/>
            </a:pPr>
            <a:r>
              <a:rPr lang="en-US" altLang="en-US" sz="1400" b="1" dirty="0"/>
              <a:t>Finger Food		                         8.9		9.4		9.5</a:t>
            </a:r>
          </a:p>
          <a:p>
            <a:pPr>
              <a:lnSpc>
                <a:spcPct val="80000"/>
              </a:lnSpc>
              <a:buFontTx/>
              <a:buNone/>
            </a:pPr>
            <a:r>
              <a:rPr lang="en-US" altLang="en-US" sz="1400" b="1" dirty="0"/>
              <a:t>Wean			16.8		18.2		36.2*</a:t>
            </a:r>
          </a:p>
          <a:p>
            <a:pPr>
              <a:lnSpc>
                <a:spcPct val="80000"/>
              </a:lnSpc>
              <a:buFontTx/>
              <a:buNone/>
            </a:pPr>
            <a:r>
              <a:rPr lang="en-US" altLang="en-US" sz="1400" b="1" dirty="0"/>
              <a:t>Sleep by Self	</a:t>
            </a:r>
            <a:r>
              <a:rPr lang="en-US" altLang="en-US" sz="1400" b="1"/>
              <a:t>	                        13.8</a:t>
            </a:r>
            <a:r>
              <a:rPr lang="en-US" altLang="en-US" sz="1400" b="1" dirty="0"/>
              <a:t>		14.6		38.8*</a:t>
            </a:r>
          </a:p>
          <a:p>
            <a:pPr>
              <a:lnSpc>
                <a:spcPct val="80000"/>
              </a:lnSpc>
              <a:buFontTx/>
              <a:buNone/>
            </a:pPr>
            <a:r>
              <a:rPr lang="en-US" altLang="en-US" sz="1400" b="1" dirty="0"/>
              <a:t>Sleep all Night		11.4		14.5		32.4*</a:t>
            </a:r>
          </a:p>
          <a:p>
            <a:pPr>
              <a:lnSpc>
                <a:spcPct val="80000"/>
              </a:lnSpc>
              <a:buFontTx/>
              <a:buNone/>
            </a:pPr>
            <a:r>
              <a:rPr lang="en-US" altLang="en-US" sz="1400" b="1" dirty="0"/>
              <a:t>Choose Clothes		31.1		44.2		33.1*</a:t>
            </a:r>
          </a:p>
          <a:p>
            <a:pPr>
              <a:lnSpc>
                <a:spcPct val="80000"/>
              </a:lnSpc>
              <a:buFontTx/>
              <a:buNone/>
            </a:pPr>
            <a:r>
              <a:rPr lang="en-US" altLang="en-US" sz="1400" b="1" dirty="0"/>
              <a:t>Dress Self			38.2		44.2		39.2</a:t>
            </a:r>
          </a:p>
          <a:p>
            <a:pPr>
              <a:lnSpc>
                <a:spcPct val="80000"/>
              </a:lnSpc>
              <a:buFontTx/>
              <a:buNone/>
            </a:pPr>
            <a:r>
              <a:rPr lang="en-US" altLang="en-US" sz="1400" b="1" dirty="0"/>
              <a:t>Play Alone			25.0		24.8		12.3*</a:t>
            </a:r>
          </a:p>
          <a:p>
            <a:pPr>
              <a:lnSpc>
                <a:spcPct val="80000"/>
              </a:lnSpc>
              <a:buFontTx/>
              <a:buNone/>
            </a:pPr>
            <a:r>
              <a:rPr lang="en-US" altLang="en-US" sz="1400" b="1" dirty="0"/>
              <a:t>Toilet Trained-Day		31.6		29.0		20.4*</a:t>
            </a:r>
          </a:p>
          <a:p>
            <a:pPr>
              <a:lnSpc>
                <a:spcPct val="80000"/>
              </a:lnSpc>
              <a:buFontTx/>
              <a:buNone/>
            </a:pPr>
            <a:r>
              <a:rPr lang="en-US" altLang="en-US" sz="1400" b="1" dirty="0"/>
              <a:t>Toilet Trained-Night		33.2		31.8		34.2</a:t>
            </a:r>
          </a:p>
          <a:p>
            <a:pPr>
              <a:lnSpc>
                <a:spcPct val="80000"/>
              </a:lnSpc>
              <a:buFontTx/>
              <a:buNone/>
            </a:pPr>
            <a:r>
              <a:rPr lang="en-US" altLang="en-US" sz="1400" b="1" dirty="0"/>
              <a:t>			</a:t>
            </a:r>
          </a:p>
          <a:p>
            <a:pPr>
              <a:lnSpc>
                <a:spcPct val="80000"/>
              </a:lnSpc>
              <a:buFontTx/>
              <a:buNone/>
            </a:pPr>
            <a:r>
              <a:rPr lang="en-US" altLang="en-US" sz="1400" b="1" dirty="0"/>
              <a:t>						</a:t>
            </a:r>
            <a:r>
              <a:rPr lang="en-US" altLang="en-US" sz="1400" b="1" i="1" dirty="0"/>
              <a:t>Carlson &amp; Harwood (2000)</a:t>
            </a:r>
            <a:endParaRPr lang="en-US" altLang="en-US" sz="1400" b="1" dirty="0"/>
          </a:p>
          <a:p>
            <a:pPr>
              <a:lnSpc>
                <a:spcPct val="80000"/>
              </a:lnSpc>
            </a:pPr>
            <a:endParaRPr lang="en-US" altLang="en-US" sz="1400" dirty="0"/>
          </a:p>
        </p:txBody>
      </p:sp>
      <p:sp>
        <p:nvSpPr>
          <p:cNvPr id="157699" name="Rectangle 6">
            <a:extLst>
              <a:ext uri="{FF2B5EF4-FFF2-40B4-BE49-F238E27FC236}">
                <a16:creationId xmlns:a16="http://schemas.microsoft.com/office/drawing/2014/main" id="{B7FBBAF1-0C6C-4167-8CDE-04051B9807B8}"/>
              </a:ext>
            </a:extLst>
          </p:cNvPr>
          <p:cNvSpPr>
            <a:spLocks noGrp="1" noChangeArrowheads="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0" fontAlgn="base" hangingPunct="0">
              <a:spcBef>
                <a:spcPct val="0"/>
              </a:spcBef>
              <a:spcAft>
                <a:spcPct val="0"/>
              </a:spcAft>
            </a:pPr>
            <a:fld id="{E0A7C676-EEB3-41EB-B38C-64BC56ADD9CB}" type="slidenum">
              <a:rPr lang="en-US" altLang="en-US" sz="1400">
                <a:solidFill>
                  <a:srgbClr val="000000"/>
                </a:solidFill>
              </a:rPr>
              <a:pPr eaLnBrk="0" fontAlgn="base" hangingPunct="0">
                <a:spcBef>
                  <a:spcPct val="0"/>
                </a:spcBef>
                <a:spcAft>
                  <a:spcPct val="0"/>
                </a:spcAft>
              </a:pPr>
              <a:t>45</a:t>
            </a:fld>
            <a:endParaRPr lang="en-US" altLang="en-US" sz="1400">
              <a:solidFill>
                <a:srgbClr val="000000"/>
              </a:solidFill>
            </a:endParaRPr>
          </a:p>
        </p:txBody>
      </p:sp>
    </p:spTree>
    <p:extLst>
      <p:ext uri="{BB962C8B-B14F-4D97-AF65-F5344CB8AC3E}">
        <p14:creationId xmlns:p14="http://schemas.microsoft.com/office/powerpoint/2010/main" val="49489733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altLang="en-US" dirty="0"/>
              <a:t>Some of the [many] ways </a:t>
            </a:r>
            <a:br>
              <a:rPr lang="en-US" altLang="en-US" dirty="0"/>
            </a:br>
            <a:r>
              <a:rPr lang="en-US" altLang="en-US" dirty="0"/>
              <a:t>Culture Influences Behavior</a:t>
            </a:r>
            <a:endParaRPr lang="en-US" dirty="0"/>
          </a:p>
        </p:txBody>
      </p:sp>
      <p:sp>
        <p:nvSpPr>
          <p:cNvPr id="3" name="Content Placeholder 2"/>
          <p:cNvSpPr>
            <a:spLocks noGrp="1"/>
          </p:cNvSpPr>
          <p:nvPr>
            <p:ph idx="1"/>
          </p:nvPr>
        </p:nvSpPr>
        <p:spPr/>
        <p:txBody>
          <a:bodyPr/>
          <a:lstStyle/>
          <a:p>
            <a:r>
              <a:rPr lang="en-US" altLang="en-US" dirty="0"/>
              <a:t>Access, or lack of access, to resources as a result of privilege, oppression, and implicit bias affect caregiver behavior</a:t>
            </a:r>
          </a:p>
          <a:p>
            <a:pPr marL="0" indent="0">
              <a:buNone/>
            </a:pPr>
            <a:endParaRPr lang="en-US" altLang="en-US" dirty="0"/>
          </a:p>
          <a:p>
            <a:pPr marL="457200" lvl="1" indent="0">
              <a:buNone/>
            </a:pPr>
            <a:r>
              <a:rPr lang="en-US" altLang="en-US" i="1" dirty="0"/>
              <a:t>Example: Emerging skills in autonomy/differentiation (“No!” “It’s mine!”) may be interpreted differently by caregivers with different social identities—it may be perceived as “assertive” and therefore desirable by some, or as “aggressive” and therefore undesirable, or even dangerous, by others.</a:t>
            </a:r>
          </a:p>
          <a:p>
            <a:endParaRPr lang="en-US" dirty="0"/>
          </a:p>
        </p:txBody>
      </p:sp>
    </p:spTree>
    <p:extLst>
      <p:ext uri="{BB962C8B-B14F-4D97-AF65-F5344CB8AC3E}">
        <p14:creationId xmlns:p14="http://schemas.microsoft.com/office/powerpoint/2010/main" val="291905740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altLang="en-US" dirty="0"/>
              <a:t>Some of the [many] ways </a:t>
            </a:r>
            <a:br>
              <a:rPr lang="en-US" altLang="en-US" dirty="0"/>
            </a:br>
            <a:r>
              <a:rPr lang="en-US" altLang="en-US" dirty="0"/>
              <a:t>Culture Influences Behavior</a:t>
            </a:r>
            <a:endParaRPr lang="en-US" dirty="0"/>
          </a:p>
        </p:txBody>
      </p:sp>
      <p:sp>
        <p:nvSpPr>
          <p:cNvPr id="3" name="Content Placeholder 2"/>
          <p:cNvSpPr>
            <a:spLocks noGrp="1"/>
          </p:cNvSpPr>
          <p:nvPr>
            <p:ph idx="1"/>
          </p:nvPr>
        </p:nvSpPr>
        <p:spPr/>
        <p:txBody>
          <a:bodyPr/>
          <a:lstStyle/>
          <a:p>
            <a:endParaRPr lang="en-US" altLang="en-US" dirty="0"/>
          </a:p>
          <a:p>
            <a:r>
              <a:rPr lang="en-US" altLang="en-US" dirty="0"/>
              <a:t>Group </a:t>
            </a:r>
            <a:r>
              <a:rPr lang="en-US" altLang="ja-JP" dirty="0"/>
              <a:t>care settings have a distinct culture unto themselves that may or may not align with the familial and cultural context of the family</a:t>
            </a:r>
          </a:p>
          <a:p>
            <a:pPr marL="457200" lvl="1" indent="0">
              <a:buNone/>
            </a:pPr>
            <a:endParaRPr lang="en-US" altLang="en-US" i="1" dirty="0"/>
          </a:p>
          <a:p>
            <a:pPr marL="457200" lvl="1" indent="0">
              <a:buNone/>
            </a:pPr>
            <a:r>
              <a:rPr lang="en-US" altLang="en-US" i="1" dirty="0"/>
              <a:t>Example: A school may emphasize a preschooler’s independent self-regulation skills (taking “quiet time”), where a family may still be promoting co-regulation skills at home ( cuddling, etc.). Or vice versa!</a:t>
            </a:r>
          </a:p>
          <a:p>
            <a:pPr marL="0" indent="0">
              <a:buNone/>
            </a:pPr>
            <a:endParaRPr lang="en-US" dirty="0"/>
          </a:p>
        </p:txBody>
      </p:sp>
    </p:spTree>
    <p:extLst>
      <p:ext uri="{BB962C8B-B14F-4D97-AF65-F5344CB8AC3E}">
        <p14:creationId xmlns:p14="http://schemas.microsoft.com/office/powerpoint/2010/main" val="397238806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5" name="Title 2">
            <a:extLst>
              <a:ext uri="{FF2B5EF4-FFF2-40B4-BE49-F238E27FC236}">
                <a16:creationId xmlns:a16="http://schemas.microsoft.com/office/drawing/2014/main" id="{CB774F89-9669-42DF-8E42-9E29548683DA}"/>
              </a:ext>
            </a:extLst>
          </p:cNvPr>
          <p:cNvSpPr>
            <a:spLocks noGrp="1"/>
          </p:cNvSpPr>
          <p:nvPr>
            <p:ph type="title"/>
          </p:nvPr>
        </p:nvSpPr>
        <p:spPr>
          <a:xfrm>
            <a:off x="2209800" y="381000"/>
            <a:ext cx="7772400" cy="1143000"/>
          </a:xfrm>
        </p:spPr>
        <p:txBody>
          <a:bodyPr>
            <a:normAutofit fontScale="90000"/>
          </a:bodyPr>
          <a:lstStyle/>
          <a:p>
            <a:r>
              <a:rPr lang="en-US" altLang="en-US"/>
              <a:t>Strategies for Supporting Cultural Influences</a:t>
            </a:r>
          </a:p>
        </p:txBody>
      </p:sp>
      <p:sp>
        <p:nvSpPr>
          <p:cNvPr id="164866" name="Content Placeholder 3">
            <a:extLst>
              <a:ext uri="{FF2B5EF4-FFF2-40B4-BE49-F238E27FC236}">
                <a16:creationId xmlns:a16="http://schemas.microsoft.com/office/drawing/2014/main" id="{ABDF26F3-9589-4B15-9DC8-4947E12B058F}"/>
              </a:ext>
            </a:extLst>
          </p:cNvPr>
          <p:cNvSpPr>
            <a:spLocks noGrp="1"/>
          </p:cNvSpPr>
          <p:nvPr>
            <p:ph idx="1"/>
          </p:nvPr>
        </p:nvSpPr>
        <p:spPr/>
        <p:txBody>
          <a:bodyPr>
            <a:noAutofit/>
          </a:bodyPr>
          <a:lstStyle/>
          <a:p>
            <a:r>
              <a:rPr lang="en-US" altLang="en-US" sz="2600" dirty="0"/>
              <a:t>Visit families</a:t>
            </a:r>
            <a:r>
              <a:rPr lang="ja-JP" altLang="en-US" sz="2600" dirty="0"/>
              <a:t>’</a:t>
            </a:r>
            <a:r>
              <a:rPr lang="en-US" altLang="ja-JP" sz="2600" dirty="0"/>
              <a:t> homes and communities</a:t>
            </a:r>
          </a:p>
          <a:p>
            <a:r>
              <a:rPr lang="en-US" altLang="en-US" sz="2600" dirty="0"/>
              <a:t>Support children</a:t>
            </a:r>
            <a:r>
              <a:rPr lang="ja-JP" altLang="en-US" sz="2600" dirty="0"/>
              <a:t>’</a:t>
            </a:r>
            <a:r>
              <a:rPr lang="en-US" altLang="ja-JP" sz="2600" dirty="0"/>
              <a:t>s home languages</a:t>
            </a:r>
          </a:p>
          <a:p>
            <a:r>
              <a:rPr lang="en-US" altLang="en-US" sz="2600" dirty="0"/>
              <a:t>Name cultural differences and dynamics of privilege/oppression between self and family: “We may come from different backgrounds and we may see things differently and have different practices. I may share ideas that work for you, and I may share ideas that don’t fit the way you want to parent. Let me know what your experience is.”</a:t>
            </a:r>
          </a:p>
          <a:p>
            <a:r>
              <a:rPr lang="en-US" altLang="en-US" sz="2600" dirty="0"/>
              <a:t>Share picture books and other printed materials that affirm the cultural and social identities of the young children and families you work with</a:t>
            </a:r>
          </a:p>
          <a:p>
            <a:r>
              <a:rPr lang="en-US" altLang="en-US" sz="2600" dirty="0"/>
              <a:t>Ask families to share a special lullaby or song from their culture</a:t>
            </a:r>
          </a:p>
        </p:txBody>
      </p:sp>
      <p:sp>
        <p:nvSpPr>
          <p:cNvPr id="164867" name="Slide Number Placeholder 1">
            <a:extLst>
              <a:ext uri="{FF2B5EF4-FFF2-40B4-BE49-F238E27FC236}">
                <a16:creationId xmlns:a16="http://schemas.microsoft.com/office/drawing/2014/main" id="{E88FA37A-25F0-4ADC-B4EB-E91952F0D9F0}"/>
              </a:ext>
            </a:extLst>
          </p:cNvPr>
          <p:cNvSpPr>
            <a:spLocks noGrp="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2CE3C27F-5082-4F0B-9EC3-272D47E3BD42}" type="slidenum">
              <a:rPr lang="en-US" altLang="en-US" sz="1400"/>
              <a:pPr/>
              <a:t>48</a:t>
            </a:fld>
            <a:endParaRPr lang="en-US" altLang="en-US" sz="1400"/>
          </a:p>
        </p:txBody>
      </p:sp>
    </p:spTree>
    <p:extLst>
      <p:ext uri="{BB962C8B-B14F-4D97-AF65-F5344CB8AC3E}">
        <p14:creationId xmlns:p14="http://schemas.microsoft.com/office/powerpoint/2010/main" val="94659165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4">
            <a:extLst>
              <a:ext uri="{FF2B5EF4-FFF2-40B4-BE49-F238E27FC236}">
                <a16:creationId xmlns:a16="http://schemas.microsoft.com/office/drawing/2014/main" id="{61513AB9-A0A7-431C-B433-C47ADE5BBB70}"/>
              </a:ext>
            </a:extLst>
          </p:cNvPr>
          <p:cNvSpPr>
            <a:spLocks noGrp="1" noChangeArrowheads="1"/>
          </p:cNvSpPr>
          <p:nvPr>
            <p:ph type="title"/>
          </p:nvPr>
        </p:nvSpPr>
        <p:spPr>
          <a:xfrm>
            <a:off x="838200" y="365125"/>
            <a:ext cx="10515600" cy="1943735"/>
          </a:xfrm>
        </p:spPr>
        <p:txBody>
          <a:bodyPr/>
          <a:lstStyle/>
          <a:p>
            <a:pPr algn="ctr"/>
            <a:r>
              <a:rPr lang="en-US" altLang="en-US" sz="4000" b="1" dirty="0"/>
              <a:t>Understanding Behavior:</a:t>
            </a:r>
            <a:br>
              <a:rPr lang="en-US" altLang="en-US" sz="4000" b="1" dirty="0"/>
            </a:br>
            <a:r>
              <a:rPr lang="en-US" altLang="en-US" sz="4000" b="1" dirty="0"/>
              <a:t>Making Sense of What You See and Hear</a:t>
            </a:r>
          </a:p>
        </p:txBody>
      </p:sp>
      <p:sp>
        <p:nvSpPr>
          <p:cNvPr id="75778" name="Subtitle 5">
            <a:extLst>
              <a:ext uri="{FF2B5EF4-FFF2-40B4-BE49-F238E27FC236}">
                <a16:creationId xmlns:a16="http://schemas.microsoft.com/office/drawing/2014/main" id="{6BDE4B53-10A0-4D4A-A7D2-1A36C5459C7E}"/>
              </a:ext>
            </a:extLst>
          </p:cNvPr>
          <p:cNvSpPr>
            <a:spLocks noGrp="1"/>
          </p:cNvSpPr>
          <p:nvPr>
            <p:ph sz="half" idx="1"/>
          </p:nvPr>
        </p:nvSpPr>
        <p:spPr>
          <a:xfrm>
            <a:off x="1205477" y="5183225"/>
            <a:ext cx="9794500" cy="1351915"/>
          </a:xfrm>
        </p:spPr>
        <p:txBody>
          <a:bodyPr>
            <a:normAutofit/>
          </a:bodyPr>
          <a:lstStyle/>
          <a:p>
            <a:endParaRPr lang="en-US" altLang="en-US" dirty="0"/>
          </a:p>
          <a:p>
            <a:pPr marL="0" indent="0" algn="ctr">
              <a:buNone/>
            </a:pPr>
            <a:r>
              <a:rPr lang="en-US" altLang="en-US" sz="4000" b="1" dirty="0">
                <a:solidFill>
                  <a:srgbClr val="006699"/>
                </a:solidFill>
              </a:rPr>
              <a:t>3. Social-Emotional Development Milestones</a:t>
            </a:r>
          </a:p>
        </p:txBody>
      </p:sp>
      <p:pic>
        <p:nvPicPr>
          <p:cNvPr id="7" name="Content Placeholder 2" descr="familyreading.jpeg"/>
          <p:cNvPicPr>
            <a:picLocks noChangeAspect="1"/>
          </p:cNvPicPr>
          <p:nvPr/>
        </p:nvPicPr>
        <p:blipFill>
          <a:blip r:embed="rId3">
            <a:extLst>
              <a:ext uri="{28A0092B-C50C-407E-A947-70E740481C1C}">
                <a14:useLocalDpi xmlns:a14="http://schemas.microsoft.com/office/drawing/2010/main" val="0"/>
              </a:ext>
            </a:extLst>
          </a:blip>
          <a:srcRect t="8012" b="8012"/>
          <a:stretch>
            <a:fillRect/>
          </a:stretch>
        </p:blipFill>
        <p:spPr>
          <a:xfrm>
            <a:off x="3931877" y="2107168"/>
            <a:ext cx="4000943" cy="3359861"/>
          </a:xfrm>
          <a:prstGeom prst="rect">
            <a:avLst/>
          </a:prstGeom>
        </p:spPr>
      </p:pic>
    </p:spTree>
    <p:extLst>
      <p:ext uri="{BB962C8B-B14F-4D97-AF65-F5344CB8AC3E}">
        <p14:creationId xmlns:p14="http://schemas.microsoft.com/office/powerpoint/2010/main" val="16406086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2">
            <a:extLst>
              <a:ext uri="{FF2B5EF4-FFF2-40B4-BE49-F238E27FC236}">
                <a16:creationId xmlns:a16="http://schemas.microsoft.com/office/drawing/2014/main" id="{733305EC-163A-41B1-8716-4B80C0D4014F}"/>
              </a:ext>
            </a:extLst>
          </p:cNvPr>
          <p:cNvSpPr>
            <a:spLocks noGrp="1" noChangeArrowheads="1"/>
          </p:cNvSpPr>
          <p:nvPr>
            <p:ph type="title"/>
          </p:nvPr>
        </p:nvSpPr>
        <p:spPr>
          <a:xfrm>
            <a:off x="3247677" y="457200"/>
            <a:ext cx="7060067" cy="1600200"/>
          </a:xfrm>
        </p:spPr>
        <p:txBody>
          <a:bodyPr anchor="t"/>
          <a:lstStyle/>
          <a:p>
            <a:pPr algn="ctr" eaLnBrk="1" hangingPunct="1"/>
            <a:r>
              <a:rPr lang="en-US" altLang="en-US" sz="4000" dirty="0"/>
              <a:t>The Words We Will Use</a:t>
            </a:r>
            <a:r>
              <a:rPr lang="en-US" altLang="en-US" sz="3400" dirty="0"/>
              <a:t> </a:t>
            </a:r>
          </a:p>
        </p:txBody>
      </p:sp>
      <p:sp>
        <p:nvSpPr>
          <p:cNvPr id="41986" name="Rectangle 3">
            <a:extLst>
              <a:ext uri="{FF2B5EF4-FFF2-40B4-BE49-F238E27FC236}">
                <a16:creationId xmlns:a16="http://schemas.microsoft.com/office/drawing/2014/main" id="{39366E1C-7606-427C-9463-79097345D023}"/>
              </a:ext>
            </a:extLst>
          </p:cNvPr>
          <p:cNvSpPr>
            <a:spLocks noGrp="1" noChangeArrowheads="1"/>
          </p:cNvSpPr>
          <p:nvPr>
            <p:ph type="body" sz="half" idx="2"/>
          </p:nvPr>
        </p:nvSpPr>
        <p:spPr>
          <a:xfrm>
            <a:off x="643203" y="1649549"/>
            <a:ext cx="6118677" cy="4866169"/>
          </a:xfrm>
        </p:spPr>
        <p:txBody>
          <a:bodyPr numCol="2">
            <a:noAutofit/>
          </a:bodyPr>
          <a:lstStyle/>
          <a:p>
            <a:pPr lvl="1"/>
            <a:r>
              <a:rPr lang="en-US" altLang="en-US" sz="2600" dirty="0"/>
              <a:t>Caregiving</a:t>
            </a:r>
          </a:p>
          <a:p>
            <a:pPr marL="457200" lvl="1" indent="0" eaLnBrk="1" hangingPunct="1">
              <a:buNone/>
            </a:pPr>
            <a:endParaRPr lang="en-US" altLang="en-US" sz="2600" dirty="0"/>
          </a:p>
          <a:p>
            <a:pPr lvl="1" eaLnBrk="1" hangingPunct="1"/>
            <a:r>
              <a:rPr lang="en-US" altLang="en-US" sz="2600" dirty="0"/>
              <a:t>Young Children, Infants, Toddlers, Preschoolers </a:t>
            </a:r>
          </a:p>
          <a:p>
            <a:pPr lvl="1" eaLnBrk="1" hangingPunct="1"/>
            <a:endParaRPr lang="en-US" altLang="en-US" sz="2600" dirty="0"/>
          </a:p>
          <a:p>
            <a:pPr lvl="1" eaLnBrk="1" hangingPunct="1"/>
            <a:r>
              <a:rPr lang="en-US" altLang="en-US" sz="2600" dirty="0"/>
              <a:t>Caregivers </a:t>
            </a:r>
          </a:p>
          <a:p>
            <a:pPr lvl="1" eaLnBrk="1" hangingPunct="1"/>
            <a:endParaRPr lang="en-US" altLang="en-US" sz="2600" dirty="0"/>
          </a:p>
          <a:p>
            <a:pPr lvl="1" eaLnBrk="1" hangingPunct="1"/>
            <a:r>
              <a:rPr lang="en-US" altLang="en-US" sz="2600" dirty="0"/>
              <a:t>Families</a:t>
            </a:r>
          </a:p>
          <a:p>
            <a:pPr lvl="1" eaLnBrk="1" hangingPunct="1"/>
            <a:endParaRPr lang="en-US" altLang="en-US" sz="2600" dirty="0"/>
          </a:p>
          <a:p>
            <a:pPr lvl="1"/>
            <a:r>
              <a:rPr lang="en-US" altLang="en-US" sz="2600" dirty="0"/>
              <a:t>Teaching and Supporting</a:t>
            </a:r>
          </a:p>
          <a:p>
            <a:pPr lvl="1"/>
            <a:r>
              <a:rPr lang="en-US" altLang="en-US" sz="2600" dirty="0"/>
              <a:t>Primary Care</a:t>
            </a:r>
          </a:p>
          <a:p>
            <a:pPr marL="457200" lvl="1" indent="0">
              <a:buNone/>
            </a:pPr>
            <a:endParaRPr lang="en-US" altLang="en-US" sz="2600" dirty="0"/>
          </a:p>
          <a:p>
            <a:pPr lvl="1"/>
            <a:r>
              <a:rPr lang="en-US" altLang="en-US" sz="2600" dirty="0"/>
              <a:t>Medical Home</a:t>
            </a:r>
          </a:p>
          <a:p>
            <a:pPr marL="457200" lvl="1" indent="0">
              <a:buNone/>
            </a:pPr>
            <a:endParaRPr lang="en-US" altLang="en-US" sz="2600" dirty="0"/>
          </a:p>
          <a:p>
            <a:pPr lvl="1"/>
            <a:r>
              <a:rPr lang="en-US" altLang="en-US" sz="2600" dirty="0"/>
              <a:t>Behavioral Health Integration</a:t>
            </a:r>
          </a:p>
          <a:p>
            <a:pPr marL="457200" lvl="1" indent="0">
              <a:buNone/>
            </a:pPr>
            <a:endParaRPr lang="en-US" altLang="en-US" sz="2600" dirty="0"/>
          </a:p>
          <a:p>
            <a:pPr lvl="1"/>
            <a:r>
              <a:rPr lang="en-US" altLang="en-US" sz="2600" dirty="0"/>
              <a:t>System of Care</a:t>
            </a:r>
          </a:p>
          <a:p>
            <a:pPr lvl="1"/>
            <a:endParaRPr lang="en-US" altLang="en-US" sz="2600" dirty="0"/>
          </a:p>
          <a:p>
            <a:pPr marL="457200" lvl="1" indent="0">
              <a:buNone/>
            </a:pPr>
            <a:endParaRPr lang="en-US" altLang="en-US" sz="2600" dirty="0"/>
          </a:p>
          <a:p>
            <a:pPr lvl="1"/>
            <a:endParaRPr lang="en-US" altLang="en-US" sz="2600" dirty="0"/>
          </a:p>
        </p:txBody>
      </p:sp>
      <p:pic>
        <p:nvPicPr>
          <p:cNvPr id="2" name="Picture 1" descr="confused-baby.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00949" y="2224392"/>
            <a:ext cx="4262308" cy="3479569"/>
          </a:xfrm>
          <a:prstGeom prst="rect">
            <a:avLst/>
          </a:prstGeom>
        </p:spPr>
      </p:pic>
    </p:spTree>
    <p:extLst>
      <p:ext uri="{BB962C8B-B14F-4D97-AF65-F5344CB8AC3E}">
        <p14:creationId xmlns:p14="http://schemas.microsoft.com/office/powerpoint/2010/main" val="146056579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7" name="Rectangle 3">
            <a:extLst>
              <a:ext uri="{FF2B5EF4-FFF2-40B4-BE49-F238E27FC236}">
                <a16:creationId xmlns:a16="http://schemas.microsoft.com/office/drawing/2014/main" id="{916B5988-BD26-43B1-9B1C-5F5254305D22}"/>
              </a:ext>
            </a:extLst>
          </p:cNvPr>
          <p:cNvSpPr>
            <a:spLocks noGrp="1" noChangeArrowheads="1"/>
          </p:cNvSpPr>
          <p:nvPr>
            <p:ph sz="half" idx="1"/>
          </p:nvPr>
        </p:nvSpPr>
        <p:spPr>
          <a:xfrm>
            <a:off x="300041" y="1158389"/>
            <a:ext cx="5542280" cy="4351338"/>
          </a:xfrm>
        </p:spPr>
        <p:txBody>
          <a:bodyPr>
            <a:normAutofit lnSpcReduction="10000"/>
          </a:bodyPr>
          <a:lstStyle/>
          <a:p>
            <a:pPr>
              <a:buFontTx/>
              <a:buNone/>
            </a:pPr>
            <a:endParaRPr lang="en-US" altLang="en-US" dirty="0"/>
          </a:p>
          <a:p>
            <a:pPr algn="ctr">
              <a:buFontTx/>
              <a:buNone/>
            </a:pPr>
            <a:r>
              <a:rPr lang="en-US" altLang="en-US" sz="3600" dirty="0"/>
              <a:t>How does knowing social emotional milestones help you build supportive relationships and  promote social emotional development of infants, toddlers and young children?</a:t>
            </a:r>
          </a:p>
        </p:txBody>
      </p:sp>
      <p:pic>
        <p:nvPicPr>
          <p:cNvPr id="3" name="Picture 2">
            <a:extLst>
              <a:ext uri="{FF2B5EF4-FFF2-40B4-BE49-F238E27FC236}">
                <a16:creationId xmlns:a16="http://schemas.microsoft.com/office/drawing/2014/main" id="{B813F7E8-09AE-47AD-89AE-0B1C22BDAA90}"/>
              </a:ext>
            </a:extLst>
          </p:cNvPr>
          <p:cNvPicPr>
            <a:picLocks noChangeAspect="1"/>
          </p:cNvPicPr>
          <p:nvPr/>
        </p:nvPicPr>
        <p:blipFill rotWithShape="1">
          <a:blip r:embed="rId3">
            <a:extLst>
              <a:ext uri="{28A0092B-C50C-407E-A947-70E740481C1C}">
                <a14:useLocalDpi xmlns:a14="http://schemas.microsoft.com/office/drawing/2010/main" val="0"/>
              </a:ext>
            </a:extLst>
          </a:blip>
          <a:srcRect b="17744"/>
          <a:stretch/>
        </p:blipFill>
        <p:spPr>
          <a:xfrm>
            <a:off x="6367424" y="1453399"/>
            <a:ext cx="4835687" cy="3977640"/>
          </a:xfrm>
          <a:prstGeom prst="rect">
            <a:avLst/>
          </a:prstGeom>
          <a:ln w="76200">
            <a:solidFill>
              <a:srgbClr val="002060"/>
            </a:solidFill>
          </a:ln>
        </p:spPr>
      </p:pic>
    </p:spTree>
    <p:extLst>
      <p:ext uri="{BB962C8B-B14F-4D97-AF65-F5344CB8AC3E}">
        <p14:creationId xmlns:p14="http://schemas.microsoft.com/office/powerpoint/2010/main" val="333406297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6">
            <a:extLst>
              <a:ext uri="{FF2B5EF4-FFF2-40B4-BE49-F238E27FC236}">
                <a16:creationId xmlns:a16="http://schemas.microsoft.com/office/drawing/2014/main" id="{38BF8C86-30A7-40DB-9510-341A61866294}"/>
              </a:ext>
            </a:extLst>
          </p:cNvPr>
          <p:cNvSpPr>
            <a:spLocks noGrp="1" noChangeArrowheads="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8308BC48-CC0A-4C7F-8721-E215F53F309A}" type="slidenum">
              <a:rPr lang="en-US" altLang="en-US" sz="1400"/>
              <a:pPr/>
              <a:t>51</a:t>
            </a:fld>
            <a:endParaRPr lang="en-US" altLang="en-US" sz="1400"/>
          </a:p>
        </p:txBody>
      </p:sp>
      <p:sp>
        <p:nvSpPr>
          <p:cNvPr id="95235" name="Title 1">
            <a:extLst>
              <a:ext uri="{FF2B5EF4-FFF2-40B4-BE49-F238E27FC236}">
                <a16:creationId xmlns:a16="http://schemas.microsoft.com/office/drawing/2014/main" id="{BCFA8A9F-0673-49A5-AD83-D65FC128713B}"/>
              </a:ext>
            </a:extLst>
          </p:cNvPr>
          <p:cNvSpPr>
            <a:spLocks/>
          </p:cNvSpPr>
          <p:nvPr/>
        </p:nvSpPr>
        <p:spPr bwMode="auto">
          <a:xfrm>
            <a:off x="2209800" y="381000"/>
            <a:ext cx="77724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r>
              <a:rPr lang="en-US" altLang="en-US">
                <a:solidFill>
                  <a:schemeClr val="tx2"/>
                </a:solidFill>
              </a:rPr>
              <a:t>The Developmental Continuum from Birth to 15 months:</a:t>
            </a:r>
            <a:br>
              <a:rPr lang="en-US" altLang="en-US">
                <a:solidFill>
                  <a:schemeClr val="tx2"/>
                </a:solidFill>
              </a:rPr>
            </a:br>
            <a:r>
              <a:rPr lang="en-US" altLang="en-US">
                <a:solidFill>
                  <a:schemeClr val="tx2"/>
                </a:solidFill>
              </a:rPr>
              <a:t> Social and Emotional Indicators*</a:t>
            </a:r>
          </a:p>
        </p:txBody>
      </p:sp>
      <p:graphicFrame>
        <p:nvGraphicFramePr>
          <p:cNvPr id="299014" name="Group 1030">
            <a:extLst>
              <a:ext uri="{FF2B5EF4-FFF2-40B4-BE49-F238E27FC236}">
                <a16:creationId xmlns:a16="http://schemas.microsoft.com/office/drawing/2014/main" id="{BA0BB50F-BDAC-4B2C-AD1E-D390826E88FD}"/>
              </a:ext>
            </a:extLst>
          </p:cNvPr>
          <p:cNvGraphicFramePr>
            <a:graphicFrameLocks noGrp="1"/>
          </p:cNvGraphicFramePr>
          <p:nvPr/>
        </p:nvGraphicFramePr>
        <p:xfrm>
          <a:off x="1524000" y="1249364"/>
          <a:ext cx="9144000" cy="5609261"/>
        </p:xfrm>
        <a:graphic>
          <a:graphicData uri="http://schemas.openxmlformats.org/drawingml/2006/table">
            <a:tbl>
              <a:tblPr/>
              <a:tblGrid>
                <a:gridCol w="1412875">
                  <a:extLst>
                    <a:ext uri="{9D8B030D-6E8A-4147-A177-3AD203B41FA5}">
                      <a16:colId xmlns:a16="http://schemas.microsoft.com/office/drawing/2014/main" val="3330986613"/>
                    </a:ext>
                  </a:extLst>
                </a:gridCol>
                <a:gridCol w="2578100">
                  <a:extLst>
                    <a:ext uri="{9D8B030D-6E8A-4147-A177-3AD203B41FA5}">
                      <a16:colId xmlns:a16="http://schemas.microsoft.com/office/drawing/2014/main" val="1685703265"/>
                    </a:ext>
                  </a:extLst>
                </a:gridCol>
                <a:gridCol w="2187575">
                  <a:extLst>
                    <a:ext uri="{9D8B030D-6E8A-4147-A177-3AD203B41FA5}">
                      <a16:colId xmlns:a16="http://schemas.microsoft.com/office/drawing/2014/main" val="1579533752"/>
                    </a:ext>
                  </a:extLst>
                </a:gridCol>
                <a:gridCol w="2965450">
                  <a:extLst>
                    <a:ext uri="{9D8B030D-6E8A-4147-A177-3AD203B41FA5}">
                      <a16:colId xmlns:a16="http://schemas.microsoft.com/office/drawing/2014/main" val="2882735384"/>
                    </a:ext>
                  </a:extLst>
                </a:gridCol>
              </a:tblGrid>
              <a:tr h="822325">
                <a:tc>
                  <a:txBody>
                    <a:bodyPr/>
                    <a:lstStyle>
                      <a:lvl1pPr>
                        <a:spcBef>
                          <a:spcPct val="20000"/>
                        </a:spcBef>
                        <a:defRPr sz="2800">
                          <a:solidFill>
                            <a:schemeClr val="tx1"/>
                          </a:solidFill>
                          <a:latin typeface="Arial" panose="020B0604020202020204" pitchFamily="34" charset="0"/>
                          <a:ea typeface="MS PGothic" panose="020B0600070205080204" pitchFamily="34" charset="-128"/>
                        </a:defRPr>
                      </a:lvl1pPr>
                      <a:lvl2pPr marL="742950" indent="-285750">
                        <a:spcBef>
                          <a:spcPct val="20000"/>
                        </a:spcBef>
                        <a:defRPr sz="2400">
                          <a:solidFill>
                            <a:schemeClr val="tx1"/>
                          </a:solidFill>
                          <a:latin typeface="Arial" panose="020B0604020202020204" pitchFamily="34" charset="0"/>
                          <a:ea typeface="MS PGothic" panose="020B0600070205080204" pitchFamily="34" charset="-128"/>
                        </a:defRPr>
                      </a:lvl2pPr>
                      <a:lvl3pPr marL="1143000" indent="-228600">
                        <a:spcBef>
                          <a:spcPct val="20000"/>
                        </a:spcBef>
                        <a:defRPr sz="2000">
                          <a:solidFill>
                            <a:schemeClr val="tx1"/>
                          </a:solidFill>
                          <a:latin typeface="Arial" panose="020B0604020202020204" pitchFamily="34" charset="0"/>
                          <a:ea typeface="MS PGothic" panose="020B0600070205080204" pitchFamily="34" charset="-128"/>
                        </a:defRPr>
                      </a:lvl3pPr>
                      <a:lvl4pPr marL="1600200" indent="-228600">
                        <a:spcBef>
                          <a:spcPct val="20000"/>
                        </a:spcBef>
                        <a:defRPr>
                          <a:solidFill>
                            <a:schemeClr val="tx1"/>
                          </a:solidFill>
                          <a:latin typeface="Arial" panose="020B0604020202020204" pitchFamily="34" charset="0"/>
                          <a:ea typeface="MS PGothic" panose="020B0600070205080204" pitchFamily="34" charset="-128"/>
                        </a:defRPr>
                      </a:lvl4pPr>
                      <a:lvl5pPr marL="2057400" indent="-228600">
                        <a:spcBef>
                          <a:spcPct val="20000"/>
                        </a:spcBef>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600" b="1" i="0" u="none" strike="noStrike" cap="none" normalizeH="0" baseline="0">
                          <a:ln>
                            <a:noFill/>
                          </a:ln>
                          <a:solidFill>
                            <a:srgbClr val="FFFFFF"/>
                          </a:solidFill>
                          <a:effectLst/>
                          <a:latin typeface="Arial" panose="020B0604020202020204" pitchFamily="34" charset="0"/>
                          <a:ea typeface="MS PGothic" panose="020B0600070205080204" pitchFamily="34" charset="-128"/>
                          <a:cs typeface="Arial" panose="020B0604020202020204" pitchFamily="34" charset="0"/>
                        </a:rPr>
                        <a:t>Age</a:t>
                      </a:r>
                      <a:r>
                        <a:rPr kumimoji="0" lang="en-US" altLang="en-US" sz="1800" b="1" i="0" u="none" strike="noStrike" cap="none" normalizeH="0" baseline="0">
                          <a:ln>
                            <a:noFill/>
                          </a:ln>
                          <a:solidFill>
                            <a:srgbClr val="FFFFFF"/>
                          </a:solidFill>
                          <a:effectLst/>
                          <a:latin typeface="Arial" panose="020B0604020202020204" pitchFamily="34" charset="0"/>
                          <a:ea typeface="MS PGothic" panose="020B0600070205080204" pitchFamily="34" charset="-128"/>
                          <a:cs typeface="Arial" panose="020B0604020202020204" pitchFamily="34" charset="0"/>
                        </a:rPr>
                        <a:t> Range</a:t>
                      </a:r>
                    </a:p>
                  </a:txBody>
                  <a:tcPr marT="45714" marB="4571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defRPr sz="2800">
                          <a:solidFill>
                            <a:schemeClr val="tx1"/>
                          </a:solidFill>
                          <a:latin typeface="Arial" panose="020B0604020202020204" pitchFamily="34" charset="0"/>
                          <a:ea typeface="MS PGothic" panose="020B0600070205080204" pitchFamily="34" charset="-128"/>
                        </a:defRPr>
                      </a:lvl1pPr>
                      <a:lvl2pPr marL="742950" indent="-285750">
                        <a:spcBef>
                          <a:spcPct val="20000"/>
                        </a:spcBef>
                        <a:defRPr sz="2400">
                          <a:solidFill>
                            <a:schemeClr val="tx1"/>
                          </a:solidFill>
                          <a:latin typeface="Arial" panose="020B0604020202020204" pitchFamily="34" charset="0"/>
                          <a:ea typeface="MS PGothic" panose="020B0600070205080204" pitchFamily="34" charset="-128"/>
                        </a:defRPr>
                      </a:lvl2pPr>
                      <a:lvl3pPr marL="1143000" indent="-228600">
                        <a:spcBef>
                          <a:spcPct val="20000"/>
                        </a:spcBef>
                        <a:defRPr sz="2000">
                          <a:solidFill>
                            <a:schemeClr val="tx1"/>
                          </a:solidFill>
                          <a:latin typeface="Arial" panose="020B0604020202020204" pitchFamily="34" charset="0"/>
                          <a:ea typeface="MS PGothic" panose="020B0600070205080204" pitchFamily="34" charset="-128"/>
                        </a:defRPr>
                      </a:lvl3pPr>
                      <a:lvl4pPr marL="1600200" indent="-228600">
                        <a:spcBef>
                          <a:spcPct val="20000"/>
                        </a:spcBef>
                        <a:defRPr>
                          <a:solidFill>
                            <a:schemeClr val="tx1"/>
                          </a:solidFill>
                          <a:latin typeface="Arial" panose="020B0604020202020204" pitchFamily="34" charset="0"/>
                          <a:ea typeface="MS PGothic" panose="020B0600070205080204" pitchFamily="34" charset="-128"/>
                        </a:defRPr>
                      </a:lvl4pPr>
                      <a:lvl5pPr marL="2057400" indent="-228600">
                        <a:spcBef>
                          <a:spcPct val="20000"/>
                        </a:spcBef>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600" b="1" i="0" u="none" strike="noStrike" cap="none" normalizeH="0" baseline="0">
                          <a:ln>
                            <a:noFill/>
                          </a:ln>
                          <a:solidFill>
                            <a:srgbClr val="FFFFFF"/>
                          </a:solidFill>
                          <a:effectLst/>
                          <a:latin typeface="Arial" panose="020B0604020202020204" pitchFamily="34" charset="0"/>
                          <a:ea typeface="MS PGothic" panose="020B0600070205080204" pitchFamily="34" charset="-128"/>
                          <a:cs typeface="Arial" panose="020B0604020202020204" pitchFamily="34" charset="0"/>
                        </a:rPr>
                        <a:t>Attachment Trust/Security</a:t>
                      </a:r>
                    </a:p>
                  </a:txBody>
                  <a:tcPr marT="45714" marB="4571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defRPr sz="2800">
                          <a:solidFill>
                            <a:schemeClr val="tx1"/>
                          </a:solidFill>
                          <a:latin typeface="Arial" panose="020B0604020202020204" pitchFamily="34" charset="0"/>
                          <a:ea typeface="MS PGothic" panose="020B0600070205080204" pitchFamily="34" charset="-128"/>
                        </a:defRPr>
                      </a:lvl1pPr>
                      <a:lvl2pPr marL="742950" indent="-285750">
                        <a:spcBef>
                          <a:spcPct val="20000"/>
                        </a:spcBef>
                        <a:defRPr sz="2400">
                          <a:solidFill>
                            <a:schemeClr val="tx1"/>
                          </a:solidFill>
                          <a:latin typeface="Arial" panose="020B0604020202020204" pitchFamily="34" charset="0"/>
                          <a:ea typeface="MS PGothic" panose="020B0600070205080204" pitchFamily="34" charset="-128"/>
                        </a:defRPr>
                      </a:lvl2pPr>
                      <a:lvl3pPr marL="1143000" indent="-228600">
                        <a:spcBef>
                          <a:spcPct val="20000"/>
                        </a:spcBef>
                        <a:defRPr sz="2000">
                          <a:solidFill>
                            <a:schemeClr val="tx1"/>
                          </a:solidFill>
                          <a:latin typeface="Arial" panose="020B0604020202020204" pitchFamily="34" charset="0"/>
                          <a:ea typeface="MS PGothic" panose="020B0600070205080204" pitchFamily="34" charset="-128"/>
                        </a:defRPr>
                      </a:lvl3pPr>
                      <a:lvl4pPr marL="1600200" indent="-228600">
                        <a:spcBef>
                          <a:spcPct val="20000"/>
                        </a:spcBef>
                        <a:defRPr>
                          <a:solidFill>
                            <a:schemeClr val="tx1"/>
                          </a:solidFill>
                          <a:latin typeface="Arial" panose="020B0604020202020204" pitchFamily="34" charset="0"/>
                          <a:ea typeface="MS PGothic" panose="020B0600070205080204" pitchFamily="34" charset="-128"/>
                        </a:defRPr>
                      </a:lvl4pPr>
                      <a:lvl5pPr marL="2057400" indent="-228600">
                        <a:spcBef>
                          <a:spcPct val="20000"/>
                        </a:spcBef>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600" b="1" i="0" u="none" strike="noStrike" cap="none" normalizeH="0" baseline="0">
                          <a:ln>
                            <a:noFill/>
                          </a:ln>
                          <a:solidFill>
                            <a:srgbClr val="FFFFFF"/>
                          </a:solidFill>
                          <a:effectLst/>
                          <a:latin typeface="Arial" panose="020B0604020202020204" pitchFamily="34" charset="0"/>
                          <a:ea typeface="MS PGothic" panose="020B0600070205080204" pitchFamily="34" charset="-128"/>
                          <a:cs typeface="Arial" panose="020B0604020202020204" pitchFamily="34" charset="0"/>
                        </a:rPr>
                        <a:t>Self-Awareness/ Identity</a:t>
                      </a:r>
                    </a:p>
                  </a:txBody>
                  <a:tcPr marT="45714" marB="4571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defRPr sz="2800">
                          <a:solidFill>
                            <a:schemeClr val="tx1"/>
                          </a:solidFill>
                          <a:latin typeface="Arial" panose="020B0604020202020204" pitchFamily="34" charset="0"/>
                          <a:ea typeface="MS PGothic" panose="020B0600070205080204" pitchFamily="34" charset="-128"/>
                        </a:defRPr>
                      </a:lvl1pPr>
                      <a:lvl2pPr marL="742950" indent="-285750">
                        <a:spcBef>
                          <a:spcPct val="20000"/>
                        </a:spcBef>
                        <a:defRPr sz="2400">
                          <a:solidFill>
                            <a:schemeClr val="tx1"/>
                          </a:solidFill>
                          <a:latin typeface="Arial" panose="020B0604020202020204" pitchFamily="34" charset="0"/>
                          <a:ea typeface="MS PGothic" panose="020B0600070205080204" pitchFamily="34" charset="-128"/>
                        </a:defRPr>
                      </a:lvl2pPr>
                      <a:lvl3pPr marL="1143000" indent="-228600">
                        <a:spcBef>
                          <a:spcPct val="20000"/>
                        </a:spcBef>
                        <a:defRPr sz="2000">
                          <a:solidFill>
                            <a:schemeClr val="tx1"/>
                          </a:solidFill>
                          <a:latin typeface="Arial" panose="020B0604020202020204" pitchFamily="34" charset="0"/>
                          <a:ea typeface="MS PGothic" panose="020B0600070205080204" pitchFamily="34" charset="-128"/>
                        </a:defRPr>
                      </a:lvl3pPr>
                      <a:lvl4pPr marL="1600200" indent="-228600">
                        <a:spcBef>
                          <a:spcPct val="20000"/>
                        </a:spcBef>
                        <a:defRPr>
                          <a:solidFill>
                            <a:schemeClr val="tx1"/>
                          </a:solidFill>
                          <a:latin typeface="Arial" panose="020B0604020202020204" pitchFamily="34" charset="0"/>
                          <a:ea typeface="MS PGothic" panose="020B0600070205080204" pitchFamily="34" charset="-128"/>
                        </a:defRPr>
                      </a:lvl4pPr>
                      <a:lvl5pPr marL="2057400" indent="-228600">
                        <a:spcBef>
                          <a:spcPct val="20000"/>
                        </a:spcBef>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600" b="1" i="0" u="none" strike="noStrike" cap="none" normalizeH="0" baseline="0">
                          <a:ln>
                            <a:noFill/>
                          </a:ln>
                          <a:solidFill>
                            <a:srgbClr val="FFFFFF"/>
                          </a:solidFill>
                          <a:effectLst/>
                          <a:latin typeface="Arial" panose="020B0604020202020204" pitchFamily="34" charset="0"/>
                          <a:ea typeface="MS PGothic" panose="020B0600070205080204" pitchFamily="34" charset="-128"/>
                          <a:cs typeface="Arial" panose="020B0604020202020204" pitchFamily="34" charset="0"/>
                        </a:rPr>
                        <a:t>Exploration Autonomy/Independence</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en-US" sz="1600" b="1" i="0" u="none" strike="noStrike" cap="none" normalizeH="0" baseline="0">
                        <a:ln>
                          <a:noFill/>
                        </a:ln>
                        <a:solidFill>
                          <a:srgbClr val="FFFFFF"/>
                        </a:solidFill>
                        <a:effectLst/>
                        <a:latin typeface="Arial" panose="020B0604020202020204" pitchFamily="34" charset="0"/>
                        <a:ea typeface="MS PGothic" panose="020B0600070205080204" pitchFamily="34" charset="-128"/>
                        <a:cs typeface="Arial" panose="020B0604020202020204" pitchFamily="34" charset="0"/>
                      </a:endParaRPr>
                    </a:p>
                  </a:txBody>
                  <a:tcPr marT="45714" marB="4571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3145442125"/>
                  </a:ext>
                </a:extLst>
              </a:tr>
              <a:tr h="4308475">
                <a:tc>
                  <a:txBody>
                    <a:bodyPr/>
                    <a:lstStyle>
                      <a:lvl1pPr>
                        <a:spcBef>
                          <a:spcPct val="20000"/>
                        </a:spcBef>
                        <a:defRPr sz="2800">
                          <a:solidFill>
                            <a:schemeClr val="tx1"/>
                          </a:solidFill>
                          <a:latin typeface="Arial" panose="020B0604020202020204" pitchFamily="34" charset="0"/>
                          <a:ea typeface="MS PGothic" panose="020B0600070205080204" pitchFamily="34" charset="-128"/>
                        </a:defRPr>
                      </a:lvl1pPr>
                      <a:lvl2pPr marL="742950" indent="-285750">
                        <a:spcBef>
                          <a:spcPct val="20000"/>
                        </a:spcBef>
                        <a:defRPr sz="2400">
                          <a:solidFill>
                            <a:schemeClr val="tx1"/>
                          </a:solidFill>
                          <a:latin typeface="Arial" panose="020B0604020202020204" pitchFamily="34" charset="0"/>
                          <a:ea typeface="MS PGothic" panose="020B0600070205080204" pitchFamily="34" charset="-128"/>
                        </a:defRPr>
                      </a:lvl2pPr>
                      <a:lvl3pPr marL="1143000" indent="-228600">
                        <a:spcBef>
                          <a:spcPct val="20000"/>
                        </a:spcBef>
                        <a:defRPr sz="2000">
                          <a:solidFill>
                            <a:schemeClr val="tx1"/>
                          </a:solidFill>
                          <a:latin typeface="Arial" panose="020B0604020202020204" pitchFamily="34" charset="0"/>
                          <a:ea typeface="MS PGothic" panose="020B0600070205080204" pitchFamily="34" charset="-128"/>
                        </a:defRPr>
                      </a:lvl3pPr>
                      <a:lvl4pPr marL="1600200" indent="-228600">
                        <a:spcBef>
                          <a:spcPct val="20000"/>
                        </a:spcBef>
                        <a:defRPr>
                          <a:solidFill>
                            <a:schemeClr val="tx1"/>
                          </a:solidFill>
                          <a:latin typeface="Arial" panose="020B0604020202020204" pitchFamily="34" charset="0"/>
                          <a:ea typeface="MS PGothic" panose="020B0600070205080204" pitchFamily="34" charset="-128"/>
                        </a:defRPr>
                      </a:lvl4pPr>
                      <a:lvl5pPr marL="2057400" indent="-228600">
                        <a:spcBef>
                          <a:spcPct val="20000"/>
                        </a:spcBef>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rPr>
                        <a:t>Infant  (Birth to 15 months) </a:t>
                      </a:r>
                      <a:endParaRPr kumimoji="0" lang="en-US" altLang="en-US" sz="1800" b="0" i="0" u="none" strike="noStrike" cap="none" normalizeH="0" baseline="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Char char="•"/>
                        <a:tabLst/>
                      </a:pPr>
                      <a:endParaRPr kumimoji="0" lang="en-US" altLang="en-US" sz="1800" b="0" i="0" u="none" strike="noStrike" cap="none" normalizeH="0" baseline="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endParaRPr>
                    </a:p>
                  </a:txBody>
                  <a:tcPr marT="45714" marB="4571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marL="228600" indent="-228600">
                        <a:spcBef>
                          <a:spcPct val="20000"/>
                        </a:spcBef>
                        <a:defRPr sz="2800">
                          <a:solidFill>
                            <a:schemeClr val="tx1"/>
                          </a:solidFill>
                          <a:latin typeface="Arial" panose="020B0604020202020204" pitchFamily="34" charset="0"/>
                          <a:ea typeface="MS PGothic" panose="020B0600070205080204" pitchFamily="34" charset="-128"/>
                        </a:defRPr>
                      </a:lvl1pPr>
                      <a:lvl2pPr marL="742950" indent="-285750">
                        <a:spcBef>
                          <a:spcPct val="20000"/>
                        </a:spcBef>
                        <a:defRPr sz="2400">
                          <a:solidFill>
                            <a:schemeClr val="tx1"/>
                          </a:solidFill>
                          <a:latin typeface="Arial" panose="020B0604020202020204" pitchFamily="34" charset="0"/>
                          <a:ea typeface="MS PGothic" panose="020B0600070205080204" pitchFamily="34" charset="-128"/>
                        </a:defRPr>
                      </a:lvl2pPr>
                      <a:lvl3pPr marL="1143000" indent="-228600">
                        <a:spcBef>
                          <a:spcPct val="20000"/>
                        </a:spcBef>
                        <a:defRPr sz="2000">
                          <a:solidFill>
                            <a:schemeClr val="tx1"/>
                          </a:solidFill>
                          <a:latin typeface="Arial" panose="020B0604020202020204" pitchFamily="34" charset="0"/>
                          <a:ea typeface="MS PGothic" panose="020B0600070205080204" pitchFamily="34" charset="-128"/>
                        </a:defRPr>
                      </a:lvl3pPr>
                      <a:lvl4pPr marL="1600200" indent="-228600">
                        <a:spcBef>
                          <a:spcPct val="20000"/>
                        </a:spcBef>
                        <a:defRPr>
                          <a:solidFill>
                            <a:schemeClr val="tx1"/>
                          </a:solidFill>
                          <a:latin typeface="Arial" panose="020B0604020202020204" pitchFamily="34" charset="0"/>
                          <a:ea typeface="MS PGothic" panose="020B0600070205080204" pitchFamily="34" charset="-128"/>
                        </a:defRPr>
                      </a:lvl4pPr>
                      <a:lvl5pPr marL="2057400" indent="-228600">
                        <a:spcBef>
                          <a:spcPct val="20000"/>
                        </a:spcBef>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MS PGothic" panose="020B0600070205080204" pitchFamily="34" charset="-128"/>
                        </a:defRPr>
                      </a:lvl9pPr>
                    </a:lstStyle>
                    <a:p>
                      <a:pPr marL="228600" marR="0" lvl="0" indent="-228600" algn="l" defTabSz="914400" rtl="0" eaLnBrk="1" fontAlgn="base" latinLnBrk="0" hangingPunct="1">
                        <a:lnSpc>
                          <a:spcPct val="100000"/>
                        </a:lnSpc>
                        <a:spcBef>
                          <a:spcPct val="0"/>
                        </a:spcBef>
                        <a:spcAft>
                          <a:spcPct val="0"/>
                        </a:spcAft>
                        <a:buClrTx/>
                        <a:buSzTx/>
                        <a:buFontTx/>
                        <a:buChar char="•"/>
                        <a:tabLst/>
                      </a:pPr>
                      <a:r>
                        <a:rPr kumimoji="0" lang="en-US" altLang="en-US" sz="1200" b="0" i="0" u="none" strike="noStrike" cap="none" normalizeH="0" baseline="0">
                          <a:ln>
                            <a:noFill/>
                          </a:ln>
                          <a:solidFill>
                            <a:srgbClr val="000000"/>
                          </a:solidFill>
                          <a:effectLst/>
                          <a:latin typeface="Arial" panose="020B0604020202020204" pitchFamily="34" charset="0"/>
                          <a:ea typeface="MS PGothic" panose="020B0600070205080204" pitchFamily="34" charset="-128"/>
                          <a:cs typeface="Times New Roman" panose="02020603050405020304" pitchFamily="18" charset="0"/>
                        </a:rPr>
                        <a:t>Newborns recognize human language and prefer their own mother's voice</a:t>
                      </a:r>
                    </a:p>
                    <a:p>
                      <a:pPr marL="228600" marR="0" lvl="0" indent="-228600" algn="l" defTabSz="914400" rtl="0" eaLnBrk="1" fontAlgn="base" latinLnBrk="0" hangingPunct="1">
                        <a:lnSpc>
                          <a:spcPct val="100000"/>
                        </a:lnSpc>
                        <a:spcBef>
                          <a:spcPct val="0"/>
                        </a:spcBef>
                        <a:spcAft>
                          <a:spcPct val="0"/>
                        </a:spcAft>
                        <a:buClrTx/>
                        <a:buSzTx/>
                        <a:buFontTx/>
                        <a:buChar char="•"/>
                        <a:tabLst/>
                      </a:pPr>
                      <a:endParaRPr kumimoji="0" lang="en-US" altLang="en-US" sz="1200" b="0" i="0" u="none" strike="noStrike" cap="none" normalizeH="0" baseline="0">
                        <a:ln>
                          <a:noFill/>
                        </a:ln>
                        <a:solidFill>
                          <a:srgbClr val="000000"/>
                        </a:solidFill>
                        <a:effectLst/>
                        <a:latin typeface="Arial" panose="020B0604020202020204" pitchFamily="34" charset="0"/>
                        <a:ea typeface="MS PGothic" panose="020B0600070205080204" pitchFamily="34" charset="-128"/>
                        <a:cs typeface="Times New Roman" panose="02020603050405020304" pitchFamily="18" charset="0"/>
                      </a:endParaRPr>
                    </a:p>
                    <a:p>
                      <a:pPr marL="228600" marR="0" lvl="0" indent="-228600" algn="l" defTabSz="914400" rtl="0" eaLnBrk="1" fontAlgn="base" latinLnBrk="0" hangingPunct="1">
                        <a:lnSpc>
                          <a:spcPct val="100000"/>
                        </a:lnSpc>
                        <a:spcBef>
                          <a:spcPct val="0"/>
                        </a:spcBef>
                        <a:spcAft>
                          <a:spcPct val="0"/>
                        </a:spcAft>
                        <a:buClrTx/>
                        <a:buSzTx/>
                        <a:buFontTx/>
                        <a:buChar char="•"/>
                        <a:tabLst/>
                      </a:pPr>
                      <a:r>
                        <a:rPr kumimoji="0" lang="en-US" altLang="en-US" sz="1200" b="0" i="0" u="none" strike="noStrike" cap="none" normalizeH="0" baseline="0">
                          <a:ln>
                            <a:noFill/>
                          </a:ln>
                          <a:solidFill>
                            <a:srgbClr val="000000"/>
                          </a:solidFill>
                          <a:effectLst/>
                          <a:latin typeface="Arial" panose="020B0604020202020204" pitchFamily="34" charset="0"/>
                          <a:ea typeface="MS PGothic" panose="020B0600070205080204" pitchFamily="34" charset="-128"/>
                          <a:cs typeface="Times New Roman" panose="02020603050405020304" pitchFamily="18" charset="0"/>
                        </a:rPr>
                        <a:t>Prefer human faces </a:t>
                      </a:r>
                    </a:p>
                    <a:p>
                      <a:pPr marL="228600" marR="0" lvl="0" indent="-228600" algn="l" defTabSz="914400" rtl="0" eaLnBrk="1" fontAlgn="base" latinLnBrk="0" hangingPunct="1">
                        <a:lnSpc>
                          <a:spcPct val="100000"/>
                        </a:lnSpc>
                        <a:spcBef>
                          <a:spcPct val="0"/>
                        </a:spcBef>
                        <a:spcAft>
                          <a:spcPct val="0"/>
                        </a:spcAft>
                        <a:buClrTx/>
                        <a:buSzTx/>
                        <a:buFontTx/>
                        <a:buChar char="•"/>
                        <a:tabLst/>
                      </a:pPr>
                      <a:endParaRPr kumimoji="0" lang="en-US" altLang="en-US" sz="1200" b="0" i="0" u="none" strike="noStrike" cap="none" normalizeH="0" baseline="0">
                        <a:ln>
                          <a:noFill/>
                        </a:ln>
                        <a:solidFill>
                          <a:srgbClr val="000000"/>
                        </a:solidFill>
                        <a:effectLst/>
                        <a:latin typeface="Arial" panose="020B0604020202020204" pitchFamily="34" charset="0"/>
                        <a:ea typeface="MS PGothic" panose="020B0600070205080204" pitchFamily="34" charset="-128"/>
                        <a:cs typeface="Times New Roman" panose="02020603050405020304" pitchFamily="18" charset="0"/>
                      </a:endParaRPr>
                    </a:p>
                    <a:p>
                      <a:pPr marL="228600" marR="0" lvl="0" indent="-228600" algn="l" defTabSz="914400" rtl="0" eaLnBrk="1" fontAlgn="base" latinLnBrk="0" hangingPunct="1">
                        <a:lnSpc>
                          <a:spcPct val="100000"/>
                        </a:lnSpc>
                        <a:spcBef>
                          <a:spcPct val="0"/>
                        </a:spcBef>
                        <a:spcAft>
                          <a:spcPct val="0"/>
                        </a:spcAft>
                        <a:buClrTx/>
                        <a:buSzTx/>
                        <a:buFontTx/>
                        <a:buChar char="•"/>
                        <a:tabLst/>
                      </a:pPr>
                      <a:r>
                        <a:rPr kumimoji="0" lang="en-US" altLang="en-US" sz="1200" b="0" i="0" u="none" strike="noStrike" cap="none" normalizeH="0" baseline="0">
                          <a:ln>
                            <a:noFill/>
                          </a:ln>
                          <a:solidFill>
                            <a:srgbClr val="000000"/>
                          </a:solidFill>
                          <a:effectLst/>
                          <a:latin typeface="Arial" panose="020B0604020202020204" pitchFamily="34" charset="0"/>
                          <a:ea typeface="MS PGothic" panose="020B0600070205080204" pitchFamily="34" charset="-128"/>
                          <a:cs typeface="Times New Roman" panose="02020603050405020304" pitchFamily="18" charset="0"/>
                        </a:rPr>
                        <a:t>Early social interaction is a </a:t>
                      </a:r>
                    </a:p>
                    <a:p>
                      <a:pPr marL="228600" marR="0" lvl="0" indent="-228600" algn="l"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Arial" panose="020B0604020202020204" pitchFamily="34" charset="0"/>
                          <a:ea typeface="MS PGothic" panose="020B0600070205080204" pitchFamily="34" charset="-128"/>
                          <a:cs typeface="Times New Roman" panose="02020603050405020304" pitchFamily="18" charset="0"/>
                        </a:rPr>
                        <a:t>       smile and mutual gazing</a:t>
                      </a:r>
                    </a:p>
                    <a:p>
                      <a:pPr marL="228600" marR="0" lvl="0" indent="-228600" algn="l" defTabSz="914400" rtl="0" eaLnBrk="1" fontAlgn="base" latinLnBrk="0" hangingPunct="1">
                        <a:lnSpc>
                          <a:spcPct val="100000"/>
                        </a:lnSpc>
                        <a:spcBef>
                          <a:spcPct val="0"/>
                        </a:spcBef>
                        <a:spcAft>
                          <a:spcPct val="0"/>
                        </a:spcAft>
                        <a:buClrTx/>
                        <a:buSzTx/>
                        <a:buFontTx/>
                        <a:buChar char="•"/>
                        <a:tabLst/>
                      </a:pPr>
                      <a:endParaRPr kumimoji="0" lang="en-US" altLang="en-US" sz="1200" b="0" i="0" u="none" strike="noStrike" cap="none" normalizeH="0" baseline="0">
                        <a:ln>
                          <a:noFill/>
                        </a:ln>
                        <a:solidFill>
                          <a:srgbClr val="000000"/>
                        </a:solidFill>
                        <a:effectLst/>
                        <a:latin typeface="Arial" panose="020B0604020202020204" pitchFamily="34" charset="0"/>
                        <a:ea typeface="MS PGothic" panose="020B0600070205080204" pitchFamily="34" charset="-128"/>
                        <a:cs typeface="Times New Roman" panose="02020603050405020304" pitchFamily="18" charset="0"/>
                      </a:endParaRPr>
                    </a:p>
                    <a:p>
                      <a:pPr marL="228600" marR="0" lvl="0" indent="-228600" algn="l" defTabSz="914400" rtl="0" eaLnBrk="1" fontAlgn="base" latinLnBrk="0" hangingPunct="1">
                        <a:lnSpc>
                          <a:spcPct val="100000"/>
                        </a:lnSpc>
                        <a:spcBef>
                          <a:spcPct val="0"/>
                        </a:spcBef>
                        <a:spcAft>
                          <a:spcPct val="0"/>
                        </a:spcAft>
                        <a:buClrTx/>
                        <a:buSzTx/>
                        <a:buFontTx/>
                        <a:buChar char="•"/>
                        <a:tabLst/>
                      </a:pPr>
                      <a:r>
                        <a:rPr kumimoji="0" lang="en-US" altLang="en-US" sz="1200" b="0" i="0" u="none" strike="noStrike" cap="none" normalizeH="0" baseline="0">
                          <a:ln>
                            <a:noFill/>
                          </a:ln>
                          <a:solidFill>
                            <a:srgbClr val="000000"/>
                          </a:solidFill>
                          <a:effectLst/>
                          <a:latin typeface="Arial" panose="020B0604020202020204" pitchFamily="34" charset="0"/>
                          <a:ea typeface="MS PGothic" panose="020B0600070205080204" pitchFamily="34" charset="-128"/>
                          <a:cs typeface="Times New Roman" panose="02020603050405020304" pitchFamily="18" charset="0"/>
                        </a:rPr>
                        <a:t>Crawls away but checks back visually; calls, and gestures to ensure adult contact </a:t>
                      </a:r>
                    </a:p>
                    <a:p>
                      <a:pPr marL="228600" marR="0" lvl="0" indent="-228600" algn="l" defTabSz="914400" rtl="0" eaLnBrk="1" fontAlgn="base" latinLnBrk="0" hangingPunct="1">
                        <a:lnSpc>
                          <a:spcPct val="100000"/>
                        </a:lnSpc>
                        <a:spcBef>
                          <a:spcPct val="0"/>
                        </a:spcBef>
                        <a:spcAft>
                          <a:spcPct val="0"/>
                        </a:spcAft>
                        <a:buClrTx/>
                        <a:buSzTx/>
                        <a:buFontTx/>
                        <a:buChar char="•"/>
                        <a:tabLst/>
                      </a:pPr>
                      <a:endParaRPr kumimoji="0" lang="en-US" altLang="en-US" sz="1200" b="0" i="0" u="none" strike="noStrike" cap="none" normalizeH="0" baseline="0">
                        <a:ln>
                          <a:noFill/>
                        </a:ln>
                        <a:solidFill>
                          <a:srgbClr val="000000"/>
                        </a:solidFill>
                        <a:effectLst/>
                        <a:latin typeface="Arial" panose="020B0604020202020204" pitchFamily="34" charset="0"/>
                        <a:ea typeface="MS PGothic" panose="020B0600070205080204" pitchFamily="34" charset="-128"/>
                        <a:cs typeface="Times New Roman" panose="02020603050405020304" pitchFamily="18" charset="0"/>
                      </a:endParaRPr>
                    </a:p>
                    <a:p>
                      <a:pPr marL="228600" marR="0" lvl="0" indent="-228600" algn="l" defTabSz="914400" rtl="0" eaLnBrk="1" fontAlgn="base" latinLnBrk="0" hangingPunct="1">
                        <a:lnSpc>
                          <a:spcPct val="100000"/>
                        </a:lnSpc>
                        <a:spcBef>
                          <a:spcPct val="0"/>
                        </a:spcBef>
                        <a:spcAft>
                          <a:spcPct val="0"/>
                        </a:spcAft>
                        <a:buClrTx/>
                        <a:buSzTx/>
                        <a:buFontTx/>
                        <a:buChar char="•"/>
                        <a:tabLst/>
                      </a:pPr>
                      <a:r>
                        <a:rPr kumimoji="0" lang="en-US" altLang="en-US" sz="1200" b="0" i="0" u="none" strike="noStrike" cap="none" normalizeH="0" baseline="0">
                          <a:ln>
                            <a:noFill/>
                          </a:ln>
                          <a:solidFill>
                            <a:srgbClr val="000000"/>
                          </a:solidFill>
                          <a:effectLst/>
                          <a:latin typeface="Arial" panose="020B0604020202020204" pitchFamily="34" charset="0"/>
                          <a:ea typeface="MS PGothic" panose="020B0600070205080204" pitchFamily="34" charset="-128"/>
                          <a:cs typeface="Times New Roman" panose="02020603050405020304" pitchFamily="18" charset="0"/>
                        </a:rPr>
                        <a:t>Stretches arms to be taken</a:t>
                      </a:r>
                    </a:p>
                    <a:p>
                      <a:pPr marL="228600" marR="0" lvl="0" indent="-228600" algn="l"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Arial" panose="020B0604020202020204" pitchFamily="34" charset="0"/>
                          <a:ea typeface="MS PGothic" panose="020B0600070205080204" pitchFamily="34" charset="-128"/>
                          <a:cs typeface="Times New Roman" panose="02020603050405020304" pitchFamily="18" charset="0"/>
                        </a:rPr>
                        <a:t> </a:t>
                      </a:r>
                    </a:p>
                    <a:p>
                      <a:pPr marL="228600" marR="0" lvl="0" indent="-228600" algn="l" defTabSz="914400" rtl="0" eaLnBrk="1" fontAlgn="base" latinLnBrk="0" hangingPunct="1">
                        <a:lnSpc>
                          <a:spcPct val="100000"/>
                        </a:lnSpc>
                        <a:spcBef>
                          <a:spcPct val="0"/>
                        </a:spcBef>
                        <a:spcAft>
                          <a:spcPct val="0"/>
                        </a:spcAft>
                        <a:buClrTx/>
                        <a:buSzTx/>
                        <a:buFontTx/>
                        <a:buChar char="•"/>
                        <a:tabLst/>
                      </a:pPr>
                      <a:r>
                        <a:rPr kumimoji="0" lang="en-US" altLang="en-US" sz="1200" b="0" i="0" u="none" strike="noStrike" cap="none" normalizeH="0" baseline="0">
                          <a:ln>
                            <a:noFill/>
                          </a:ln>
                          <a:solidFill>
                            <a:srgbClr val="000000"/>
                          </a:solidFill>
                          <a:effectLst/>
                          <a:latin typeface="Arial" panose="020B0604020202020204" pitchFamily="34" charset="0"/>
                          <a:ea typeface="MS PGothic" panose="020B0600070205080204" pitchFamily="34" charset="-128"/>
                          <a:cs typeface="Times New Roman" panose="02020603050405020304" pitchFamily="18" charset="0"/>
                        </a:rPr>
                        <a:t>Prefers familiar adults </a:t>
                      </a:r>
                    </a:p>
                    <a:p>
                      <a:pPr marL="228600" marR="0" lvl="0" indent="-228600" algn="l" defTabSz="914400" rtl="0" eaLnBrk="1" fontAlgn="base" latinLnBrk="0" hangingPunct="1">
                        <a:lnSpc>
                          <a:spcPct val="100000"/>
                        </a:lnSpc>
                        <a:spcBef>
                          <a:spcPct val="0"/>
                        </a:spcBef>
                        <a:spcAft>
                          <a:spcPct val="0"/>
                        </a:spcAft>
                        <a:buClrTx/>
                        <a:buSzTx/>
                        <a:buFontTx/>
                        <a:buChar char="•"/>
                        <a:tabLst/>
                      </a:pPr>
                      <a:endParaRPr kumimoji="0" lang="en-US" altLang="en-US" sz="1200" b="0" i="0" u="none" strike="noStrike" cap="none" normalizeH="0" baseline="0">
                        <a:ln>
                          <a:noFill/>
                        </a:ln>
                        <a:solidFill>
                          <a:srgbClr val="000000"/>
                        </a:solidFill>
                        <a:effectLst/>
                        <a:latin typeface="Arial" panose="020B0604020202020204" pitchFamily="34" charset="0"/>
                        <a:ea typeface="MS PGothic" panose="020B0600070205080204" pitchFamily="34" charset="-128"/>
                        <a:cs typeface="Times New Roman" panose="02020603050405020304" pitchFamily="18" charset="0"/>
                      </a:endParaRPr>
                    </a:p>
                    <a:p>
                      <a:pPr marL="228600" marR="0" lvl="0" indent="-228600" algn="l" defTabSz="914400" rtl="0" eaLnBrk="1" fontAlgn="base" latinLnBrk="0" hangingPunct="1">
                        <a:lnSpc>
                          <a:spcPct val="100000"/>
                        </a:lnSpc>
                        <a:spcBef>
                          <a:spcPct val="0"/>
                        </a:spcBef>
                        <a:spcAft>
                          <a:spcPct val="0"/>
                        </a:spcAft>
                        <a:buClrTx/>
                        <a:buSzTx/>
                        <a:buFontTx/>
                        <a:buChar char="•"/>
                        <a:tabLst/>
                      </a:pPr>
                      <a:r>
                        <a:rPr kumimoji="0" lang="en-US" altLang="en-US" sz="1200" b="0" i="0" u="none" strike="noStrike" cap="none" normalizeH="0" baseline="0">
                          <a:ln>
                            <a:noFill/>
                          </a:ln>
                          <a:solidFill>
                            <a:srgbClr val="000000"/>
                          </a:solidFill>
                          <a:effectLst/>
                          <a:latin typeface="Arial" panose="020B0604020202020204" pitchFamily="34" charset="0"/>
                          <a:ea typeface="MS PGothic" panose="020B0600070205080204" pitchFamily="34" charset="-128"/>
                          <a:cs typeface="Times New Roman" panose="02020603050405020304" pitchFamily="18" charset="0"/>
                        </a:rPr>
                        <a:t>Acts anxious around strangers </a:t>
                      </a:r>
                    </a:p>
                    <a:p>
                      <a:pPr marL="228600" marR="0" lvl="0" indent="-228600" algn="l" defTabSz="914400" rtl="0" eaLnBrk="1" fontAlgn="base" latinLnBrk="0" hangingPunct="1">
                        <a:lnSpc>
                          <a:spcPct val="100000"/>
                        </a:lnSpc>
                        <a:spcBef>
                          <a:spcPct val="0"/>
                        </a:spcBef>
                        <a:spcAft>
                          <a:spcPct val="0"/>
                        </a:spcAft>
                        <a:buClrTx/>
                        <a:buSzTx/>
                        <a:buFontTx/>
                        <a:buChar char="•"/>
                        <a:tabLst/>
                      </a:pPr>
                      <a:endParaRPr kumimoji="0" lang="en-US" altLang="en-US" sz="1200" b="0" i="0" u="none" strike="noStrike" cap="none" normalizeH="0" baseline="0">
                        <a:ln>
                          <a:noFill/>
                        </a:ln>
                        <a:solidFill>
                          <a:srgbClr val="000000"/>
                        </a:solidFill>
                        <a:effectLst/>
                        <a:latin typeface="Arial" panose="020B0604020202020204" pitchFamily="34" charset="0"/>
                        <a:ea typeface="MS PGothic" panose="020B0600070205080204" pitchFamily="34" charset="-128"/>
                        <a:cs typeface="Times New Roman" panose="02020603050405020304" pitchFamily="18" charset="0"/>
                      </a:endParaRPr>
                    </a:p>
                    <a:p>
                      <a:pPr marL="228600" marR="0" lvl="0" indent="-228600" algn="l" defTabSz="914400" rtl="0" eaLnBrk="1" fontAlgn="base" latinLnBrk="0" hangingPunct="1">
                        <a:lnSpc>
                          <a:spcPct val="100000"/>
                        </a:lnSpc>
                        <a:spcBef>
                          <a:spcPct val="0"/>
                        </a:spcBef>
                        <a:spcAft>
                          <a:spcPct val="0"/>
                        </a:spcAft>
                        <a:buClrTx/>
                        <a:buSzTx/>
                        <a:buFontTx/>
                        <a:buChar char="•"/>
                        <a:tabLst/>
                      </a:pPr>
                      <a:r>
                        <a:rPr kumimoji="0" lang="en-US" altLang="en-US" sz="1200" b="0" i="0" u="none" strike="noStrike" cap="none" normalizeH="0" baseline="0">
                          <a:ln>
                            <a:noFill/>
                          </a:ln>
                          <a:solidFill>
                            <a:srgbClr val="000000"/>
                          </a:solidFill>
                          <a:effectLst/>
                          <a:latin typeface="Arial" panose="020B0604020202020204" pitchFamily="34" charset="0"/>
                          <a:ea typeface="MS PGothic" panose="020B0600070205080204" pitchFamily="34" charset="-128"/>
                          <a:cs typeface="Times New Roman" panose="02020603050405020304" pitchFamily="18" charset="0"/>
                        </a:rPr>
                        <a:t>Uses a blanket or stuffed toy for security and reassurance</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marL="228600" indent="-228600">
                        <a:spcBef>
                          <a:spcPct val="20000"/>
                        </a:spcBef>
                        <a:defRPr sz="2800">
                          <a:solidFill>
                            <a:schemeClr val="tx1"/>
                          </a:solidFill>
                          <a:latin typeface="Arial" panose="020B0604020202020204" pitchFamily="34" charset="0"/>
                          <a:ea typeface="MS PGothic" panose="020B0600070205080204" pitchFamily="34" charset="-128"/>
                        </a:defRPr>
                      </a:lvl1pPr>
                      <a:lvl2pPr marL="742950" indent="-285750">
                        <a:spcBef>
                          <a:spcPct val="20000"/>
                        </a:spcBef>
                        <a:defRPr sz="2400">
                          <a:solidFill>
                            <a:schemeClr val="tx1"/>
                          </a:solidFill>
                          <a:latin typeface="Arial" panose="020B0604020202020204" pitchFamily="34" charset="0"/>
                          <a:ea typeface="MS PGothic" panose="020B0600070205080204" pitchFamily="34" charset="-128"/>
                        </a:defRPr>
                      </a:lvl2pPr>
                      <a:lvl3pPr marL="1143000" indent="-228600">
                        <a:spcBef>
                          <a:spcPct val="20000"/>
                        </a:spcBef>
                        <a:defRPr sz="2000">
                          <a:solidFill>
                            <a:schemeClr val="tx1"/>
                          </a:solidFill>
                          <a:latin typeface="Arial" panose="020B0604020202020204" pitchFamily="34" charset="0"/>
                          <a:ea typeface="MS PGothic" panose="020B0600070205080204" pitchFamily="34" charset="-128"/>
                        </a:defRPr>
                      </a:lvl3pPr>
                      <a:lvl4pPr marL="1600200" indent="-228600">
                        <a:spcBef>
                          <a:spcPct val="20000"/>
                        </a:spcBef>
                        <a:defRPr>
                          <a:solidFill>
                            <a:schemeClr val="tx1"/>
                          </a:solidFill>
                          <a:latin typeface="Arial" panose="020B0604020202020204" pitchFamily="34" charset="0"/>
                          <a:ea typeface="MS PGothic" panose="020B0600070205080204" pitchFamily="34" charset="-128"/>
                        </a:defRPr>
                      </a:lvl4pPr>
                      <a:lvl5pPr marL="2057400" indent="-228600">
                        <a:spcBef>
                          <a:spcPct val="20000"/>
                        </a:spcBef>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MS PGothic" panose="020B0600070205080204" pitchFamily="34" charset="-128"/>
                        </a:defRPr>
                      </a:lvl9pPr>
                    </a:lstStyle>
                    <a:p>
                      <a:pPr marL="228600" marR="0" lvl="0" indent="-228600" algn="l" defTabSz="914400" rtl="0" eaLnBrk="1" fontAlgn="base" latinLnBrk="0" hangingPunct="1">
                        <a:lnSpc>
                          <a:spcPct val="100000"/>
                        </a:lnSpc>
                        <a:spcBef>
                          <a:spcPct val="0"/>
                        </a:spcBef>
                        <a:spcAft>
                          <a:spcPct val="0"/>
                        </a:spcAft>
                        <a:buClrTx/>
                        <a:buSzTx/>
                        <a:buFontTx/>
                        <a:buChar char="•"/>
                        <a:tabLst/>
                      </a:pPr>
                      <a:r>
                        <a:rPr kumimoji="0" lang="en-US" altLang="en-US" sz="1200" b="0" i="0" u="none" strike="noStrike" cap="none" normalizeH="0" baseline="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rPr>
                        <a:t>Goes from accidentally sucking own hands to carefully watching them </a:t>
                      </a:r>
                    </a:p>
                    <a:p>
                      <a:pPr marL="228600" marR="0" lvl="0" indent="-228600" algn="l" defTabSz="914400" rtl="0" eaLnBrk="1" fontAlgn="base" latinLnBrk="0" hangingPunct="1">
                        <a:lnSpc>
                          <a:spcPct val="100000"/>
                        </a:lnSpc>
                        <a:spcBef>
                          <a:spcPct val="0"/>
                        </a:spcBef>
                        <a:spcAft>
                          <a:spcPct val="0"/>
                        </a:spcAft>
                        <a:buClrTx/>
                        <a:buSzTx/>
                        <a:buFontTx/>
                        <a:buNone/>
                        <a:tabLst/>
                      </a:pPr>
                      <a:endParaRPr kumimoji="0" lang="en-US" altLang="en-US" sz="1200" b="0" i="0" u="none" strike="noStrike" cap="none" normalizeH="0" baseline="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endParaRPr>
                    </a:p>
                    <a:p>
                      <a:pPr marL="228600" marR="0" lvl="0" indent="-228600" algn="l" defTabSz="914400" rtl="0" eaLnBrk="1" fontAlgn="base" latinLnBrk="0" hangingPunct="1">
                        <a:lnSpc>
                          <a:spcPct val="100000"/>
                        </a:lnSpc>
                        <a:spcBef>
                          <a:spcPct val="0"/>
                        </a:spcBef>
                        <a:spcAft>
                          <a:spcPct val="0"/>
                        </a:spcAft>
                        <a:buClrTx/>
                        <a:buSzTx/>
                        <a:buFontTx/>
                        <a:buChar char="•"/>
                        <a:tabLst/>
                      </a:pPr>
                      <a:r>
                        <a:rPr kumimoji="0" lang="en-US" altLang="en-US" sz="1200" b="0" i="0" u="none" strike="noStrike" cap="none" normalizeH="0" baseline="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rPr>
                        <a:t>Tries to make things happen</a:t>
                      </a:r>
                    </a:p>
                    <a:p>
                      <a:pPr marL="228600" marR="0" lvl="0" indent="-228600" algn="l"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rPr>
                        <a:t> </a:t>
                      </a:r>
                    </a:p>
                    <a:p>
                      <a:pPr marL="228600" marR="0" lvl="0" indent="-228600" algn="l" defTabSz="914400" rtl="0" eaLnBrk="1" fontAlgn="base" latinLnBrk="0" hangingPunct="1">
                        <a:lnSpc>
                          <a:spcPct val="100000"/>
                        </a:lnSpc>
                        <a:spcBef>
                          <a:spcPct val="0"/>
                        </a:spcBef>
                        <a:spcAft>
                          <a:spcPct val="0"/>
                        </a:spcAft>
                        <a:buClrTx/>
                        <a:buSzTx/>
                        <a:buFontTx/>
                        <a:buChar char="•"/>
                        <a:tabLst/>
                      </a:pPr>
                      <a:r>
                        <a:rPr kumimoji="0" lang="en-US" altLang="en-US" sz="1200" b="0" i="0" u="none" strike="noStrike" cap="none" normalizeH="0" baseline="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rPr>
                        <a:t>Hits or kicks things to make a pleasing sight or sound continue </a:t>
                      </a:r>
                    </a:p>
                    <a:p>
                      <a:pPr marL="228600" marR="0" lvl="0" indent="-228600" algn="l" defTabSz="914400" rtl="0" eaLnBrk="1" fontAlgn="base" latinLnBrk="0" hangingPunct="1">
                        <a:lnSpc>
                          <a:spcPct val="100000"/>
                        </a:lnSpc>
                        <a:spcBef>
                          <a:spcPct val="0"/>
                        </a:spcBef>
                        <a:spcAft>
                          <a:spcPct val="0"/>
                        </a:spcAft>
                        <a:buClrTx/>
                        <a:buSzTx/>
                        <a:buFontTx/>
                        <a:buChar char="•"/>
                        <a:tabLst/>
                      </a:pPr>
                      <a:endParaRPr kumimoji="0" lang="en-US" altLang="en-US" sz="1200" b="0" i="0" u="none" strike="noStrike" cap="none" normalizeH="0" baseline="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endParaRPr>
                    </a:p>
                    <a:p>
                      <a:pPr marL="228600" marR="0" lvl="0" indent="-228600" algn="l" defTabSz="914400" rtl="0" eaLnBrk="1" fontAlgn="base" latinLnBrk="0" hangingPunct="1">
                        <a:lnSpc>
                          <a:spcPct val="100000"/>
                        </a:lnSpc>
                        <a:spcBef>
                          <a:spcPct val="0"/>
                        </a:spcBef>
                        <a:spcAft>
                          <a:spcPct val="0"/>
                        </a:spcAft>
                        <a:buClrTx/>
                        <a:buSzTx/>
                        <a:buFontTx/>
                        <a:buChar char="•"/>
                        <a:tabLst/>
                      </a:pPr>
                      <a:r>
                        <a:rPr kumimoji="0" lang="en-US" altLang="en-US" sz="1200" b="0" i="0" u="none" strike="noStrike" cap="none" normalizeH="0" baseline="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rPr>
                        <a:t>Talks to self when alone</a:t>
                      </a:r>
                    </a:p>
                    <a:p>
                      <a:pPr marL="228600" marR="0" lvl="0" indent="-228600" algn="l"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rPr>
                        <a:t> </a:t>
                      </a:r>
                    </a:p>
                    <a:p>
                      <a:pPr marL="228600" marR="0" lvl="0" indent="-228600" algn="l" defTabSz="914400" rtl="0" eaLnBrk="1" fontAlgn="base" latinLnBrk="0" hangingPunct="1">
                        <a:lnSpc>
                          <a:spcPct val="100000"/>
                        </a:lnSpc>
                        <a:spcBef>
                          <a:spcPct val="0"/>
                        </a:spcBef>
                        <a:spcAft>
                          <a:spcPct val="0"/>
                        </a:spcAft>
                        <a:buClrTx/>
                        <a:buSzTx/>
                        <a:buFontTx/>
                        <a:buChar char="•"/>
                        <a:tabLst/>
                      </a:pPr>
                      <a:r>
                        <a:rPr kumimoji="0" lang="en-US" altLang="en-US" sz="1200" b="0" i="0" u="none" strike="noStrike" cap="none" normalizeH="0" baseline="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rPr>
                        <a:t>Prefers to be held by familiar people </a:t>
                      </a:r>
                    </a:p>
                    <a:p>
                      <a:pPr marL="228600" marR="0" lvl="0" indent="-228600" algn="l" defTabSz="914400" rtl="0" eaLnBrk="1" fontAlgn="base" latinLnBrk="0" hangingPunct="1">
                        <a:lnSpc>
                          <a:spcPct val="100000"/>
                        </a:lnSpc>
                        <a:spcBef>
                          <a:spcPct val="0"/>
                        </a:spcBef>
                        <a:spcAft>
                          <a:spcPct val="0"/>
                        </a:spcAft>
                        <a:buClrTx/>
                        <a:buSzTx/>
                        <a:buFontTx/>
                        <a:buNone/>
                        <a:tabLst/>
                      </a:pPr>
                      <a:endParaRPr kumimoji="0" lang="en-US" altLang="en-US" sz="1200" b="0" i="0" u="none" strike="noStrike" cap="none" normalizeH="0" baseline="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endParaRPr>
                    </a:p>
                    <a:p>
                      <a:pPr marL="228600" marR="0" lvl="0" indent="-228600" algn="l" defTabSz="914400" rtl="0" eaLnBrk="1" fontAlgn="base" latinLnBrk="0" hangingPunct="1">
                        <a:lnSpc>
                          <a:spcPct val="100000"/>
                        </a:lnSpc>
                        <a:spcBef>
                          <a:spcPct val="0"/>
                        </a:spcBef>
                        <a:spcAft>
                          <a:spcPct val="0"/>
                        </a:spcAft>
                        <a:buClrTx/>
                        <a:buSzTx/>
                        <a:buFontTx/>
                        <a:buChar char="•"/>
                        <a:tabLst/>
                      </a:pPr>
                      <a:r>
                        <a:rPr kumimoji="0" lang="en-US" altLang="en-US" sz="1200" b="0" i="0" u="none" strike="noStrike" cap="none" normalizeH="0" baseline="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rPr>
                        <a:t>Imitates adult behaviors </a:t>
                      </a:r>
                    </a:p>
                    <a:p>
                      <a:pPr marL="228600" marR="0" lvl="0" indent="-228600" algn="l" defTabSz="914400" rtl="0" eaLnBrk="1" fontAlgn="base" latinLnBrk="0" hangingPunct="1">
                        <a:lnSpc>
                          <a:spcPct val="100000"/>
                        </a:lnSpc>
                        <a:spcBef>
                          <a:spcPct val="0"/>
                        </a:spcBef>
                        <a:spcAft>
                          <a:spcPct val="0"/>
                        </a:spcAft>
                        <a:buClrTx/>
                        <a:buSzTx/>
                        <a:buFontTx/>
                        <a:buChar char="•"/>
                        <a:tabLst/>
                      </a:pPr>
                      <a:endParaRPr kumimoji="0" lang="en-US" altLang="en-US" sz="1200" b="0" i="0" u="none" strike="noStrike" cap="none" normalizeH="0" baseline="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endParaRPr>
                    </a:p>
                    <a:p>
                      <a:pPr marL="228600" marR="0" lvl="0" indent="-228600" algn="l" defTabSz="914400" rtl="0" eaLnBrk="1" fontAlgn="base" latinLnBrk="0" hangingPunct="1">
                        <a:lnSpc>
                          <a:spcPct val="100000"/>
                        </a:lnSpc>
                        <a:spcBef>
                          <a:spcPct val="0"/>
                        </a:spcBef>
                        <a:spcAft>
                          <a:spcPct val="0"/>
                        </a:spcAft>
                        <a:buClrTx/>
                        <a:buSzTx/>
                        <a:buFontTx/>
                        <a:buChar char="•"/>
                        <a:tabLst/>
                      </a:pPr>
                      <a:r>
                        <a:rPr kumimoji="0" lang="en-US" altLang="en-US" sz="1200" b="0" i="0" u="none" strike="noStrike" cap="none" normalizeH="0" baseline="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rPr>
                        <a:t>Knows own name </a:t>
                      </a:r>
                    </a:p>
                    <a:p>
                      <a:pPr marL="228600" marR="0" lvl="0" indent="-228600" algn="l" defTabSz="914400" rtl="0" eaLnBrk="1" fontAlgn="base" latinLnBrk="0" hangingPunct="1">
                        <a:lnSpc>
                          <a:spcPct val="100000"/>
                        </a:lnSpc>
                        <a:spcBef>
                          <a:spcPct val="0"/>
                        </a:spcBef>
                        <a:spcAft>
                          <a:spcPct val="0"/>
                        </a:spcAft>
                        <a:buClrTx/>
                        <a:buSzTx/>
                        <a:buFontTx/>
                        <a:buNone/>
                        <a:tabLst/>
                      </a:pPr>
                      <a:endParaRPr kumimoji="0" lang="en-US" altLang="en-US" sz="1200" b="0" i="0" u="none" strike="noStrike" cap="none" normalizeH="0" baseline="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endParaRPr>
                    </a:p>
                    <a:p>
                      <a:pPr marL="228600" marR="0" lvl="0" indent="-228600" algn="l" defTabSz="914400" rtl="0" eaLnBrk="1" fontAlgn="base" latinLnBrk="0" hangingPunct="1">
                        <a:lnSpc>
                          <a:spcPct val="100000"/>
                        </a:lnSpc>
                        <a:spcBef>
                          <a:spcPct val="0"/>
                        </a:spcBef>
                        <a:spcAft>
                          <a:spcPct val="0"/>
                        </a:spcAft>
                        <a:buClrTx/>
                        <a:buSzTx/>
                        <a:buFontTx/>
                        <a:buChar char="•"/>
                        <a:tabLst/>
                      </a:pPr>
                      <a:r>
                        <a:rPr kumimoji="0" lang="en-US" altLang="en-US" sz="1200" b="0" i="0" u="none" strike="noStrike" cap="none" normalizeH="0" baseline="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rPr>
                        <a:t>Understands simple directions  </a:t>
                      </a:r>
                    </a:p>
                    <a:p>
                      <a:pPr marL="228600" marR="0" lvl="0" indent="-228600" algn="l" defTabSz="914400" rtl="0" eaLnBrk="1" fontAlgn="base" latinLnBrk="0" hangingPunct="1">
                        <a:lnSpc>
                          <a:spcPct val="100000"/>
                        </a:lnSpc>
                        <a:spcBef>
                          <a:spcPct val="0"/>
                        </a:spcBef>
                        <a:spcAft>
                          <a:spcPct val="0"/>
                        </a:spcAft>
                        <a:buClrTx/>
                        <a:buSzTx/>
                        <a:buFontTx/>
                        <a:buChar char="•"/>
                        <a:tabLst/>
                      </a:pPr>
                      <a:endParaRPr kumimoji="0" lang="en-US" altLang="en-US" sz="1200" b="0" i="0" u="none" strike="noStrike" cap="none" normalizeH="0" baseline="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endParaRP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marL="228600" indent="-228600">
                        <a:spcBef>
                          <a:spcPct val="20000"/>
                        </a:spcBef>
                        <a:defRPr sz="2800">
                          <a:solidFill>
                            <a:schemeClr val="tx1"/>
                          </a:solidFill>
                          <a:latin typeface="Arial" panose="020B0604020202020204" pitchFamily="34" charset="0"/>
                          <a:ea typeface="MS PGothic" panose="020B0600070205080204" pitchFamily="34" charset="-128"/>
                        </a:defRPr>
                      </a:lvl1pPr>
                      <a:lvl2pPr marL="742950" indent="-285750">
                        <a:spcBef>
                          <a:spcPct val="20000"/>
                        </a:spcBef>
                        <a:defRPr sz="2400">
                          <a:solidFill>
                            <a:schemeClr val="tx1"/>
                          </a:solidFill>
                          <a:latin typeface="Arial" panose="020B0604020202020204" pitchFamily="34" charset="0"/>
                          <a:ea typeface="MS PGothic" panose="020B0600070205080204" pitchFamily="34" charset="-128"/>
                        </a:defRPr>
                      </a:lvl2pPr>
                      <a:lvl3pPr marL="1143000" indent="-228600">
                        <a:spcBef>
                          <a:spcPct val="20000"/>
                        </a:spcBef>
                        <a:defRPr sz="2000">
                          <a:solidFill>
                            <a:schemeClr val="tx1"/>
                          </a:solidFill>
                          <a:latin typeface="Arial" panose="020B0604020202020204" pitchFamily="34" charset="0"/>
                          <a:ea typeface="MS PGothic" panose="020B0600070205080204" pitchFamily="34" charset="-128"/>
                        </a:defRPr>
                      </a:lvl3pPr>
                      <a:lvl4pPr marL="1600200" indent="-228600">
                        <a:spcBef>
                          <a:spcPct val="20000"/>
                        </a:spcBef>
                        <a:defRPr>
                          <a:solidFill>
                            <a:schemeClr val="tx1"/>
                          </a:solidFill>
                          <a:latin typeface="Arial" panose="020B0604020202020204" pitchFamily="34" charset="0"/>
                          <a:ea typeface="MS PGothic" panose="020B0600070205080204" pitchFamily="34" charset="-128"/>
                        </a:defRPr>
                      </a:lvl4pPr>
                      <a:lvl5pPr marL="2057400" indent="-228600">
                        <a:spcBef>
                          <a:spcPct val="20000"/>
                        </a:spcBef>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MS PGothic" panose="020B0600070205080204" pitchFamily="34" charset="-128"/>
                        </a:defRPr>
                      </a:lvl9pPr>
                    </a:lstStyle>
                    <a:p>
                      <a:pPr marL="228600" marR="0" lvl="0" indent="-228600" algn="l" defTabSz="914400" rtl="0" eaLnBrk="1" fontAlgn="base" latinLnBrk="0" hangingPunct="1">
                        <a:lnSpc>
                          <a:spcPct val="100000"/>
                        </a:lnSpc>
                        <a:spcBef>
                          <a:spcPct val="0"/>
                        </a:spcBef>
                        <a:spcAft>
                          <a:spcPct val="0"/>
                        </a:spcAft>
                        <a:buClrTx/>
                        <a:buSzTx/>
                        <a:buFontTx/>
                        <a:buChar char="•"/>
                        <a:tabLst/>
                      </a:pPr>
                      <a:r>
                        <a:rPr kumimoji="0" lang="en-US" altLang="en-US" sz="1200" b="0" i="0" u="none" strike="noStrike" cap="none" normalizeH="0" baseline="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rPr>
                        <a:t>Brings thumb or hand to mouth</a:t>
                      </a:r>
                    </a:p>
                    <a:p>
                      <a:pPr marL="228600" marR="0" lvl="0" indent="-228600" algn="l" defTabSz="914400" rtl="0" eaLnBrk="1" fontAlgn="base" latinLnBrk="0" hangingPunct="1">
                        <a:lnSpc>
                          <a:spcPct val="100000"/>
                        </a:lnSpc>
                        <a:spcBef>
                          <a:spcPct val="0"/>
                        </a:spcBef>
                        <a:spcAft>
                          <a:spcPct val="0"/>
                        </a:spcAft>
                        <a:buClrTx/>
                        <a:buSzTx/>
                        <a:buFontTx/>
                        <a:buChar char="•"/>
                        <a:tabLst/>
                      </a:pPr>
                      <a:endParaRPr kumimoji="0" lang="en-US" altLang="en-US" sz="1200" b="0" i="0" u="none" strike="noStrike" cap="none" normalizeH="0" baseline="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endParaRPr>
                    </a:p>
                    <a:p>
                      <a:pPr marL="228600" marR="0" lvl="0" indent="-228600" algn="l" defTabSz="914400" rtl="0" eaLnBrk="1" fontAlgn="base" latinLnBrk="0" hangingPunct="1">
                        <a:lnSpc>
                          <a:spcPct val="100000"/>
                        </a:lnSpc>
                        <a:spcBef>
                          <a:spcPct val="0"/>
                        </a:spcBef>
                        <a:spcAft>
                          <a:spcPct val="0"/>
                        </a:spcAft>
                        <a:buClrTx/>
                        <a:buSzTx/>
                        <a:buFontTx/>
                        <a:buChar char="•"/>
                        <a:tabLst/>
                      </a:pPr>
                      <a:r>
                        <a:rPr kumimoji="0" lang="en-US" altLang="en-US" sz="1200" b="0" i="0" u="none" strike="noStrike" cap="none" normalizeH="0" baseline="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rPr>
                        <a:t>Tracks mother</a:t>
                      </a:r>
                      <a:r>
                        <a:rPr kumimoji="0" lang="ja-JP" altLang="en-US" sz="1200" b="0" i="0" u="none" strike="noStrike" cap="none" normalizeH="0" baseline="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rPr>
                        <a:t>’</a:t>
                      </a:r>
                      <a:r>
                        <a:rPr kumimoji="0" lang="en-US" altLang="ja-JP" sz="1200" b="0" i="0" u="none" strike="noStrike" cap="none" normalizeH="0" baseline="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rPr>
                        <a:t>s voice</a:t>
                      </a:r>
                    </a:p>
                    <a:p>
                      <a:pPr marL="228600" marR="0" lvl="0" indent="-228600" algn="l" defTabSz="914400" rtl="0" eaLnBrk="1" fontAlgn="base" latinLnBrk="0" hangingPunct="1">
                        <a:lnSpc>
                          <a:spcPct val="100000"/>
                        </a:lnSpc>
                        <a:spcBef>
                          <a:spcPct val="0"/>
                        </a:spcBef>
                        <a:spcAft>
                          <a:spcPct val="0"/>
                        </a:spcAft>
                        <a:buClrTx/>
                        <a:buSzTx/>
                        <a:buFontTx/>
                        <a:buChar char="•"/>
                        <a:tabLst/>
                      </a:pPr>
                      <a:endParaRPr kumimoji="0" lang="en-US" altLang="en-US" sz="1200" b="0" i="0" u="none" strike="noStrike" cap="none" normalizeH="0" baseline="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endParaRPr>
                    </a:p>
                    <a:p>
                      <a:pPr marL="228600" marR="0" lvl="0" indent="-228600" algn="l" defTabSz="914400" rtl="0" eaLnBrk="1" fontAlgn="base" latinLnBrk="0" hangingPunct="1">
                        <a:lnSpc>
                          <a:spcPct val="100000"/>
                        </a:lnSpc>
                        <a:spcBef>
                          <a:spcPct val="0"/>
                        </a:spcBef>
                        <a:spcAft>
                          <a:spcPct val="0"/>
                        </a:spcAft>
                        <a:buClrTx/>
                        <a:buSzTx/>
                        <a:buFontTx/>
                        <a:buChar char="•"/>
                        <a:tabLst/>
                      </a:pPr>
                      <a:r>
                        <a:rPr kumimoji="0" lang="en-US" altLang="en-US" sz="1200" b="0" i="0" u="none" strike="noStrike" cap="none" normalizeH="0" baseline="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rPr>
                        <a:t>Observes own hands</a:t>
                      </a:r>
                    </a:p>
                    <a:p>
                      <a:pPr marL="228600" marR="0" lvl="0" indent="-228600" algn="l" defTabSz="914400" rtl="0" eaLnBrk="1" fontAlgn="base" latinLnBrk="0" hangingPunct="1">
                        <a:lnSpc>
                          <a:spcPct val="100000"/>
                        </a:lnSpc>
                        <a:spcBef>
                          <a:spcPct val="0"/>
                        </a:spcBef>
                        <a:spcAft>
                          <a:spcPct val="0"/>
                        </a:spcAft>
                        <a:buClrTx/>
                        <a:buSzTx/>
                        <a:buFontTx/>
                        <a:buChar char="•"/>
                        <a:tabLst/>
                      </a:pPr>
                      <a:endParaRPr kumimoji="0" lang="en-US" altLang="en-US" sz="1200" b="0" i="0" u="none" strike="noStrike" cap="none" normalizeH="0" baseline="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endParaRPr>
                    </a:p>
                    <a:p>
                      <a:pPr marL="228600" marR="0" lvl="0" indent="-228600" algn="l" defTabSz="914400" rtl="0" eaLnBrk="1" fontAlgn="base" latinLnBrk="0" hangingPunct="1">
                        <a:lnSpc>
                          <a:spcPct val="100000"/>
                        </a:lnSpc>
                        <a:spcBef>
                          <a:spcPct val="0"/>
                        </a:spcBef>
                        <a:spcAft>
                          <a:spcPct val="0"/>
                        </a:spcAft>
                        <a:buClrTx/>
                        <a:buSzTx/>
                        <a:buFontTx/>
                        <a:buChar char="•"/>
                        <a:tabLst/>
                      </a:pPr>
                      <a:r>
                        <a:rPr kumimoji="0" lang="en-US" altLang="en-US" sz="1200" b="0" i="0" u="none" strike="noStrike" cap="none" normalizeH="0" baseline="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rPr>
                        <a:t>Babbles using all types of sounds</a:t>
                      </a:r>
                    </a:p>
                    <a:p>
                      <a:pPr marL="228600" marR="0" lvl="0" indent="-228600" algn="l" defTabSz="914400" rtl="0" eaLnBrk="1" fontAlgn="base" latinLnBrk="0" hangingPunct="1">
                        <a:lnSpc>
                          <a:spcPct val="100000"/>
                        </a:lnSpc>
                        <a:spcBef>
                          <a:spcPct val="0"/>
                        </a:spcBef>
                        <a:spcAft>
                          <a:spcPct val="0"/>
                        </a:spcAft>
                        <a:buClrTx/>
                        <a:buSzTx/>
                        <a:buFontTx/>
                        <a:buChar char="•"/>
                        <a:tabLst/>
                      </a:pPr>
                      <a:endParaRPr kumimoji="0" lang="en-US" altLang="en-US" sz="1200" b="0" i="0" u="none" strike="noStrike" cap="none" normalizeH="0" baseline="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endParaRPr>
                    </a:p>
                    <a:p>
                      <a:pPr marL="228600" marR="0" lvl="0" indent="-228600" algn="l" defTabSz="914400" rtl="0" eaLnBrk="1" fontAlgn="base" latinLnBrk="0" hangingPunct="1">
                        <a:lnSpc>
                          <a:spcPct val="100000"/>
                        </a:lnSpc>
                        <a:spcBef>
                          <a:spcPct val="0"/>
                        </a:spcBef>
                        <a:spcAft>
                          <a:spcPct val="0"/>
                        </a:spcAft>
                        <a:buClrTx/>
                        <a:buSzTx/>
                        <a:buFontTx/>
                        <a:buChar char="•"/>
                        <a:tabLst/>
                      </a:pPr>
                      <a:r>
                        <a:rPr kumimoji="0" lang="en-US" altLang="en-US" sz="1200" b="0" i="0" u="none" strike="noStrike" cap="none" normalizeH="0" baseline="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rPr>
                        <a:t>Uses a few words mixed with babbling to form sentences</a:t>
                      </a:r>
                    </a:p>
                    <a:p>
                      <a:pPr marL="228600" marR="0" lvl="0" indent="-228600" algn="l" defTabSz="914400" rtl="0" eaLnBrk="1" fontAlgn="base" latinLnBrk="0" hangingPunct="1">
                        <a:lnSpc>
                          <a:spcPct val="100000"/>
                        </a:lnSpc>
                        <a:spcBef>
                          <a:spcPct val="0"/>
                        </a:spcBef>
                        <a:spcAft>
                          <a:spcPct val="0"/>
                        </a:spcAft>
                        <a:buClrTx/>
                        <a:buSzTx/>
                        <a:buFontTx/>
                        <a:buChar char="•"/>
                        <a:tabLst/>
                      </a:pPr>
                      <a:endParaRPr kumimoji="0" lang="en-US" altLang="en-US" sz="1200" b="0" i="0" u="none" strike="noStrike" cap="none" normalizeH="0" baseline="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endParaRPr>
                    </a:p>
                    <a:p>
                      <a:pPr marL="228600" marR="0" lvl="0" indent="-228600" algn="l" defTabSz="914400" rtl="0" eaLnBrk="1" fontAlgn="base" latinLnBrk="0" hangingPunct="1">
                        <a:lnSpc>
                          <a:spcPct val="100000"/>
                        </a:lnSpc>
                        <a:spcBef>
                          <a:spcPct val="0"/>
                        </a:spcBef>
                        <a:spcAft>
                          <a:spcPct val="0"/>
                        </a:spcAft>
                        <a:buClrTx/>
                        <a:buSzTx/>
                        <a:buFontTx/>
                        <a:buChar char="•"/>
                        <a:tabLst/>
                      </a:pPr>
                      <a:r>
                        <a:rPr kumimoji="0" lang="en-US" altLang="en-US" sz="1200" b="0" i="0" u="none" strike="noStrike" cap="none" normalizeH="0" baseline="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rPr>
                        <a:t>Tries to keep a knee ride going by bouncing to get the adult started again</a:t>
                      </a:r>
                    </a:p>
                    <a:p>
                      <a:pPr marL="228600" marR="0" lvl="0" indent="-228600" algn="l" defTabSz="914400" rtl="0" eaLnBrk="1" fontAlgn="base" latinLnBrk="0" hangingPunct="1">
                        <a:lnSpc>
                          <a:spcPct val="100000"/>
                        </a:lnSpc>
                        <a:spcBef>
                          <a:spcPct val="0"/>
                        </a:spcBef>
                        <a:spcAft>
                          <a:spcPct val="0"/>
                        </a:spcAft>
                        <a:buClrTx/>
                        <a:buSzTx/>
                        <a:buFontTx/>
                        <a:buChar char="•"/>
                        <a:tabLst/>
                      </a:pPr>
                      <a:endParaRPr kumimoji="0" lang="en-US" altLang="en-US" sz="1200" b="0" i="0" u="none" strike="noStrike" cap="none" normalizeH="0" baseline="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endParaRPr>
                    </a:p>
                    <a:p>
                      <a:pPr marL="228600" marR="0" lvl="0" indent="-228600" algn="l" defTabSz="914400" rtl="0" eaLnBrk="1" fontAlgn="base" latinLnBrk="0" hangingPunct="1">
                        <a:lnSpc>
                          <a:spcPct val="100000"/>
                        </a:lnSpc>
                        <a:spcBef>
                          <a:spcPct val="0"/>
                        </a:spcBef>
                        <a:spcAft>
                          <a:spcPct val="0"/>
                        </a:spcAft>
                        <a:buClrTx/>
                        <a:buSzTx/>
                        <a:buFontTx/>
                        <a:buChar char="•"/>
                        <a:tabLst/>
                      </a:pPr>
                      <a:r>
                        <a:rPr kumimoji="0" lang="en-US" altLang="en-US" sz="1200" b="0" i="0" u="none" strike="noStrike" cap="none" normalizeH="0" baseline="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rPr>
                        <a:t>Shows strong feelings (anger, anxiety, affection)</a:t>
                      </a:r>
                    </a:p>
                    <a:p>
                      <a:pPr marL="228600" marR="0" lvl="0" indent="-228600" algn="l" defTabSz="914400" rtl="0" eaLnBrk="1" fontAlgn="base" latinLnBrk="0" hangingPunct="1">
                        <a:lnSpc>
                          <a:spcPct val="100000"/>
                        </a:lnSpc>
                        <a:spcBef>
                          <a:spcPct val="0"/>
                        </a:spcBef>
                        <a:spcAft>
                          <a:spcPct val="0"/>
                        </a:spcAft>
                        <a:buClrTx/>
                        <a:buSzTx/>
                        <a:buFontTx/>
                        <a:buChar char="•"/>
                        <a:tabLst/>
                      </a:pPr>
                      <a:endParaRPr kumimoji="0" lang="en-US" altLang="en-US" sz="1200" b="0" i="0" u="none" strike="noStrike" cap="none" normalizeH="0" baseline="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endParaRPr>
                    </a:p>
                    <a:p>
                      <a:pPr marL="228600" marR="0" lvl="0" indent="-228600" algn="l" defTabSz="914400" rtl="0" eaLnBrk="1" fontAlgn="base" latinLnBrk="0" hangingPunct="1">
                        <a:lnSpc>
                          <a:spcPct val="100000"/>
                        </a:lnSpc>
                        <a:spcBef>
                          <a:spcPct val="0"/>
                        </a:spcBef>
                        <a:spcAft>
                          <a:spcPct val="0"/>
                        </a:spcAft>
                        <a:buClrTx/>
                        <a:buSzTx/>
                        <a:buFontTx/>
                        <a:buNone/>
                        <a:tabLst/>
                      </a:pPr>
                      <a:endParaRPr kumimoji="0" lang="en-US" altLang="en-US" sz="1200" b="0" i="0" u="none" strike="noStrike" cap="none" normalizeH="0" baseline="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endParaRP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2004655159"/>
                  </a:ext>
                </a:extLst>
              </a:tr>
              <a:tr h="477838">
                <a:tc gridSpan="4">
                  <a:txBody>
                    <a:bodyPr/>
                    <a:lstStyle>
                      <a:lvl1pPr>
                        <a:spcBef>
                          <a:spcPct val="20000"/>
                        </a:spcBef>
                        <a:defRPr sz="2800">
                          <a:solidFill>
                            <a:schemeClr val="tx1"/>
                          </a:solidFill>
                          <a:latin typeface="Arial" panose="020B0604020202020204" pitchFamily="34" charset="0"/>
                          <a:ea typeface="MS PGothic" panose="020B0600070205080204" pitchFamily="34" charset="-128"/>
                        </a:defRPr>
                      </a:lvl1pPr>
                      <a:lvl2pPr marL="742950" indent="-285750">
                        <a:spcBef>
                          <a:spcPct val="20000"/>
                        </a:spcBef>
                        <a:defRPr sz="2400">
                          <a:solidFill>
                            <a:schemeClr val="tx1"/>
                          </a:solidFill>
                          <a:latin typeface="Arial" panose="020B0604020202020204" pitchFamily="34" charset="0"/>
                          <a:ea typeface="MS PGothic" panose="020B0600070205080204" pitchFamily="34" charset="-128"/>
                        </a:defRPr>
                      </a:lvl2pPr>
                      <a:lvl3pPr marL="1143000" indent="-228600">
                        <a:spcBef>
                          <a:spcPct val="20000"/>
                        </a:spcBef>
                        <a:defRPr sz="2000">
                          <a:solidFill>
                            <a:schemeClr val="tx1"/>
                          </a:solidFill>
                          <a:latin typeface="Arial" panose="020B0604020202020204" pitchFamily="34" charset="0"/>
                          <a:ea typeface="MS PGothic" panose="020B0600070205080204" pitchFamily="34" charset="-128"/>
                        </a:defRPr>
                      </a:lvl3pPr>
                      <a:lvl4pPr marL="1600200" indent="-228600">
                        <a:spcBef>
                          <a:spcPct val="20000"/>
                        </a:spcBef>
                        <a:defRPr>
                          <a:solidFill>
                            <a:schemeClr val="tx1"/>
                          </a:solidFill>
                          <a:latin typeface="Arial" panose="020B0604020202020204" pitchFamily="34" charset="0"/>
                          <a:ea typeface="MS PGothic" panose="020B0600070205080204" pitchFamily="34" charset="-128"/>
                        </a:defRPr>
                      </a:lvl4pPr>
                      <a:lvl5pPr marL="2057400" indent="-228600">
                        <a:spcBef>
                          <a:spcPct val="20000"/>
                        </a:spcBef>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rPr>
                        <a:t>*</a:t>
                      </a:r>
                      <a:r>
                        <a:rPr kumimoji="0" lang="en-US" altLang="en-US" sz="1000" b="0" i="1" u="none" strike="noStrike" cap="none" normalizeH="0" baseline="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rPr>
                        <a:t>This list is a sampling of developmental indicators and is not intended to include all behaviors associated with early development.  For infant, there is considerable overlap among areas of growth.  The term </a:t>
                      </a:r>
                      <a:r>
                        <a:rPr kumimoji="0" lang="ja-JP" altLang="en-US" sz="1000" b="0" i="1" u="none" strike="noStrike" cap="none" normalizeH="0" baseline="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rPr>
                        <a:t>“</a:t>
                      </a:r>
                      <a:r>
                        <a:rPr kumimoji="0" lang="en-US" altLang="ja-JP" sz="1000" b="0" i="1" u="none" strike="noStrike" cap="none" normalizeH="0" baseline="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rPr>
                        <a:t>mother</a:t>
                      </a:r>
                      <a:r>
                        <a:rPr kumimoji="0" lang="ja-JP" altLang="en-US" sz="1000" b="0" i="1" u="none" strike="noStrike" cap="none" normalizeH="0" baseline="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rPr>
                        <a:t>”</a:t>
                      </a:r>
                      <a:r>
                        <a:rPr kumimoji="0" lang="en-US" altLang="ja-JP" sz="1000" b="0" i="1" u="none" strike="noStrike" cap="none" normalizeH="0" baseline="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rPr>
                        <a:t> is used to represent the primary attachment figure.</a:t>
                      </a:r>
                      <a:endParaRPr kumimoji="0" lang="en-US" altLang="en-US" sz="1000" b="0" i="1" u="none" strike="noStrike" cap="none" normalizeH="0" baseline="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endParaRPr>
                    </a:p>
                  </a:txBody>
                  <a:tcPr marT="45714" marB="4571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725869411"/>
                  </a:ext>
                </a:extLst>
              </a:tr>
            </a:tbl>
          </a:graphicData>
        </a:graphic>
      </p:graphicFrame>
    </p:spTree>
    <p:extLst>
      <p:ext uri="{BB962C8B-B14F-4D97-AF65-F5344CB8AC3E}">
        <p14:creationId xmlns:p14="http://schemas.microsoft.com/office/powerpoint/2010/main" val="363755543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6">
            <a:extLst>
              <a:ext uri="{FF2B5EF4-FFF2-40B4-BE49-F238E27FC236}">
                <a16:creationId xmlns:a16="http://schemas.microsoft.com/office/drawing/2014/main" id="{16AC542D-9915-4FE1-B3E9-AD2E6362130F}"/>
              </a:ext>
            </a:extLst>
          </p:cNvPr>
          <p:cNvSpPr>
            <a:spLocks noGrp="1" noChangeArrowheads="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0C1AC8DF-AA50-4A3E-A360-66E4F9AA11D9}" type="slidenum">
              <a:rPr lang="en-US" altLang="en-US" sz="1400"/>
              <a:pPr/>
              <a:t>52</a:t>
            </a:fld>
            <a:endParaRPr lang="en-US" altLang="en-US" sz="1400"/>
          </a:p>
        </p:txBody>
      </p:sp>
      <p:sp>
        <p:nvSpPr>
          <p:cNvPr id="97283" name="Title 1">
            <a:extLst>
              <a:ext uri="{FF2B5EF4-FFF2-40B4-BE49-F238E27FC236}">
                <a16:creationId xmlns:a16="http://schemas.microsoft.com/office/drawing/2014/main" id="{4516C39E-24D3-4FEB-B191-A3A1F734A3A9}"/>
              </a:ext>
            </a:extLst>
          </p:cNvPr>
          <p:cNvSpPr>
            <a:spLocks/>
          </p:cNvSpPr>
          <p:nvPr/>
        </p:nvSpPr>
        <p:spPr bwMode="auto">
          <a:xfrm>
            <a:off x="2133600" y="381000"/>
            <a:ext cx="80772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r>
              <a:rPr lang="en-US" altLang="en-US">
                <a:solidFill>
                  <a:schemeClr val="tx2"/>
                </a:solidFill>
              </a:rPr>
              <a:t>The Developmental Continuum from 12 months </a:t>
            </a:r>
            <a:br>
              <a:rPr lang="en-US" altLang="en-US">
                <a:solidFill>
                  <a:schemeClr val="tx2"/>
                </a:solidFill>
              </a:rPr>
            </a:br>
            <a:r>
              <a:rPr lang="en-US" altLang="en-US">
                <a:solidFill>
                  <a:schemeClr val="tx2"/>
                </a:solidFill>
              </a:rPr>
              <a:t>to 2 ½ years: Social and Emotional Indicators (cont</a:t>
            </a:r>
            <a:r>
              <a:rPr lang="ja-JP" altLang="en-US">
                <a:solidFill>
                  <a:schemeClr val="tx2"/>
                </a:solidFill>
              </a:rPr>
              <a:t>’</a:t>
            </a:r>
            <a:r>
              <a:rPr lang="en-US" altLang="ja-JP">
                <a:solidFill>
                  <a:schemeClr val="tx2"/>
                </a:solidFill>
              </a:rPr>
              <a:t>d)</a:t>
            </a:r>
            <a:endParaRPr lang="en-US" altLang="en-US">
              <a:solidFill>
                <a:schemeClr val="tx2"/>
              </a:solidFill>
            </a:endParaRPr>
          </a:p>
        </p:txBody>
      </p:sp>
      <p:graphicFrame>
        <p:nvGraphicFramePr>
          <p:cNvPr id="27671" name="Group 23">
            <a:extLst>
              <a:ext uri="{FF2B5EF4-FFF2-40B4-BE49-F238E27FC236}">
                <a16:creationId xmlns:a16="http://schemas.microsoft.com/office/drawing/2014/main" id="{97F5E0C6-9ED5-4969-8BE3-88BA22A46BA4}"/>
              </a:ext>
            </a:extLst>
          </p:cNvPr>
          <p:cNvGraphicFramePr>
            <a:graphicFrameLocks noGrp="1"/>
          </p:cNvGraphicFramePr>
          <p:nvPr/>
        </p:nvGraphicFramePr>
        <p:xfrm>
          <a:off x="1524000" y="1295400"/>
          <a:ext cx="9144000" cy="5562600"/>
        </p:xfrm>
        <a:graphic>
          <a:graphicData uri="http://schemas.openxmlformats.org/drawingml/2006/table">
            <a:tbl>
              <a:tblPr/>
              <a:tblGrid>
                <a:gridCol w="1412875">
                  <a:extLst>
                    <a:ext uri="{9D8B030D-6E8A-4147-A177-3AD203B41FA5}">
                      <a16:colId xmlns:a16="http://schemas.microsoft.com/office/drawing/2014/main" val="20000"/>
                    </a:ext>
                  </a:extLst>
                </a:gridCol>
                <a:gridCol w="2578100">
                  <a:extLst>
                    <a:ext uri="{9D8B030D-6E8A-4147-A177-3AD203B41FA5}">
                      <a16:colId xmlns:a16="http://schemas.microsoft.com/office/drawing/2014/main" val="20001"/>
                    </a:ext>
                  </a:extLst>
                </a:gridCol>
                <a:gridCol w="2270125">
                  <a:extLst>
                    <a:ext uri="{9D8B030D-6E8A-4147-A177-3AD203B41FA5}">
                      <a16:colId xmlns:a16="http://schemas.microsoft.com/office/drawing/2014/main" val="20002"/>
                    </a:ext>
                  </a:extLst>
                </a:gridCol>
                <a:gridCol w="2882900">
                  <a:extLst>
                    <a:ext uri="{9D8B030D-6E8A-4147-A177-3AD203B41FA5}">
                      <a16:colId xmlns:a16="http://schemas.microsoft.com/office/drawing/2014/main" val="20003"/>
                    </a:ext>
                  </a:extLst>
                </a:gridCol>
              </a:tblGrid>
              <a:tr h="100806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FFFFFF"/>
                          </a:solidFill>
                          <a:effectLst/>
                          <a:latin typeface="Arial" charset="0"/>
                          <a:ea typeface="ＭＳ Ｐゴシック" charset="0"/>
                          <a:cs typeface="Arial" charset="0"/>
                        </a:rPr>
                        <a:t>Age Range</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FFFFFF"/>
                          </a:solidFill>
                          <a:effectLst/>
                          <a:latin typeface="Arial" charset="0"/>
                          <a:ea typeface="ＭＳ Ｐゴシック" charset="0"/>
                          <a:cs typeface="Arial" charset="0"/>
                        </a:rPr>
                        <a:t>Attachment Trust/Security</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FFFFFF"/>
                          </a:solidFill>
                          <a:effectLst/>
                          <a:latin typeface="Arial" charset="0"/>
                          <a:ea typeface="ＭＳ Ｐゴシック" charset="0"/>
                          <a:cs typeface="Arial" charset="0"/>
                        </a:rPr>
                        <a:t>Self-Awareness/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FFFFFF"/>
                          </a:solidFill>
                          <a:effectLst/>
                          <a:latin typeface="Arial" charset="0"/>
                          <a:ea typeface="ＭＳ Ｐゴシック" charset="0"/>
                          <a:cs typeface="Arial" charset="0"/>
                        </a:rPr>
                        <a:t>Identity</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FFFFFF"/>
                          </a:solidFill>
                          <a:effectLst/>
                          <a:latin typeface="Arial" charset="0"/>
                          <a:ea typeface="ＭＳ Ｐゴシック" charset="0"/>
                          <a:cs typeface="Arial" charset="0"/>
                        </a:rPr>
                        <a:t>Exploration Autonomy/Independence</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rgbClr val="FFFFFF"/>
                        </a:solidFill>
                        <a:effectLst/>
                        <a:latin typeface="Arial" charset="0"/>
                        <a:ea typeface="ＭＳ Ｐゴシック" charset="0"/>
                        <a:cs typeface="Arial"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3906837">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000000"/>
                          </a:solidFill>
                          <a:effectLst/>
                          <a:latin typeface="Arial" charset="0"/>
                          <a:ea typeface="ＭＳ Ｐゴシック" charset="0"/>
                          <a:cs typeface="Arial" charset="0"/>
                        </a:rPr>
                        <a:t>Toddler (12 mos. to 2 1/2 years)</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228600" marR="0" lvl="0" indent="-228600" algn="l" defTabSz="914400" rtl="0" eaLnBrk="1" fontAlgn="base" latinLnBrk="0" hangingPunct="1">
                        <a:lnSpc>
                          <a:spcPct val="100000"/>
                        </a:lnSpc>
                        <a:spcBef>
                          <a:spcPct val="0"/>
                        </a:spcBef>
                        <a:spcAft>
                          <a:spcPct val="0"/>
                        </a:spcAft>
                        <a:buClrTx/>
                        <a:buSzTx/>
                        <a:buFontTx/>
                        <a:buChar char="•"/>
                        <a:tabLst/>
                      </a:pPr>
                      <a:r>
                        <a:rPr kumimoji="0" lang="en-US" sz="1300" b="0" i="0" u="none" strike="noStrike" cap="none" normalizeH="0" baseline="0">
                          <a:ln>
                            <a:noFill/>
                          </a:ln>
                          <a:solidFill>
                            <a:srgbClr val="000000"/>
                          </a:solidFill>
                          <a:effectLst/>
                          <a:latin typeface="Arial" charset="0"/>
                          <a:ea typeface="ＭＳ Ｐゴシック" charset="0"/>
                          <a:cs typeface="Arial" charset="0"/>
                        </a:rPr>
                        <a:t>Relates to others by exploring things with them </a:t>
                      </a:r>
                    </a:p>
                    <a:p>
                      <a:pPr marL="228600" marR="0" lvl="0" indent="-228600" algn="l" defTabSz="914400" rtl="0" eaLnBrk="1" fontAlgn="base" latinLnBrk="0" hangingPunct="1">
                        <a:lnSpc>
                          <a:spcPct val="100000"/>
                        </a:lnSpc>
                        <a:spcBef>
                          <a:spcPct val="0"/>
                        </a:spcBef>
                        <a:spcAft>
                          <a:spcPct val="0"/>
                        </a:spcAft>
                        <a:buClrTx/>
                        <a:buSzTx/>
                        <a:buFontTx/>
                        <a:buChar char="•"/>
                        <a:tabLst/>
                      </a:pPr>
                      <a:endParaRPr kumimoji="0" lang="en-US" sz="1300" b="0" i="0" u="none" strike="noStrike" cap="none" normalizeH="0" baseline="0">
                        <a:ln>
                          <a:noFill/>
                        </a:ln>
                        <a:solidFill>
                          <a:srgbClr val="000000"/>
                        </a:solidFill>
                        <a:effectLst/>
                        <a:latin typeface="Arial" charset="0"/>
                        <a:ea typeface="ＭＳ Ｐゴシック" charset="0"/>
                        <a:cs typeface="Arial" charset="0"/>
                      </a:endParaRPr>
                    </a:p>
                    <a:p>
                      <a:pPr marL="228600" marR="0" lvl="0" indent="-228600" algn="l" defTabSz="914400" rtl="0" eaLnBrk="1" fontAlgn="base" latinLnBrk="0" hangingPunct="1">
                        <a:lnSpc>
                          <a:spcPct val="100000"/>
                        </a:lnSpc>
                        <a:spcBef>
                          <a:spcPct val="0"/>
                        </a:spcBef>
                        <a:spcAft>
                          <a:spcPct val="0"/>
                        </a:spcAft>
                        <a:buClrTx/>
                        <a:buSzTx/>
                        <a:buFontTx/>
                        <a:buChar char="•"/>
                        <a:tabLst/>
                      </a:pPr>
                      <a:r>
                        <a:rPr kumimoji="0" lang="en-US" sz="1300" b="0" i="0" u="none" strike="noStrike" cap="none" normalizeH="0" baseline="0">
                          <a:ln>
                            <a:noFill/>
                          </a:ln>
                          <a:solidFill>
                            <a:srgbClr val="000000"/>
                          </a:solidFill>
                          <a:effectLst/>
                          <a:latin typeface="Arial" charset="0"/>
                          <a:ea typeface="ＭＳ Ｐゴシック" charset="0"/>
                          <a:cs typeface="Arial" charset="0"/>
                        </a:rPr>
                        <a:t>Pulls up, stands holding furniture, then walks alone </a:t>
                      </a:r>
                    </a:p>
                    <a:p>
                      <a:pPr marL="228600" marR="0" lvl="0" indent="-22860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a:ln>
                            <a:noFill/>
                          </a:ln>
                          <a:solidFill>
                            <a:srgbClr val="000000"/>
                          </a:solidFill>
                          <a:effectLst/>
                          <a:latin typeface="Arial" charset="0"/>
                          <a:ea typeface="ＭＳ Ｐゴシック" charset="0"/>
                          <a:cs typeface="Arial" charset="0"/>
                        </a:rPr>
                        <a:t> </a:t>
                      </a:r>
                    </a:p>
                    <a:p>
                      <a:pPr marL="228600" marR="0" lvl="0" indent="-228600" algn="l" defTabSz="914400" rtl="0" eaLnBrk="1" fontAlgn="base" latinLnBrk="0" hangingPunct="1">
                        <a:lnSpc>
                          <a:spcPct val="100000"/>
                        </a:lnSpc>
                        <a:spcBef>
                          <a:spcPct val="0"/>
                        </a:spcBef>
                        <a:spcAft>
                          <a:spcPct val="0"/>
                        </a:spcAft>
                        <a:buClrTx/>
                        <a:buSzTx/>
                        <a:buFontTx/>
                        <a:buChar char="•"/>
                        <a:tabLst/>
                      </a:pPr>
                      <a:r>
                        <a:rPr kumimoji="0" lang="en-US" sz="1300" b="0" i="0" u="none" strike="noStrike" cap="none" normalizeH="0" baseline="0">
                          <a:ln>
                            <a:noFill/>
                          </a:ln>
                          <a:solidFill>
                            <a:srgbClr val="000000"/>
                          </a:solidFill>
                          <a:effectLst/>
                          <a:latin typeface="Arial" charset="0"/>
                          <a:ea typeface="ＭＳ Ｐゴシック" charset="0"/>
                          <a:cs typeface="Arial" charset="0"/>
                        </a:rPr>
                        <a:t>Goes through a phase of clinging to primary caregiver </a:t>
                      </a:r>
                    </a:p>
                    <a:p>
                      <a:pPr marL="228600" marR="0" lvl="0" indent="-22860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a:ln>
                            <a:noFill/>
                          </a:ln>
                          <a:solidFill>
                            <a:srgbClr val="000000"/>
                          </a:solidFill>
                          <a:effectLst/>
                          <a:latin typeface="Arial" charset="0"/>
                          <a:ea typeface="ＭＳ Ｐゴシック" charset="0"/>
                          <a:cs typeface="Arial" charset="0"/>
                        </a:rPr>
                        <a:t> </a:t>
                      </a:r>
                    </a:p>
                    <a:p>
                      <a:pPr marL="228600" marR="0" lvl="0" indent="-228600" algn="l" defTabSz="914400" rtl="0" eaLnBrk="1" fontAlgn="base" latinLnBrk="0" hangingPunct="1">
                        <a:lnSpc>
                          <a:spcPct val="100000"/>
                        </a:lnSpc>
                        <a:spcBef>
                          <a:spcPct val="0"/>
                        </a:spcBef>
                        <a:spcAft>
                          <a:spcPct val="0"/>
                        </a:spcAft>
                        <a:buClrTx/>
                        <a:buSzTx/>
                        <a:buFontTx/>
                        <a:buChar char="•"/>
                        <a:tabLst/>
                      </a:pPr>
                      <a:r>
                        <a:rPr kumimoji="0" lang="en-US" sz="1300" b="0" i="0" u="none" strike="noStrike" cap="none" normalizeH="0" baseline="0">
                          <a:ln>
                            <a:noFill/>
                          </a:ln>
                          <a:solidFill>
                            <a:srgbClr val="000000"/>
                          </a:solidFill>
                          <a:effectLst/>
                          <a:latin typeface="Arial" charset="0"/>
                          <a:ea typeface="ＭＳ Ｐゴシック" charset="0"/>
                          <a:cs typeface="Arial" charset="0"/>
                        </a:rPr>
                        <a:t>Experiences periods of intense feelings when separating or reuniting with a parent </a:t>
                      </a:r>
                    </a:p>
                    <a:p>
                      <a:pPr marL="228600" marR="0" lvl="0" indent="-22860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a:ln>
                            <a:noFill/>
                          </a:ln>
                          <a:solidFill>
                            <a:srgbClr val="000000"/>
                          </a:solidFill>
                          <a:effectLst/>
                          <a:latin typeface="Arial" charset="0"/>
                          <a:ea typeface="ＭＳ Ｐゴシック" charset="0"/>
                          <a:cs typeface="Arial" charset="0"/>
                        </a:rPr>
                        <a:t> </a:t>
                      </a:r>
                    </a:p>
                    <a:p>
                      <a:pPr marL="228600" marR="0" lvl="0" indent="-228600" algn="l" defTabSz="914400" rtl="0" eaLnBrk="1" fontAlgn="base" latinLnBrk="0" hangingPunct="1">
                        <a:lnSpc>
                          <a:spcPct val="100000"/>
                        </a:lnSpc>
                        <a:spcBef>
                          <a:spcPct val="0"/>
                        </a:spcBef>
                        <a:spcAft>
                          <a:spcPct val="0"/>
                        </a:spcAft>
                        <a:buClrTx/>
                        <a:buSzTx/>
                        <a:buFontTx/>
                        <a:buChar char="•"/>
                        <a:tabLst/>
                      </a:pPr>
                      <a:r>
                        <a:rPr kumimoji="0" lang="en-US" sz="1300" b="0" i="0" u="none" strike="noStrike" cap="none" normalizeH="0" baseline="0">
                          <a:ln>
                            <a:noFill/>
                          </a:ln>
                          <a:solidFill>
                            <a:srgbClr val="000000"/>
                          </a:solidFill>
                          <a:effectLst/>
                          <a:latin typeface="Arial" charset="0"/>
                          <a:ea typeface="ＭＳ Ｐゴシック" charset="0"/>
                          <a:cs typeface="Arial" charset="0"/>
                        </a:rPr>
                        <a:t>Sees others as a barrier to immediate gratification </a:t>
                      </a:r>
                    </a:p>
                    <a:p>
                      <a:pPr marL="228600" marR="0" lvl="0" indent="-228600" algn="l" defTabSz="914400" rtl="0" eaLnBrk="1" fontAlgn="base" latinLnBrk="0" hangingPunct="1">
                        <a:lnSpc>
                          <a:spcPct val="100000"/>
                        </a:lnSpc>
                        <a:spcBef>
                          <a:spcPct val="0"/>
                        </a:spcBef>
                        <a:spcAft>
                          <a:spcPct val="0"/>
                        </a:spcAft>
                        <a:buClrTx/>
                        <a:buSzTx/>
                        <a:buFontTx/>
                        <a:buChar char="•"/>
                        <a:tabLst/>
                      </a:pPr>
                      <a:endParaRPr kumimoji="0" lang="en-US" sz="1300" b="1" i="0" u="none" strike="noStrike" cap="none" normalizeH="0" baseline="0">
                        <a:ln>
                          <a:noFill/>
                        </a:ln>
                        <a:solidFill>
                          <a:srgbClr val="000000"/>
                        </a:solidFill>
                        <a:effectLst/>
                        <a:latin typeface="Arial" charset="0"/>
                        <a:ea typeface="ＭＳ Ｐゴシック" charset="0"/>
                        <a:cs typeface="Times New Roman"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228600" marR="0" lvl="0" indent="-228600" algn="l" defTabSz="914400" rtl="0" eaLnBrk="1" fontAlgn="base" latinLnBrk="0" hangingPunct="1">
                        <a:lnSpc>
                          <a:spcPct val="100000"/>
                        </a:lnSpc>
                        <a:spcBef>
                          <a:spcPct val="0"/>
                        </a:spcBef>
                        <a:spcAft>
                          <a:spcPct val="0"/>
                        </a:spcAft>
                        <a:buClrTx/>
                        <a:buSzTx/>
                        <a:buFontTx/>
                        <a:buChar char="•"/>
                        <a:tabLst/>
                      </a:pPr>
                      <a:r>
                        <a:rPr kumimoji="0" lang="en-US" sz="1300" b="0" i="0" u="none" strike="noStrike" cap="none" normalizeH="0" baseline="0">
                          <a:ln>
                            <a:noFill/>
                          </a:ln>
                          <a:solidFill>
                            <a:srgbClr val="000000"/>
                          </a:solidFill>
                          <a:effectLst/>
                          <a:latin typeface="Arial" charset="0"/>
                          <a:ea typeface="ＭＳ Ｐゴシック" charset="0"/>
                          <a:cs typeface="Arial" charset="0"/>
                        </a:rPr>
                        <a:t>Knows can make things happen but is not sure of responsibility for actions </a:t>
                      </a:r>
                    </a:p>
                    <a:p>
                      <a:pPr marL="228600" marR="0" lvl="0" indent="-22860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a:ln>
                            <a:noFill/>
                          </a:ln>
                          <a:solidFill>
                            <a:srgbClr val="000000"/>
                          </a:solidFill>
                          <a:effectLst/>
                          <a:latin typeface="Arial" charset="0"/>
                          <a:ea typeface="ＭＳ Ｐゴシック" charset="0"/>
                          <a:cs typeface="Arial" charset="0"/>
                        </a:rPr>
                        <a:t> </a:t>
                      </a:r>
                    </a:p>
                    <a:p>
                      <a:pPr marL="228600" marR="0" lvl="0" indent="-228600" algn="l" defTabSz="914400" rtl="0" eaLnBrk="1" fontAlgn="base" latinLnBrk="0" hangingPunct="1">
                        <a:lnSpc>
                          <a:spcPct val="100000"/>
                        </a:lnSpc>
                        <a:spcBef>
                          <a:spcPct val="0"/>
                        </a:spcBef>
                        <a:spcAft>
                          <a:spcPct val="0"/>
                        </a:spcAft>
                        <a:buClrTx/>
                        <a:buSzTx/>
                        <a:buFontTx/>
                        <a:buChar char="•"/>
                        <a:tabLst/>
                      </a:pPr>
                      <a:r>
                        <a:rPr kumimoji="0" lang="en-US" sz="1300" b="0" i="0" u="none" strike="noStrike" cap="none" normalizeH="0" baseline="0">
                          <a:ln>
                            <a:noFill/>
                          </a:ln>
                          <a:solidFill>
                            <a:srgbClr val="000000"/>
                          </a:solidFill>
                          <a:effectLst/>
                          <a:latin typeface="Arial" charset="0"/>
                          <a:ea typeface="ＭＳ Ｐゴシック" charset="0"/>
                          <a:cs typeface="Arial" charset="0"/>
                        </a:rPr>
                        <a:t>Becomes bossy </a:t>
                      </a:r>
                    </a:p>
                    <a:p>
                      <a:pPr marL="228600" marR="0" lvl="0" indent="-22860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a:ln>
                            <a:noFill/>
                          </a:ln>
                          <a:solidFill>
                            <a:srgbClr val="000000"/>
                          </a:solidFill>
                          <a:effectLst/>
                          <a:latin typeface="Arial" charset="0"/>
                          <a:ea typeface="ＭＳ Ｐゴシック" charset="0"/>
                          <a:cs typeface="Arial" charset="0"/>
                        </a:rPr>
                        <a:t> </a:t>
                      </a:r>
                    </a:p>
                    <a:p>
                      <a:pPr marL="228600" marR="0" lvl="0" indent="-228600" algn="l" defTabSz="914400" rtl="0" eaLnBrk="1" fontAlgn="base" latinLnBrk="0" hangingPunct="1">
                        <a:lnSpc>
                          <a:spcPct val="100000"/>
                        </a:lnSpc>
                        <a:spcBef>
                          <a:spcPct val="0"/>
                        </a:spcBef>
                        <a:spcAft>
                          <a:spcPct val="0"/>
                        </a:spcAft>
                        <a:buClrTx/>
                        <a:buSzTx/>
                        <a:buFontTx/>
                        <a:buChar char="•"/>
                        <a:tabLst/>
                      </a:pPr>
                      <a:r>
                        <a:rPr kumimoji="0" lang="en-US" sz="1300" b="0" i="0" u="none" strike="noStrike" cap="none" normalizeH="0" baseline="0">
                          <a:ln>
                            <a:noFill/>
                          </a:ln>
                          <a:solidFill>
                            <a:srgbClr val="000000"/>
                          </a:solidFill>
                          <a:effectLst/>
                          <a:latin typeface="Arial" charset="0"/>
                          <a:ea typeface="ＭＳ Ｐゴシック" charset="0"/>
                          <a:cs typeface="Arial" charset="0"/>
                        </a:rPr>
                        <a:t>Uses the words me, you, </a:t>
                      </a:r>
                    </a:p>
                    <a:p>
                      <a:pPr marL="228600" marR="0" lvl="0" indent="-22860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a:ln>
                            <a:noFill/>
                          </a:ln>
                          <a:solidFill>
                            <a:srgbClr val="000000"/>
                          </a:solidFill>
                          <a:effectLst/>
                          <a:latin typeface="Arial" charset="0"/>
                          <a:ea typeface="ＭＳ Ｐゴシック" charset="0"/>
                          <a:cs typeface="Arial" charset="0"/>
                        </a:rPr>
                        <a:t>       and I </a:t>
                      </a:r>
                    </a:p>
                    <a:p>
                      <a:pPr marL="228600" marR="0" lvl="0" indent="-228600" algn="l" defTabSz="914400" rtl="0" eaLnBrk="1" fontAlgn="base" latinLnBrk="0" hangingPunct="1">
                        <a:lnSpc>
                          <a:spcPct val="100000"/>
                        </a:lnSpc>
                        <a:spcBef>
                          <a:spcPct val="0"/>
                        </a:spcBef>
                        <a:spcAft>
                          <a:spcPct val="0"/>
                        </a:spcAft>
                        <a:buClrTx/>
                        <a:buSzTx/>
                        <a:buFontTx/>
                        <a:buChar char="•"/>
                        <a:tabLst/>
                      </a:pPr>
                      <a:endParaRPr kumimoji="0" lang="en-US" sz="1300" b="0" i="0" u="none" strike="noStrike" cap="none" normalizeH="0" baseline="0">
                        <a:ln>
                          <a:noFill/>
                        </a:ln>
                        <a:solidFill>
                          <a:srgbClr val="000000"/>
                        </a:solidFill>
                        <a:effectLst/>
                        <a:latin typeface="Arial" charset="0"/>
                        <a:ea typeface="ＭＳ Ｐゴシック" charset="0"/>
                        <a:cs typeface="Arial" charset="0"/>
                      </a:endParaRPr>
                    </a:p>
                    <a:p>
                      <a:pPr marL="228600" marR="0" lvl="0" indent="-228600" algn="l" defTabSz="914400" rtl="0" eaLnBrk="1" fontAlgn="base" latinLnBrk="0" hangingPunct="1">
                        <a:lnSpc>
                          <a:spcPct val="100000"/>
                        </a:lnSpc>
                        <a:spcBef>
                          <a:spcPct val="0"/>
                        </a:spcBef>
                        <a:spcAft>
                          <a:spcPct val="0"/>
                        </a:spcAft>
                        <a:buClrTx/>
                        <a:buSzTx/>
                        <a:buFontTx/>
                        <a:buChar char="•"/>
                        <a:tabLst/>
                      </a:pPr>
                      <a:r>
                        <a:rPr kumimoji="0" lang="en-US" sz="1300" b="0" i="0" u="none" strike="noStrike" cap="none" normalizeH="0" baseline="0">
                          <a:ln>
                            <a:noFill/>
                          </a:ln>
                          <a:solidFill>
                            <a:srgbClr val="000000"/>
                          </a:solidFill>
                          <a:effectLst/>
                          <a:latin typeface="Arial" charset="0"/>
                          <a:ea typeface="ＭＳ Ｐゴシック" charset="0"/>
                          <a:cs typeface="Arial" charset="0"/>
                        </a:rPr>
                        <a:t> Says "No" to adults </a:t>
                      </a:r>
                    </a:p>
                    <a:p>
                      <a:pPr marL="228600" marR="0" lvl="0" indent="-228600" algn="l" defTabSz="914400" rtl="0" eaLnBrk="1" fontAlgn="base" latinLnBrk="0" hangingPunct="1">
                        <a:lnSpc>
                          <a:spcPct val="100000"/>
                        </a:lnSpc>
                        <a:spcBef>
                          <a:spcPct val="0"/>
                        </a:spcBef>
                        <a:spcAft>
                          <a:spcPct val="0"/>
                        </a:spcAft>
                        <a:buClrTx/>
                        <a:buSzTx/>
                        <a:buFontTx/>
                        <a:buChar char="•"/>
                        <a:tabLst/>
                      </a:pPr>
                      <a:endParaRPr kumimoji="0" lang="en-US" sz="1300" b="0" i="0" u="none" strike="noStrike" cap="none" normalizeH="0" baseline="0">
                        <a:ln>
                          <a:noFill/>
                        </a:ln>
                        <a:solidFill>
                          <a:srgbClr val="000000"/>
                        </a:solidFill>
                        <a:effectLst/>
                        <a:latin typeface="Arial" charset="0"/>
                        <a:ea typeface="ＭＳ Ｐゴシック" charset="0"/>
                        <a:cs typeface="Arial" charset="0"/>
                      </a:endParaRPr>
                    </a:p>
                    <a:p>
                      <a:pPr marL="228600" marR="0" lvl="0" indent="-228600" algn="l" defTabSz="914400" rtl="0" eaLnBrk="1" fontAlgn="base" latinLnBrk="0" hangingPunct="1">
                        <a:lnSpc>
                          <a:spcPct val="100000"/>
                        </a:lnSpc>
                        <a:spcBef>
                          <a:spcPct val="0"/>
                        </a:spcBef>
                        <a:spcAft>
                          <a:spcPct val="0"/>
                        </a:spcAft>
                        <a:buClrTx/>
                        <a:buSzTx/>
                        <a:buFontTx/>
                        <a:buChar char="•"/>
                        <a:tabLst/>
                      </a:pPr>
                      <a:r>
                        <a:rPr kumimoji="0" lang="en-US" sz="1300" b="0" i="0" u="none" strike="noStrike" cap="none" normalizeH="0" baseline="0">
                          <a:ln>
                            <a:noFill/>
                          </a:ln>
                          <a:solidFill>
                            <a:srgbClr val="000000"/>
                          </a:solidFill>
                          <a:effectLst/>
                          <a:latin typeface="Arial" charset="0"/>
                          <a:ea typeface="ＭＳ Ｐゴシック" charset="0"/>
                          <a:cs typeface="Arial" charset="0"/>
                        </a:rPr>
                        <a:t> Explores everything </a:t>
                      </a:r>
                    </a:p>
                    <a:p>
                      <a:pPr marL="228600" marR="0" lvl="0" indent="-228600" algn="l" defTabSz="914400" rtl="0" eaLnBrk="1" fontAlgn="base" latinLnBrk="0" hangingPunct="1">
                        <a:lnSpc>
                          <a:spcPct val="100000"/>
                        </a:lnSpc>
                        <a:spcBef>
                          <a:spcPct val="0"/>
                        </a:spcBef>
                        <a:spcAft>
                          <a:spcPct val="0"/>
                        </a:spcAft>
                        <a:buClrTx/>
                        <a:buSzTx/>
                        <a:buFontTx/>
                        <a:buChar char="•"/>
                        <a:tabLst/>
                      </a:pPr>
                      <a:endParaRPr kumimoji="0" lang="en-US" sz="1300" b="0" i="0" u="none" strike="noStrike" cap="none" normalizeH="0" baseline="0">
                        <a:ln>
                          <a:noFill/>
                        </a:ln>
                        <a:solidFill>
                          <a:srgbClr val="000000"/>
                        </a:solidFill>
                        <a:effectLst/>
                        <a:latin typeface="Arial" charset="0"/>
                        <a:ea typeface="ＭＳ Ｐゴシック" charset="0"/>
                        <a:cs typeface="Arial" charset="0"/>
                      </a:endParaRPr>
                    </a:p>
                    <a:p>
                      <a:pPr marL="228600" marR="0" lvl="0" indent="-228600" algn="l" defTabSz="914400" rtl="0" eaLnBrk="1" fontAlgn="base" latinLnBrk="0" hangingPunct="1">
                        <a:lnSpc>
                          <a:spcPct val="100000"/>
                        </a:lnSpc>
                        <a:spcBef>
                          <a:spcPct val="0"/>
                        </a:spcBef>
                        <a:spcAft>
                          <a:spcPct val="0"/>
                        </a:spcAft>
                        <a:buClrTx/>
                        <a:buSzTx/>
                        <a:buFontTx/>
                        <a:buChar char="•"/>
                        <a:tabLst/>
                      </a:pPr>
                      <a:r>
                        <a:rPr kumimoji="0" lang="en-US" sz="1300" b="0" i="0" u="none" strike="noStrike" cap="none" normalizeH="0" baseline="0">
                          <a:ln>
                            <a:noFill/>
                          </a:ln>
                          <a:solidFill>
                            <a:srgbClr val="000000"/>
                          </a:solidFill>
                          <a:effectLst/>
                          <a:latin typeface="Arial" charset="0"/>
                          <a:ea typeface="ＭＳ Ｐゴシック" charset="0"/>
                          <a:cs typeface="Arial" charset="0"/>
                        </a:rPr>
                        <a:t> Is sensitive to others' judging behavior   </a:t>
                      </a:r>
                    </a:p>
                    <a:p>
                      <a:pPr marL="228600" marR="0" lvl="0" indent="-228600" algn="l" defTabSz="914400" rtl="0" eaLnBrk="1" fontAlgn="base" latinLnBrk="0" hangingPunct="1">
                        <a:lnSpc>
                          <a:spcPct val="100000"/>
                        </a:lnSpc>
                        <a:spcBef>
                          <a:spcPct val="0"/>
                        </a:spcBef>
                        <a:spcAft>
                          <a:spcPct val="0"/>
                        </a:spcAft>
                        <a:buClrTx/>
                        <a:buSzTx/>
                        <a:buFontTx/>
                        <a:buChar char="•"/>
                        <a:tabLst/>
                      </a:pPr>
                      <a:endParaRPr kumimoji="0" lang="en-US" sz="1300" b="0" i="0" u="none" strike="noStrike" cap="none" normalizeH="0" baseline="0">
                        <a:ln>
                          <a:noFill/>
                        </a:ln>
                        <a:solidFill>
                          <a:srgbClr val="000000"/>
                        </a:solidFill>
                        <a:effectLst/>
                        <a:latin typeface="Arial" charset="0"/>
                        <a:ea typeface="ＭＳ Ｐゴシック" charset="0"/>
                        <a:cs typeface="Arial"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228600" marR="0" lvl="0" indent="-228600" algn="l" defTabSz="914400" rtl="0" eaLnBrk="1" fontAlgn="base" latinLnBrk="0" hangingPunct="1">
                        <a:lnSpc>
                          <a:spcPct val="100000"/>
                        </a:lnSpc>
                        <a:spcBef>
                          <a:spcPct val="0"/>
                        </a:spcBef>
                        <a:spcAft>
                          <a:spcPct val="0"/>
                        </a:spcAft>
                        <a:buClrTx/>
                        <a:buSzTx/>
                        <a:buFontTx/>
                        <a:buChar char="•"/>
                        <a:tabLst/>
                      </a:pPr>
                      <a:r>
                        <a:rPr kumimoji="0" lang="en-US" sz="1300" b="0" i="0" u="none" strike="noStrike" cap="none" normalizeH="0" baseline="0">
                          <a:ln>
                            <a:noFill/>
                          </a:ln>
                          <a:solidFill>
                            <a:srgbClr val="000000"/>
                          </a:solidFill>
                          <a:effectLst/>
                          <a:latin typeface="Arial" charset="0"/>
                          <a:ea typeface="ＭＳ Ｐゴシック" charset="0"/>
                          <a:cs typeface="Arial" charset="0"/>
                        </a:rPr>
                        <a:t>Keeps looking for a toy that is hidden from view </a:t>
                      </a:r>
                    </a:p>
                    <a:p>
                      <a:pPr marL="228600" marR="0" lvl="0" indent="-228600" algn="l" defTabSz="914400" rtl="0" eaLnBrk="1" fontAlgn="base" latinLnBrk="0" hangingPunct="1">
                        <a:lnSpc>
                          <a:spcPct val="100000"/>
                        </a:lnSpc>
                        <a:spcBef>
                          <a:spcPct val="0"/>
                        </a:spcBef>
                        <a:spcAft>
                          <a:spcPct val="0"/>
                        </a:spcAft>
                        <a:buClrTx/>
                        <a:buSzTx/>
                        <a:buFontTx/>
                        <a:buNone/>
                        <a:tabLst/>
                      </a:pPr>
                      <a:endParaRPr kumimoji="0" lang="en-US" sz="1300" b="0" i="0" u="none" strike="noStrike" cap="none" normalizeH="0" baseline="0">
                        <a:ln>
                          <a:noFill/>
                        </a:ln>
                        <a:solidFill>
                          <a:srgbClr val="000000"/>
                        </a:solidFill>
                        <a:effectLst/>
                        <a:latin typeface="Arial" charset="0"/>
                        <a:ea typeface="ＭＳ Ｐゴシック" charset="0"/>
                        <a:cs typeface="Arial" charset="0"/>
                      </a:endParaRPr>
                    </a:p>
                    <a:p>
                      <a:pPr marL="228600" marR="0" lvl="0" indent="-228600" algn="l" defTabSz="914400" rtl="0" eaLnBrk="1" fontAlgn="base" latinLnBrk="0" hangingPunct="1">
                        <a:lnSpc>
                          <a:spcPct val="100000"/>
                        </a:lnSpc>
                        <a:spcBef>
                          <a:spcPct val="0"/>
                        </a:spcBef>
                        <a:spcAft>
                          <a:spcPct val="0"/>
                        </a:spcAft>
                        <a:buClrTx/>
                        <a:buSzTx/>
                        <a:buFontTx/>
                        <a:buChar char="•"/>
                        <a:tabLst/>
                      </a:pPr>
                      <a:r>
                        <a:rPr kumimoji="0" lang="en-US" sz="1300" b="0" i="0" u="none" strike="noStrike" cap="none" normalizeH="0" baseline="0">
                          <a:ln>
                            <a:noFill/>
                          </a:ln>
                          <a:solidFill>
                            <a:srgbClr val="000000"/>
                          </a:solidFill>
                          <a:effectLst/>
                          <a:latin typeface="Arial" charset="0"/>
                          <a:ea typeface="ＭＳ Ｐゴシック" charset="0"/>
                          <a:cs typeface="Arial" charset="0"/>
                        </a:rPr>
                        <a:t>Understands many more words than can say </a:t>
                      </a:r>
                    </a:p>
                    <a:p>
                      <a:pPr marL="228600" marR="0" lvl="0" indent="-228600" algn="l" defTabSz="914400" rtl="0" eaLnBrk="1" fontAlgn="base" latinLnBrk="0" hangingPunct="1">
                        <a:lnSpc>
                          <a:spcPct val="100000"/>
                        </a:lnSpc>
                        <a:spcBef>
                          <a:spcPct val="0"/>
                        </a:spcBef>
                        <a:spcAft>
                          <a:spcPct val="0"/>
                        </a:spcAft>
                        <a:buClrTx/>
                        <a:buSzTx/>
                        <a:buFontTx/>
                        <a:buChar char="•"/>
                        <a:tabLst/>
                      </a:pPr>
                      <a:endParaRPr kumimoji="0" lang="en-US" sz="1300" b="0" i="0" u="none" strike="noStrike" cap="none" normalizeH="0" baseline="0">
                        <a:ln>
                          <a:noFill/>
                        </a:ln>
                        <a:solidFill>
                          <a:srgbClr val="000000"/>
                        </a:solidFill>
                        <a:effectLst/>
                        <a:latin typeface="Arial" charset="0"/>
                        <a:ea typeface="ＭＳ Ｐゴシック" charset="0"/>
                        <a:cs typeface="Arial" charset="0"/>
                      </a:endParaRPr>
                    </a:p>
                    <a:p>
                      <a:pPr marL="228600" marR="0" lvl="0" indent="-228600" algn="l" defTabSz="914400" rtl="0" eaLnBrk="1" fontAlgn="base" latinLnBrk="0" hangingPunct="1">
                        <a:lnSpc>
                          <a:spcPct val="100000"/>
                        </a:lnSpc>
                        <a:spcBef>
                          <a:spcPct val="0"/>
                        </a:spcBef>
                        <a:spcAft>
                          <a:spcPct val="0"/>
                        </a:spcAft>
                        <a:buClrTx/>
                        <a:buSzTx/>
                        <a:buFontTx/>
                        <a:buChar char="•"/>
                        <a:tabLst/>
                      </a:pPr>
                      <a:r>
                        <a:rPr kumimoji="0" lang="en-US" sz="1300" b="0" i="0" u="none" strike="noStrike" cap="none" normalizeH="0" baseline="0">
                          <a:ln>
                            <a:noFill/>
                          </a:ln>
                          <a:solidFill>
                            <a:srgbClr val="000000"/>
                          </a:solidFill>
                          <a:effectLst/>
                          <a:latin typeface="Arial" charset="0"/>
                          <a:ea typeface="ＭＳ Ｐゴシック" charset="0"/>
                          <a:cs typeface="Arial" charset="0"/>
                        </a:rPr>
                        <a:t>Has wide mood swings (for example, from stubborn to cooperative) </a:t>
                      </a:r>
                    </a:p>
                    <a:p>
                      <a:pPr marL="228600" marR="0" lvl="0" indent="-228600" algn="l" defTabSz="914400" rtl="0" eaLnBrk="1" fontAlgn="base" latinLnBrk="0" hangingPunct="1">
                        <a:lnSpc>
                          <a:spcPct val="100000"/>
                        </a:lnSpc>
                        <a:spcBef>
                          <a:spcPct val="0"/>
                        </a:spcBef>
                        <a:spcAft>
                          <a:spcPct val="0"/>
                        </a:spcAft>
                        <a:buClrTx/>
                        <a:buSzTx/>
                        <a:buFontTx/>
                        <a:buChar char="•"/>
                        <a:tabLst/>
                      </a:pPr>
                      <a:endParaRPr kumimoji="0" lang="en-US" sz="1300" b="0" i="0" u="none" strike="noStrike" cap="none" normalizeH="0" baseline="0">
                        <a:ln>
                          <a:noFill/>
                        </a:ln>
                        <a:solidFill>
                          <a:srgbClr val="000000"/>
                        </a:solidFill>
                        <a:effectLst/>
                        <a:latin typeface="Arial" charset="0"/>
                        <a:ea typeface="ＭＳ Ｐゴシック" charset="0"/>
                        <a:cs typeface="Arial" charset="0"/>
                      </a:endParaRPr>
                    </a:p>
                    <a:p>
                      <a:pPr marL="228600" marR="0" lvl="0" indent="-228600" algn="l" defTabSz="914400" rtl="0" eaLnBrk="1" fontAlgn="base" latinLnBrk="0" hangingPunct="1">
                        <a:lnSpc>
                          <a:spcPct val="100000"/>
                        </a:lnSpc>
                        <a:spcBef>
                          <a:spcPct val="0"/>
                        </a:spcBef>
                        <a:spcAft>
                          <a:spcPct val="0"/>
                        </a:spcAft>
                        <a:buClrTx/>
                        <a:buSzTx/>
                        <a:buFontTx/>
                        <a:buChar char="•"/>
                        <a:tabLst/>
                      </a:pPr>
                      <a:r>
                        <a:rPr kumimoji="0" lang="en-US" sz="1300" b="0" i="0" u="none" strike="noStrike" cap="none" normalizeH="0" baseline="0">
                          <a:ln>
                            <a:noFill/>
                          </a:ln>
                          <a:solidFill>
                            <a:srgbClr val="000000"/>
                          </a:solidFill>
                          <a:effectLst/>
                          <a:latin typeface="Arial" charset="0"/>
                          <a:ea typeface="ＭＳ Ｐゴシック" charset="0"/>
                          <a:cs typeface="Arial" charset="0"/>
                        </a:rPr>
                        <a:t>Wants to do things by self </a:t>
                      </a:r>
                    </a:p>
                    <a:p>
                      <a:pPr marL="228600" marR="0" lvl="0" indent="-228600" algn="l" defTabSz="914400" rtl="0" eaLnBrk="1" fontAlgn="base" latinLnBrk="0" hangingPunct="1">
                        <a:lnSpc>
                          <a:spcPct val="100000"/>
                        </a:lnSpc>
                        <a:spcBef>
                          <a:spcPct val="0"/>
                        </a:spcBef>
                        <a:spcAft>
                          <a:spcPct val="0"/>
                        </a:spcAft>
                        <a:buClrTx/>
                        <a:buSzTx/>
                        <a:buFontTx/>
                        <a:buChar char="•"/>
                        <a:tabLst/>
                      </a:pPr>
                      <a:endParaRPr kumimoji="0" lang="en-US" sz="1300" b="0" i="0" u="none" strike="noStrike" cap="none" normalizeH="0" baseline="0">
                        <a:ln>
                          <a:noFill/>
                        </a:ln>
                        <a:solidFill>
                          <a:srgbClr val="000000"/>
                        </a:solidFill>
                        <a:effectLst/>
                        <a:latin typeface="Arial" charset="0"/>
                        <a:ea typeface="ＭＳ Ｐゴシック" charset="0"/>
                        <a:cs typeface="Arial" charset="0"/>
                      </a:endParaRPr>
                    </a:p>
                    <a:p>
                      <a:pPr marL="228600" marR="0" lvl="0" indent="-228600" algn="l" defTabSz="914400" rtl="0" eaLnBrk="1" fontAlgn="base" latinLnBrk="0" hangingPunct="1">
                        <a:lnSpc>
                          <a:spcPct val="100000"/>
                        </a:lnSpc>
                        <a:spcBef>
                          <a:spcPct val="0"/>
                        </a:spcBef>
                        <a:spcAft>
                          <a:spcPct val="0"/>
                        </a:spcAft>
                        <a:buClrTx/>
                        <a:buSzTx/>
                        <a:buFontTx/>
                        <a:buChar char="•"/>
                        <a:tabLst/>
                      </a:pPr>
                      <a:endParaRPr kumimoji="0" lang="en-US" sz="1300" b="0" i="0" u="none" strike="noStrike" cap="none" normalizeH="0" baseline="0">
                        <a:ln>
                          <a:noFill/>
                        </a:ln>
                        <a:solidFill>
                          <a:srgbClr val="000000"/>
                        </a:solidFill>
                        <a:effectLst/>
                        <a:latin typeface="Arial" charset="0"/>
                        <a:ea typeface="ＭＳ Ｐゴシック" charset="0"/>
                        <a:cs typeface="Arial" charset="0"/>
                      </a:endParaRPr>
                    </a:p>
                    <a:p>
                      <a:pPr marL="228600" marR="0" lvl="0" indent="-228600" algn="l" defTabSz="914400" rtl="0" eaLnBrk="1" fontAlgn="base" latinLnBrk="0" hangingPunct="1">
                        <a:lnSpc>
                          <a:spcPct val="100000"/>
                        </a:lnSpc>
                        <a:spcBef>
                          <a:spcPct val="0"/>
                        </a:spcBef>
                        <a:spcAft>
                          <a:spcPct val="0"/>
                        </a:spcAft>
                        <a:buClrTx/>
                        <a:buSzTx/>
                        <a:buFontTx/>
                        <a:buChar char="•"/>
                        <a:tabLst/>
                      </a:pPr>
                      <a:endParaRPr kumimoji="0" lang="en-US" sz="1300" b="0" i="0" u="none" strike="noStrike" cap="none" normalizeH="0" baseline="0">
                        <a:ln>
                          <a:noFill/>
                        </a:ln>
                        <a:solidFill>
                          <a:srgbClr val="000000"/>
                        </a:solidFill>
                        <a:effectLst/>
                        <a:latin typeface="Arial" charset="0"/>
                        <a:ea typeface="ＭＳ Ｐゴシック" charset="0"/>
                        <a:cs typeface="Arial"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10001"/>
                  </a:ext>
                </a:extLst>
              </a:tr>
              <a:tr h="647700">
                <a:tc gridSpan="4">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1" u="none" strike="noStrike" cap="none" normalizeH="0" baseline="0">
                          <a:ln>
                            <a:noFill/>
                          </a:ln>
                          <a:solidFill>
                            <a:srgbClr val="000000"/>
                          </a:solidFill>
                          <a:effectLst/>
                          <a:latin typeface="Arial" charset="0"/>
                          <a:ea typeface="ＭＳ Ｐゴシック" charset="0"/>
                          <a:cs typeface="Arial" charset="0"/>
                        </a:rPr>
                        <a:t>Adapted with permission from J. Ronald Lally, Abbey Griffin, et al., Caring for Infants and Toddlers in Groups: Developmentally Appropriate Practice (Washington, DC: ZERO TO THREE/The National Center, 1995), pp. 78-79. </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a:ln>
                          <a:noFill/>
                        </a:ln>
                        <a:solidFill>
                          <a:srgbClr val="000000"/>
                        </a:solidFill>
                        <a:effectLst/>
                        <a:latin typeface="Arial" charset="0"/>
                        <a:ea typeface="ＭＳ Ｐゴシック" charset="0"/>
                        <a:cs typeface="Arial"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5247171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6">
            <a:extLst>
              <a:ext uri="{FF2B5EF4-FFF2-40B4-BE49-F238E27FC236}">
                <a16:creationId xmlns:a16="http://schemas.microsoft.com/office/drawing/2014/main" id="{6CDBDFE2-E620-430E-875A-79D327A8EFCF}"/>
              </a:ext>
            </a:extLst>
          </p:cNvPr>
          <p:cNvSpPr>
            <a:spLocks noGrp="1" noChangeArrowheads="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C219216E-6C05-4F31-856D-36A39E48C18C}" type="slidenum">
              <a:rPr lang="en-US" altLang="en-US" sz="1400"/>
              <a:pPr/>
              <a:t>53</a:t>
            </a:fld>
            <a:endParaRPr lang="en-US" altLang="en-US" sz="1400"/>
          </a:p>
        </p:txBody>
      </p:sp>
      <p:sp>
        <p:nvSpPr>
          <p:cNvPr id="99331" name="Title 1">
            <a:extLst>
              <a:ext uri="{FF2B5EF4-FFF2-40B4-BE49-F238E27FC236}">
                <a16:creationId xmlns:a16="http://schemas.microsoft.com/office/drawing/2014/main" id="{34EAFA01-1BAA-4461-A0F1-316213828CD4}"/>
              </a:ext>
            </a:extLst>
          </p:cNvPr>
          <p:cNvSpPr>
            <a:spLocks/>
          </p:cNvSpPr>
          <p:nvPr/>
        </p:nvSpPr>
        <p:spPr bwMode="auto">
          <a:xfrm>
            <a:off x="2209800" y="304801"/>
            <a:ext cx="7772400" cy="792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r>
              <a:rPr lang="en-US" altLang="en-US">
                <a:solidFill>
                  <a:schemeClr val="tx2"/>
                </a:solidFill>
              </a:rPr>
              <a:t>The Developmental Continuum from Age 2 ½ - 3 ½ :</a:t>
            </a:r>
            <a:br>
              <a:rPr lang="en-US" altLang="en-US">
                <a:solidFill>
                  <a:schemeClr val="tx2"/>
                </a:solidFill>
              </a:rPr>
            </a:br>
            <a:r>
              <a:rPr lang="en-US" altLang="en-US">
                <a:solidFill>
                  <a:schemeClr val="tx2"/>
                </a:solidFill>
              </a:rPr>
              <a:t> Social and Emotional Indicators  (cont</a:t>
            </a:r>
            <a:r>
              <a:rPr lang="ja-JP" altLang="en-US">
                <a:solidFill>
                  <a:schemeClr val="tx2"/>
                </a:solidFill>
              </a:rPr>
              <a:t>’</a:t>
            </a:r>
            <a:r>
              <a:rPr lang="en-US" altLang="ja-JP">
                <a:solidFill>
                  <a:schemeClr val="tx2"/>
                </a:solidFill>
              </a:rPr>
              <a:t>d)</a:t>
            </a:r>
            <a:endParaRPr lang="en-US" altLang="en-US">
              <a:solidFill>
                <a:schemeClr val="tx2"/>
              </a:solidFill>
            </a:endParaRPr>
          </a:p>
        </p:txBody>
      </p:sp>
      <p:graphicFrame>
        <p:nvGraphicFramePr>
          <p:cNvPr id="28695" name="Group 23">
            <a:extLst>
              <a:ext uri="{FF2B5EF4-FFF2-40B4-BE49-F238E27FC236}">
                <a16:creationId xmlns:a16="http://schemas.microsoft.com/office/drawing/2014/main" id="{DB9925DE-11BB-4A29-9C3A-D3F18622B11B}"/>
              </a:ext>
            </a:extLst>
          </p:cNvPr>
          <p:cNvGraphicFramePr>
            <a:graphicFrameLocks noGrp="1"/>
          </p:cNvGraphicFramePr>
          <p:nvPr/>
        </p:nvGraphicFramePr>
        <p:xfrm>
          <a:off x="1524000" y="1143000"/>
          <a:ext cx="9144000" cy="5576888"/>
        </p:xfrm>
        <a:graphic>
          <a:graphicData uri="http://schemas.openxmlformats.org/drawingml/2006/table">
            <a:tbl>
              <a:tblPr/>
              <a:tblGrid>
                <a:gridCol w="1412875">
                  <a:extLst>
                    <a:ext uri="{9D8B030D-6E8A-4147-A177-3AD203B41FA5}">
                      <a16:colId xmlns:a16="http://schemas.microsoft.com/office/drawing/2014/main" val="3574478442"/>
                    </a:ext>
                  </a:extLst>
                </a:gridCol>
                <a:gridCol w="2578100">
                  <a:extLst>
                    <a:ext uri="{9D8B030D-6E8A-4147-A177-3AD203B41FA5}">
                      <a16:colId xmlns:a16="http://schemas.microsoft.com/office/drawing/2014/main" val="1181778040"/>
                    </a:ext>
                  </a:extLst>
                </a:gridCol>
                <a:gridCol w="2187575">
                  <a:extLst>
                    <a:ext uri="{9D8B030D-6E8A-4147-A177-3AD203B41FA5}">
                      <a16:colId xmlns:a16="http://schemas.microsoft.com/office/drawing/2014/main" val="110687361"/>
                    </a:ext>
                  </a:extLst>
                </a:gridCol>
                <a:gridCol w="2965450">
                  <a:extLst>
                    <a:ext uri="{9D8B030D-6E8A-4147-A177-3AD203B41FA5}">
                      <a16:colId xmlns:a16="http://schemas.microsoft.com/office/drawing/2014/main" val="134268729"/>
                    </a:ext>
                  </a:extLst>
                </a:gridCol>
              </a:tblGrid>
              <a:tr h="854075">
                <a:tc>
                  <a:txBody>
                    <a:bodyPr/>
                    <a:lstStyle>
                      <a:lvl1pPr>
                        <a:spcBef>
                          <a:spcPct val="20000"/>
                        </a:spcBef>
                        <a:defRPr sz="2800">
                          <a:solidFill>
                            <a:schemeClr val="tx1"/>
                          </a:solidFill>
                          <a:latin typeface="Arial" panose="020B0604020202020204" pitchFamily="34" charset="0"/>
                          <a:ea typeface="MS PGothic" panose="020B0600070205080204" pitchFamily="34" charset="-128"/>
                        </a:defRPr>
                      </a:lvl1pPr>
                      <a:lvl2pPr marL="742950" indent="-285750">
                        <a:spcBef>
                          <a:spcPct val="20000"/>
                        </a:spcBef>
                        <a:defRPr sz="2400">
                          <a:solidFill>
                            <a:schemeClr val="tx1"/>
                          </a:solidFill>
                          <a:latin typeface="Arial" panose="020B0604020202020204" pitchFamily="34" charset="0"/>
                          <a:ea typeface="MS PGothic" panose="020B0600070205080204" pitchFamily="34" charset="-128"/>
                        </a:defRPr>
                      </a:lvl2pPr>
                      <a:lvl3pPr marL="1143000" indent="-228600">
                        <a:spcBef>
                          <a:spcPct val="20000"/>
                        </a:spcBef>
                        <a:defRPr sz="2000">
                          <a:solidFill>
                            <a:schemeClr val="tx1"/>
                          </a:solidFill>
                          <a:latin typeface="Arial" panose="020B0604020202020204" pitchFamily="34" charset="0"/>
                          <a:ea typeface="MS PGothic" panose="020B0600070205080204" pitchFamily="34" charset="-128"/>
                        </a:defRPr>
                      </a:lvl3pPr>
                      <a:lvl4pPr marL="1600200" indent="-228600">
                        <a:spcBef>
                          <a:spcPct val="20000"/>
                        </a:spcBef>
                        <a:defRPr>
                          <a:solidFill>
                            <a:schemeClr val="tx1"/>
                          </a:solidFill>
                          <a:latin typeface="Arial" panose="020B0604020202020204" pitchFamily="34" charset="0"/>
                          <a:ea typeface="MS PGothic" panose="020B0600070205080204" pitchFamily="34" charset="-128"/>
                        </a:defRPr>
                      </a:lvl4pPr>
                      <a:lvl5pPr marL="2057400" indent="-228600">
                        <a:spcBef>
                          <a:spcPct val="20000"/>
                        </a:spcBef>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600" b="1" i="0" u="none" strike="noStrike" cap="none" normalizeH="0" baseline="0">
                          <a:ln>
                            <a:noFill/>
                          </a:ln>
                          <a:solidFill>
                            <a:srgbClr val="FFFFFF"/>
                          </a:solidFill>
                          <a:effectLst/>
                          <a:latin typeface="Arial" panose="020B0604020202020204" pitchFamily="34" charset="0"/>
                          <a:ea typeface="MS PGothic" panose="020B0600070205080204" pitchFamily="34" charset="-128"/>
                          <a:cs typeface="Arial" panose="020B0604020202020204" pitchFamily="34" charset="0"/>
                        </a:rPr>
                        <a:t>Age Range</a:t>
                      </a:r>
                    </a:p>
                  </a:txBody>
                  <a:tcPr marT="45716" marB="4571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defRPr sz="2800">
                          <a:solidFill>
                            <a:schemeClr val="tx1"/>
                          </a:solidFill>
                          <a:latin typeface="Arial" panose="020B0604020202020204" pitchFamily="34" charset="0"/>
                          <a:ea typeface="MS PGothic" panose="020B0600070205080204" pitchFamily="34" charset="-128"/>
                        </a:defRPr>
                      </a:lvl1pPr>
                      <a:lvl2pPr marL="742950" indent="-285750">
                        <a:spcBef>
                          <a:spcPct val="20000"/>
                        </a:spcBef>
                        <a:defRPr sz="2400">
                          <a:solidFill>
                            <a:schemeClr val="tx1"/>
                          </a:solidFill>
                          <a:latin typeface="Arial" panose="020B0604020202020204" pitchFamily="34" charset="0"/>
                          <a:ea typeface="MS PGothic" panose="020B0600070205080204" pitchFamily="34" charset="-128"/>
                        </a:defRPr>
                      </a:lvl2pPr>
                      <a:lvl3pPr marL="1143000" indent="-228600">
                        <a:spcBef>
                          <a:spcPct val="20000"/>
                        </a:spcBef>
                        <a:defRPr sz="2000">
                          <a:solidFill>
                            <a:schemeClr val="tx1"/>
                          </a:solidFill>
                          <a:latin typeface="Arial" panose="020B0604020202020204" pitchFamily="34" charset="0"/>
                          <a:ea typeface="MS PGothic" panose="020B0600070205080204" pitchFamily="34" charset="-128"/>
                        </a:defRPr>
                      </a:lvl3pPr>
                      <a:lvl4pPr marL="1600200" indent="-228600">
                        <a:spcBef>
                          <a:spcPct val="20000"/>
                        </a:spcBef>
                        <a:defRPr>
                          <a:solidFill>
                            <a:schemeClr val="tx1"/>
                          </a:solidFill>
                          <a:latin typeface="Arial" panose="020B0604020202020204" pitchFamily="34" charset="0"/>
                          <a:ea typeface="MS PGothic" panose="020B0600070205080204" pitchFamily="34" charset="-128"/>
                        </a:defRPr>
                      </a:lvl4pPr>
                      <a:lvl5pPr marL="2057400" indent="-228600">
                        <a:spcBef>
                          <a:spcPct val="20000"/>
                        </a:spcBef>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600" b="1" i="0" u="none" strike="noStrike" cap="none" normalizeH="0" baseline="0">
                          <a:ln>
                            <a:noFill/>
                          </a:ln>
                          <a:solidFill>
                            <a:srgbClr val="FFFFFF"/>
                          </a:solidFill>
                          <a:effectLst/>
                          <a:latin typeface="Arial" panose="020B0604020202020204" pitchFamily="34" charset="0"/>
                          <a:ea typeface="MS PGothic" panose="020B0600070205080204" pitchFamily="34" charset="-128"/>
                          <a:cs typeface="Arial" panose="020B0604020202020204" pitchFamily="34" charset="0"/>
                        </a:rPr>
                        <a:t>Attachment Trust/Security</a:t>
                      </a:r>
                    </a:p>
                  </a:txBody>
                  <a:tcPr marT="45716" marB="4571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defRPr sz="2800">
                          <a:solidFill>
                            <a:schemeClr val="tx1"/>
                          </a:solidFill>
                          <a:latin typeface="Arial" panose="020B0604020202020204" pitchFamily="34" charset="0"/>
                          <a:ea typeface="MS PGothic" panose="020B0600070205080204" pitchFamily="34" charset="-128"/>
                        </a:defRPr>
                      </a:lvl1pPr>
                      <a:lvl2pPr marL="742950" indent="-285750">
                        <a:spcBef>
                          <a:spcPct val="20000"/>
                        </a:spcBef>
                        <a:defRPr sz="2400">
                          <a:solidFill>
                            <a:schemeClr val="tx1"/>
                          </a:solidFill>
                          <a:latin typeface="Arial" panose="020B0604020202020204" pitchFamily="34" charset="0"/>
                          <a:ea typeface="MS PGothic" panose="020B0600070205080204" pitchFamily="34" charset="-128"/>
                        </a:defRPr>
                      </a:lvl2pPr>
                      <a:lvl3pPr marL="1143000" indent="-228600">
                        <a:spcBef>
                          <a:spcPct val="20000"/>
                        </a:spcBef>
                        <a:defRPr sz="2000">
                          <a:solidFill>
                            <a:schemeClr val="tx1"/>
                          </a:solidFill>
                          <a:latin typeface="Arial" panose="020B0604020202020204" pitchFamily="34" charset="0"/>
                          <a:ea typeface="MS PGothic" panose="020B0600070205080204" pitchFamily="34" charset="-128"/>
                        </a:defRPr>
                      </a:lvl3pPr>
                      <a:lvl4pPr marL="1600200" indent="-228600">
                        <a:spcBef>
                          <a:spcPct val="20000"/>
                        </a:spcBef>
                        <a:defRPr>
                          <a:solidFill>
                            <a:schemeClr val="tx1"/>
                          </a:solidFill>
                          <a:latin typeface="Arial" panose="020B0604020202020204" pitchFamily="34" charset="0"/>
                          <a:ea typeface="MS PGothic" panose="020B0600070205080204" pitchFamily="34" charset="-128"/>
                        </a:defRPr>
                      </a:lvl4pPr>
                      <a:lvl5pPr marL="2057400" indent="-228600">
                        <a:spcBef>
                          <a:spcPct val="20000"/>
                        </a:spcBef>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600" b="1" i="0" u="none" strike="noStrike" cap="none" normalizeH="0" baseline="0">
                          <a:ln>
                            <a:noFill/>
                          </a:ln>
                          <a:solidFill>
                            <a:srgbClr val="FFFFFF"/>
                          </a:solidFill>
                          <a:effectLst/>
                          <a:latin typeface="Arial" panose="020B0604020202020204" pitchFamily="34" charset="0"/>
                          <a:ea typeface="MS PGothic" panose="020B0600070205080204" pitchFamily="34" charset="-128"/>
                          <a:cs typeface="Arial" panose="020B0604020202020204" pitchFamily="34" charset="0"/>
                        </a:rPr>
                        <a:t>Self-Awareness/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600" b="1" i="0" u="none" strike="noStrike" cap="none" normalizeH="0" baseline="0">
                          <a:ln>
                            <a:noFill/>
                          </a:ln>
                          <a:solidFill>
                            <a:srgbClr val="FFFFFF"/>
                          </a:solidFill>
                          <a:effectLst/>
                          <a:latin typeface="Arial" panose="020B0604020202020204" pitchFamily="34" charset="0"/>
                          <a:ea typeface="MS PGothic" panose="020B0600070205080204" pitchFamily="34" charset="-128"/>
                          <a:cs typeface="Arial" panose="020B0604020202020204" pitchFamily="34" charset="0"/>
                        </a:rPr>
                        <a:t>Identity </a:t>
                      </a:r>
                    </a:p>
                  </a:txBody>
                  <a:tcPr marT="45716" marB="4571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defRPr sz="2800">
                          <a:solidFill>
                            <a:schemeClr val="tx1"/>
                          </a:solidFill>
                          <a:latin typeface="Arial" panose="020B0604020202020204" pitchFamily="34" charset="0"/>
                          <a:ea typeface="MS PGothic" panose="020B0600070205080204" pitchFamily="34" charset="-128"/>
                        </a:defRPr>
                      </a:lvl1pPr>
                      <a:lvl2pPr marL="742950" indent="-285750">
                        <a:spcBef>
                          <a:spcPct val="20000"/>
                        </a:spcBef>
                        <a:defRPr sz="2400">
                          <a:solidFill>
                            <a:schemeClr val="tx1"/>
                          </a:solidFill>
                          <a:latin typeface="Arial" panose="020B0604020202020204" pitchFamily="34" charset="0"/>
                          <a:ea typeface="MS PGothic" panose="020B0600070205080204" pitchFamily="34" charset="-128"/>
                        </a:defRPr>
                      </a:lvl2pPr>
                      <a:lvl3pPr marL="1143000" indent="-228600">
                        <a:spcBef>
                          <a:spcPct val="20000"/>
                        </a:spcBef>
                        <a:defRPr sz="2000">
                          <a:solidFill>
                            <a:schemeClr val="tx1"/>
                          </a:solidFill>
                          <a:latin typeface="Arial" panose="020B0604020202020204" pitchFamily="34" charset="0"/>
                          <a:ea typeface="MS PGothic" panose="020B0600070205080204" pitchFamily="34" charset="-128"/>
                        </a:defRPr>
                      </a:lvl3pPr>
                      <a:lvl4pPr marL="1600200" indent="-228600">
                        <a:spcBef>
                          <a:spcPct val="20000"/>
                        </a:spcBef>
                        <a:defRPr>
                          <a:solidFill>
                            <a:schemeClr val="tx1"/>
                          </a:solidFill>
                          <a:latin typeface="Arial" panose="020B0604020202020204" pitchFamily="34" charset="0"/>
                          <a:ea typeface="MS PGothic" panose="020B0600070205080204" pitchFamily="34" charset="-128"/>
                        </a:defRPr>
                      </a:lvl4pPr>
                      <a:lvl5pPr marL="2057400" indent="-228600">
                        <a:spcBef>
                          <a:spcPct val="20000"/>
                        </a:spcBef>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600" b="1" i="0" u="none" strike="noStrike" cap="none" normalizeH="0" baseline="0">
                          <a:ln>
                            <a:noFill/>
                          </a:ln>
                          <a:solidFill>
                            <a:srgbClr val="FFFFFF"/>
                          </a:solidFill>
                          <a:effectLst/>
                          <a:latin typeface="Arial" panose="020B0604020202020204" pitchFamily="34" charset="0"/>
                          <a:ea typeface="MS PGothic" panose="020B0600070205080204" pitchFamily="34" charset="-128"/>
                          <a:cs typeface="Arial" panose="020B0604020202020204" pitchFamily="34" charset="0"/>
                        </a:rPr>
                        <a:t>Exploration Autonomy/Independence</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FFFFFF"/>
                        </a:solidFill>
                        <a:effectLst/>
                        <a:latin typeface="Arial" panose="020B0604020202020204" pitchFamily="34" charset="0"/>
                        <a:ea typeface="MS PGothic" panose="020B0600070205080204" pitchFamily="34" charset="-128"/>
                        <a:cs typeface="Arial" panose="020B0604020202020204" pitchFamily="34" charset="0"/>
                      </a:endParaRPr>
                    </a:p>
                  </a:txBody>
                  <a:tcPr marT="45716" marB="4571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2776125097"/>
                  </a:ext>
                </a:extLst>
              </a:tr>
              <a:tr h="4173538">
                <a:tc>
                  <a:txBody>
                    <a:bodyPr/>
                    <a:lstStyle>
                      <a:lvl1pPr>
                        <a:spcBef>
                          <a:spcPct val="20000"/>
                        </a:spcBef>
                        <a:defRPr sz="2800">
                          <a:solidFill>
                            <a:schemeClr val="tx1"/>
                          </a:solidFill>
                          <a:latin typeface="Arial" panose="020B0604020202020204" pitchFamily="34" charset="0"/>
                          <a:ea typeface="MS PGothic" panose="020B0600070205080204" pitchFamily="34" charset="-128"/>
                        </a:defRPr>
                      </a:lvl1pPr>
                      <a:lvl2pPr marL="742950" indent="-285750">
                        <a:spcBef>
                          <a:spcPct val="20000"/>
                        </a:spcBef>
                        <a:defRPr sz="2400">
                          <a:solidFill>
                            <a:schemeClr val="tx1"/>
                          </a:solidFill>
                          <a:latin typeface="Arial" panose="020B0604020202020204" pitchFamily="34" charset="0"/>
                          <a:ea typeface="MS PGothic" panose="020B0600070205080204" pitchFamily="34" charset="-128"/>
                        </a:defRPr>
                      </a:lvl2pPr>
                      <a:lvl3pPr marL="1143000" indent="-228600">
                        <a:spcBef>
                          <a:spcPct val="20000"/>
                        </a:spcBef>
                        <a:defRPr sz="2000">
                          <a:solidFill>
                            <a:schemeClr val="tx1"/>
                          </a:solidFill>
                          <a:latin typeface="Arial" panose="020B0604020202020204" pitchFamily="34" charset="0"/>
                          <a:ea typeface="MS PGothic" panose="020B0600070205080204" pitchFamily="34" charset="-128"/>
                        </a:defRPr>
                      </a:lvl3pPr>
                      <a:lvl4pPr marL="1600200" indent="-228600">
                        <a:spcBef>
                          <a:spcPct val="20000"/>
                        </a:spcBef>
                        <a:defRPr>
                          <a:solidFill>
                            <a:schemeClr val="tx1"/>
                          </a:solidFill>
                          <a:latin typeface="Arial" panose="020B0604020202020204" pitchFamily="34" charset="0"/>
                          <a:ea typeface="MS PGothic" panose="020B0600070205080204" pitchFamily="34" charset="-128"/>
                        </a:defRPr>
                      </a:lvl4pPr>
                      <a:lvl5pPr marL="2057400" indent="-228600">
                        <a:spcBef>
                          <a:spcPct val="20000"/>
                        </a:spcBef>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rPr>
                        <a:t>Preschool  (2½ to 3½ years) </a:t>
                      </a:r>
                      <a:endParaRPr kumimoji="0" lang="en-US" altLang="en-US" sz="1800" b="0" i="0" u="none" strike="noStrike" cap="none" normalizeH="0" baseline="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endParaRPr>
                    </a:p>
                  </a:txBody>
                  <a:tcPr marT="45716" marB="4571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a:spcBef>
                          <a:spcPct val="20000"/>
                        </a:spcBef>
                        <a:defRPr sz="2800">
                          <a:solidFill>
                            <a:schemeClr val="tx1"/>
                          </a:solidFill>
                          <a:latin typeface="Arial" panose="020B0604020202020204" pitchFamily="34" charset="0"/>
                          <a:ea typeface="MS PGothic" panose="020B0600070205080204" pitchFamily="34" charset="-128"/>
                        </a:defRPr>
                      </a:lvl1pPr>
                      <a:lvl2pPr marL="742950" indent="-285750">
                        <a:spcBef>
                          <a:spcPct val="20000"/>
                        </a:spcBef>
                        <a:defRPr sz="2400">
                          <a:solidFill>
                            <a:schemeClr val="tx1"/>
                          </a:solidFill>
                          <a:latin typeface="Arial" panose="020B0604020202020204" pitchFamily="34" charset="0"/>
                          <a:ea typeface="MS PGothic" panose="020B0600070205080204" pitchFamily="34" charset="-128"/>
                        </a:defRPr>
                      </a:lvl2pPr>
                      <a:lvl3pPr marL="1143000" indent="-228600">
                        <a:spcBef>
                          <a:spcPct val="20000"/>
                        </a:spcBef>
                        <a:defRPr sz="2000">
                          <a:solidFill>
                            <a:schemeClr val="tx1"/>
                          </a:solidFill>
                          <a:latin typeface="Arial" panose="020B0604020202020204" pitchFamily="34" charset="0"/>
                          <a:ea typeface="MS PGothic" panose="020B0600070205080204" pitchFamily="34" charset="-128"/>
                        </a:defRPr>
                      </a:lvl3pPr>
                      <a:lvl4pPr marL="1600200" indent="-228600">
                        <a:spcBef>
                          <a:spcPct val="20000"/>
                        </a:spcBef>
                        <a:defRPr>
                          <a:solidFill>
                            <a:schemeClr val="tx1"/>
                          </a:solidFill>
                          <a:latin typeface="Arial" panose="020B0604020202020204" pitchFamily="34" charset="0"/>
                          <a:ea typeface="MS PGothic" panose="020B0600070205080204" pitchFamily="34" charset="-128"/>
                        </a:defRPr>
                      </a:lvl4pPr>
                      <a:lvl5pPr marL="2057400" indent="-228600">
                        <a:spcBef>
                          <a:spcPct val="20000"/>
                        </a:spcBef>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Char char="•"/>
                        <a:tabLst/>
                      </a:pPr>
                      <a:r>
                        <a:rPr kumimoji="0" lang="en-US" altLang="en-US" sz="1200" b="0" i="0" u="none" strike="noStrike" cap="none" normalizeH="0" baseline="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rPr>
                        <a:t>    Is capable of dramatic play </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200" b="0" i="0" u="none" strike="noStrike" cap="none" normalizeH="0" baseline="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Char char="•"/>
                        <a:tabLst/>
                      </a:pPr>
                      <a:r>
                        <a:rPr kumimoji="0" lang="en-US" altLang="en-US" sz="1200" b="0" i="0" u="none" strike="noStrike" cap="none" normalizeH="0" baseline="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rPr>
                        <a:t>    Has better control over all aspects of self </a:t>
                      </a:r>
                    </a:p>
                    <a:p>
                      <a:pPr marL="0" marR="0" lvl="0" indent="0" algn="l" defTabSz="914400" rtl="0" eaLnBrk="1" fontAlgn="base" latinLnBrk="0" hangingPunct="1">
                        <a:lnSpc>
                          <a:spcPct val="100000"/>
                        </a:lnSpc>
                        <a:spcBef>
                          <a:spcPct val="0"/>
                        </a:spcBef>
                        <a:spcAft>
                          <a:spcPct val="0"/>
                        </a:spcAft>
                        <a:buClrTx/>
                        <a:buSzTx/>
                        <a:buFontTx/>
                        <a:buChar char="•"/>
                        <a:tabLst/>
                      </a:pPr>
                      <a:endParaRPr kumimoji="0" lang="en-US" altLang="en-US" sz="1200" b="0" i="0" u="none" strike="noStrike" cap="none" normalizeH="0" baseline="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Char char="•"/>
                        <a:tabLst/>
                      </a:pPr>
                      <a:r>
                        <a:rPr kumimoji="0" lang="en-US" altLang="en-US" sz="1200" b="0" i="0" u="none" strike="noStrike" cap="none" normalizeH="0" baseline="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rPr>
                        <a:t>    Needs to practice </a:t>
                      </a:r>
                    </a:p>
                    <a:p>
                      <a:pPr marL="0" marR="0" lvl="0" indent="0" algn="l" defTabSz="914400" rtl="0" eaLnBrk="1" fontAlgn="base" latinLnBrk="0" hangingPunct="1">
                        <a:lnSpc>
                          <a:spcPct val="100000"/>
                        </a:lnSpc>
                        <a:spcBef>
                          <a:spcPct val="0"/>
                        </a:spcBef>
                        <a:spcAft>
                          <a:spcPct val="0"/>
                        </a:spcAft>
                        <a:buClrTx/>
                        <a:buSzTx/>
                        <a:buFontTx/>
                        <a:buChar char="•"/>
                        <a:tabLst/>
                      </a:pPr>
                      <a:endParaRPr kumimoji="0" lang="en-US" altLang="en-US" sz="1200" b="0" i="0" u="none" strike="noStrike" cap="none" normalizeH="0" baseline="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Char char="•"/>
                        <a:tabLst/>
                      </a:pPr>
                      <a:r>
                        <a:rPr kumimoji="0" lang="en-US" altLang="en-US" sz="1200" b="0" i="0" u="none" strike="noStrike" cap="none" normalizeH="0" baseline="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rPr>
                        <a:t>    Needs adult coaching to get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rPr>
                        <a:t>     along well with others</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200" b="0" i="0" u="none" strike="noStrike" cap="none" normalizeH="0" baseline="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Char char="•"/>
                        <a:tabLst/>
                      </a:pPr>
                      <a:r>
                        <a:rPr kumimoji="0" lang="en-US" altLang="en-US" sz="1200" b="0" i="0" u="none" strike="noStrike" cap="none" normalizeH="0" baseline="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rPr>
                        <a:t>    Shows feelings with words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rPr>
                        <a:t>     and in symbolic play </a:t>
                      </a:r>
                    </a:p>
                    <a:p>
                      <a:pPr marL="0" marR="0" lvl="0" indent="0" algn="l" defTabSz="914400" rtl="0" eaLnBrk="1" fontAlgn="base" latinLnBrk="0" hangingPunct="1">
                        <a:lnSpc>
                          <a:spcPct val="100000"/>
                        </a:lnSpc>
                        <a:spcBef>
                          <a:spcPct val="0"/>
                        </a:spcBef>
                        <a:spcAft>
                          <a:spcPct val="0"/>
                        </a:spcAft>
                        <a:buClrTx/>
                        <a:buSzTx/>
                        <a:buFontTx/>
                        <a:buChar char="•"/>
                        <a:tabLst/>
                      </a:pPr>
                      <a:endParaRPr kumimoji="0" lang="en-US" altLang="en-US" sz="1200" b="0" i="0" u="none" strike="noStrike" cap="none" normalizeH="0" baseline="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Char char="•"/>
                        <a:tabLst/>
                      </a:pPr>
                      <a:r>
                        <a:rPr kumimoji="0" lang="en-US" altLang="en-US" sz="1200" b="0" i="0" u="none" strike="noStrike" cap="none" normalizeH="0" baseline="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rPr>
                        <a:t>     Is more aware that others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rPr>
                        <a:t>      have  feelings</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200" b="0" i="0" u="none" strike="noStrike" cap="none" normalizeH="0" baseline="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Char char="•"/>
                        <a:tabLst/>
                      </a:pPr>
                      <a:r>
                        <a:rPr kumimoji="0" lang="en-US" altLang="en-US" sz="1200" b="0" i="0" u="none" strike="noStrike" cap="none" normalizeH="0" baseline="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rPr>
                        <a:t>     Can plan ahead </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200" b="0" i="0" u="none" strike="noStrike" cap="none" normalizeH="0" baseline="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Char char="•"/>
                        <a:tabLst/>
                      </a:pPr>
                      <a:endParaRPr kumimoji="0" lang="en-US" altLang="en-US" sz="1200" b="1" i="0" u="none" strike="noStrike" cap="none" normalizeH="0" baseline="0">
                        <a:ln>
                          <a:noFill/>
                        </a:ln>
                        <a:solidFill>
                          <a:srgbClr val="000000"/>
                        </a:solidFill>
                        <a:effectLst/>
                        <a:latin typeface="Arial" panose="020B0604020202020204" pitchFamily="34" charset="0"/>
                        <a:ea typeface="MS PGothic" panose="020B0600070205080204" pitchFamily="34" charset="-128"/>
                        <a:cs typeface="Times New Roman" panose="02020603050405020304" pitchFamily="18"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marL="228600" indent="-228600">
                        <a:spcBef>
                          <a:spcPct val="20000"/>
                        </a:spcBef>
                        <a:defRPr sz="2800">
                          <a:solidFill>
                            <a:schemeClr val="tx1"/>
                          </a:solidFill>
                          <a:latin typeface="Arial" panose="020B0604020202020204" pitchFamily="34" charset="0"/>
                          <a:ea typeface="MS PGothic" panose="020B0600070205080204" pitchFamily="34" charset="-128"/>
                        </a:defRPr>
                      </a:lvl1pPr>
                      <a:lvl2pPr marL="742950" indent="-285750">
                        <a:spcBef>
                          <a:spcPct val="20000"/>
                        </a:spcBef>
                        <a:defRPr sz="2400">
                          <a:solidFill>
                            <a:schemeClr val="tx1"/>
                          </a:solidFill>
                          <a:latin typeface="Arial" panose="020B0604020202020204" pitchFamily="34" charset="0"/>
                          <a:ea typeface="MS PGothic" panose="020B0600070205080204" pitchFamily="34" charset="-128"/>
                        </a:defRPr>
                      </a:lvl2pPr>
                      <a:lvl3pPr marL="1143000" indent="-228600">
                        <a:spcBef>
                          <a:spcPct val="20000"/>
                        </a:spcBef>
                        <a:defRPr sz="2000">
                          <a:solidFill>
                            <a:schemeClr val="tx1"/>
                          </a:solidFill>
                          <a:latin typeface="Arial" panose="020B0604020202020204" pitchFamily="34" charset="0"/>
                          <a:ea typeface="MS PGothic" panose="020B0600070205080204" pitchFamily="34" charset="-128"/>
                        </a:defRPr>
                      </a:lvl3pPr>
                      <a:lvl4pPr marL="1600200" indent="-228600">
                        <a:spcBef>
                          <a:spcPct val="20000"/>
                        </a:spcBef>
                        <a:defRPr>
                          <a:solidFill>
                            <a:schemeClr val="tx1"/>
                          </a:solidFill>
                          <a:latin typeface="Arial" panose="020B0604020202020204" pitchFamily="34" charset="0"/>
                          <a:ea typeface="MS PGothic" panose="020B0600070205080204" pitchFamily="34" charset="-128"/>
                        </a:defRPr>
                      </a:lvl4pPr>
                      <a:lvl5pPr marL="2057400" indent="-228600">
                        <a:spcBef>
                          <a:spcPct val="20000"/>
                        </a:spcBef>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MS PGothic" panose="020B0600070205080204" pitchFamily="34" charset="-128"/>
                        </a:defRPr>
                      </a:lvl9pPr>
                    </a:lstStyle>
                    <a:p>
                      <a:pPr marL="228600" marR="0" lvl="0" indent="-228600" algn="l" defTabSz="914400" rtl="0" eaLnBrk="1" fontAlgn="base" latinLnBrk="0" hangingPunct="1">
                        <a:lnSpc>
                          <a:spcPct val="100000"/>
                        </a:lnSpc>
                        <a:spcBef>
                          <a:spcPct val="0"/>
                        </a:spcBef>
                        <a:spcAft>
                          <a:spcPct val="0"/>
                        </a:spcAft>
                        <a:buClrTx/>
                        <a:buSzTx/>
                        <a:buFontTx/>
                        <a:buChar char="•"/>
                        <a:tabLst/>
                      </a:pPr>
                      <a:r>
                        <a:rPr kumimoji="0" lang="en-US" altLang="en-US" sz="1200" b="0" i="0" u="none" strike="noStrike" cap="none" normalizeH="0" baseline="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rPr>
                        <a:t>Is capable of self-evaluation (for example, good, bad, pretty, ugly) </a:t>
                      </a:r>
                    </a:p>
                    <a:p>
                      <a:pPr marL="228600" marR="0" lvl="0" indent="-228600" algn="l" defTabSz="914400" rtl="0" eaLnBrk="1" fontAlgn="base" latinLnBrk="0" hangingPunct="1">
                        <a:lnSpc>
                          <a:spcPct val="100000"/>
                        </a:lnSpc>
                        <a:spcBef>
                          <a:spcPct val="0"/>
                        </a:spcBef>
                        <a:spcAft>
                          <a:spcPct val="0"/>
                        </a:spcAft>
                        <a:buClrTx/>
                        <a:buSzTx/>
                        <a:buFontTx/>
                        <a:buChar char="•"/>
                        <a:tabLst/>
                      </a:pPr>
                      <a:endParaRPr kumimoji="0" lang="en-US" altLang="en-US" sz="1200" b="0" i="0" u="none" strike="noStrike" cap="none" normalizeH="0" baseline="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endParaRPr>
                    </a:p>
                    <a:p>
                      <a:pPr marL="228600" marR="0" lvl="0" indent="-228600" algn="l" defTabSz="914400" rtl="0" eaLnBrk="1" fontAlgn="base" latinLnBrk="0" hangingPunct="1">
                        <a:lnSpc>
                          <a:spcPct val="100000"/>
                        </a:lnSpc>
                        <a:spcBef>
                          <a:spcPct val="0"/>
                        </a:spcBef>
                        <a:spcAft>
                          <a:spcPct val="0"/>
                        </a:spcAft>
                        <a:buClrTx/>
                        <a:buSzTx/>
                        <a:buFontTx/>
                        <a:buChar char="•"/>
                        <a:tabLst/>
                      </a:pPr>
                      <a:r>
                        <a:rPr kumimoji="0" lang="en-US" altLang="en-US" sz="1200" b="0" i="0" u="none" strike="noStrike" cap="none" normalizeH="0" baseline="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rPr>
                        <a:t>Tries to control self (for example, emotions and toileting) </a:t>
                      </a:r>
                    </a:p>
                    <a:p>
                      <a:pPr marL="228600" marR="0" lvl="0" indent="-228600" algn="l" defTabSz="914400" rtl="0" eaLnBrk="1" fontAlgn="base" latinLnBrk="0" hangingPunct="1">
                        <a:lnSpc>
                          <a:spcPct val="100000"/>
                        </a:lnSpc>
                        <a:spcBef>
                          <a:spcPct val="0"/>
                        </a:spcBef>
                        <a:spcAft>
                          <a:spcPct val="0"/>
                        </a:spcAft>
                        <a:buClrTx/>
                        <a:buSzTx/>
                        <a:buFontTx/>
                        <a:buChar char="•"/>
                        <a:tabLst/>
                      </a:pPr>
                      <a:endParaRPr kumimoji="0" lang="en-US" altLang="en-US" sz="1200" b="0" i="0" u="none" strike="noStrike" cap="none" normalizeH="0" baseline="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endParaRPr>
                    </a:p>
                    <a:p>
                      <a:pPr marL="228600" marR="0" lvl="0" indent="-228600" algn="l" defTabSz="914400" rtl="0" eaLnBrk="1" fontAlgn="base" latinLnBrk="0" hangingPunct="1">
                        <a:lnSpc>
                          <a:spcPct val="100000"/>
                        </a:lnSpc>
                        <a:spcBef>
                          <a:spcPct val="0"/>
                        </a:spcBef>
                        <a:spcAft>
                          <a:spcPct val="0"/>
                        </a:spcAft>
                        <a:buClrTx/>
                        <a:buSzTx/>
                        <a:buFontTx/>
                        <a:buChar char="•"/>
                        <a:tabLst/>
                      </a:pPr>
                      <a:r>
                        <a:rPr kumimoji="0" lang="en-US" altLang="en-US" sz="1200" b="0" i="0" u="none" strike="noStrike" cap="none" normalizeH="0" baseline="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rPr>
                        <a:t>Is learning to take turns in conversations </a:t>
                      </a:r>
                    </a:p>
                    <a:p>
                      <a:pPr marL="228600" marR="0" lvl="0" indent="-228600" algn="l" defTabSz="914400" rtl="0" eaLnBrk="1" fontAlgn="base" latinLnBrk="0" hangingPunct="1">
                        <a:lnSpc>
                          <a:spcPct val="100000"/>
                        </a:lnSpc>
                        <a:spcBef>
                          <a:spcPct val="0"/>
                        </a:spcBef>
                        <a:spcAft>
                          <a:spcPct val="0"/>
                        </a:spcAft>
                        <a:buClrTx/>
                        <a:buSzTx/>
                        <a:buFontTx/>
                        <a:buChar char="•"/>
                        <a:tabLst/>
                      </a:pPr>
                      <a:endParaRPr kumimoji="0" lang="en-US" altLang="en-US" sz="1200" b="0" i="0" u="none" strike="noStrike" cap="none" normalizeH="0" baseline="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endParaRPr>
                    </a:p>
                    <a:p>
                      <a:pPr marL="228600" marR="0" lvl="0" indent="-228600" algn="l" defTabSz="914400" rtl="0" eaLnBrk="1" fontAlgn="base" latinLnBrk="0" hangingPunct="1">
                        <a:lnSpc>
                          <a:spcPct val="100000"/>
                        </a:lnSpc>
                        <a:spcBef>
                          <a:spcPct val="0"/>
                        </a:spcBef>
                        <a:spcAft>
                          <a:spcPct val="0"/>
                        </a:spcAft>
                        <a:buClrTx/>
                        <a:buSzTx/>
                        <a:buFontTx/>
                        <a:buChar char="•"/>
                        <a:tabLst/>
                      </a:pPr>
                      <a:r>
                        <a:rPr kumimoji="0" lang="en-US" altLang="en-US" sz="1200" b="0" i="0" u="none" strike="noStrike" cap="none" normalizeH="0" baseline="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rPr>
                        <a:t>Knows a lot about communicating in the style of own culture </a:t>
                      </a:r>
                    </a:p>
                    <a:p>
                      <a:pPr marL="228600" marR="0" lvl="0" indent="-228600" algn="l" defTabSz="914400" rtl="0" eaLnBrk="1" fontAlgn="base" latinLnBrk="0" hangingPunct="1">
                        <a:lnSpc>
                          <a:spcPct val="100000"/>
                        </a:lnSpc>
                        <a:spcBef>
                          <a:spcPct val="0"/>
                        </a:spcBef>
                        <a:spcAft>
                          <a:spcPct val="0"/>
                        </a:spcAft>
                        <a:buClrTx/>
                        <a:buSzTx/>
                        <a:buFontTx/>
                        <a:buChar char="•"/>
                        <a:tabLst/>
                      </a:pPr>
                      <a:endParaRPr kumimoji="0" lang="en-US" altLang="en-US" sz="1200" b="0" i="0" u="none" strike="noStrike" cap="none" normalizeH="0" baseline="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endParaRPr>
                    </a:p>
                    <a:p>
                      <a:pPr marL="228600" marR="0" lvl="0" indent="-228600" algn="l" defTabSz="914400" rtl="0" eaLnBrk="1" fontAlgn="base" latinLnBrk="0" hangingPunct="1">
                        <a:lnSpc>
                          <a:spcPct val="100000"/>
                        </a:lnSpc>
                        <a:spcBef>
                          <a:spcPct val="0"/>
                        </a:spcBef>
                        <a:spcAft>
                          <a:spcPct val="0"/>
                        </a:spcAft>
                        <a:buClrTx/>
                        <a:buSzTx/>
                        <a:buFontTx/>
                        <a:buChar char="•"/>
                        <a:tabLst/>
                      </a:pPr>
                      <a:r>
                        <a:rPr kumimoji="0" lang="en-US" altLang="en-US" sz="1200" b="0" i="0" u="none" strike="noStrike" cap="none" normalizeH="0" baseline="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rPr>
                        <a:t>Can play well with others if the setting is right </a:t>
                      </a:r>
                    </a:p>
                    <a:p>
                      <a:pPr marL="228600" marR="0" lvl="0" indent="-228600" algn="l"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rPr>
                        <a:t> </a:t>
                      </a:r>
                    </a:p>
                    <a:p>
                      <a:pPr marL="228600" marR="0" lvl="0" indent="-228600" algn="l" defTabSz="914400" rtl="0" eaLnBrk="1" fontAlgn="base" latinLnBrk="0" hangingPunct="1">
                        <a:lnSpc>
                          <a:spcPct val="100000"/>
                        </a:lnSpc>
                        <a:spcBef>
                          <a:spcPct val="0"/>
                        </a:spcBef>
                        <a:spcAft>
                          <a:spcPct val="0"/>
                        </a:spcAft>
                        <a:buClrTx/>
                        <a:buSzTx/>
                        <a:buFontTx/>
                        <a:buChar char="•"/>
                        <a:tabLst/>
                      </a:pPr>
                      <a:endParaRPr kumimoji="0" lang="en-US" altLang="en-US" sz="1200" b="0" i="0" u="none" strike="noStrike" cap="none" normalizeH="0" baseline="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endParaRPr>
                    </a:p>
                  </a:txBody>
                  <a:tcPr marT="45716" marB="4571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marL="228600" indent="-228600">
                        <a:spcBef>
                          <a:spcPct val="20000"/>
                        </a:spcBef>
                        <a:defRPr sz="2800">
                          <a:solidFill>
                            <a:schemeClr val="tx1"/>
                          </a:solidFill>
                          <a:latin typeface="Arial" panose="020B0604020202020204" pitchFamily="34" charset="0"/>
                          <a:ea typeface="MS PGothic" panose="020B0600070205080204" pitchFamily="34" charset="-128"/>
                        </a:defRPr>
                      </a:lvl1pPr>
                      <a:lvl2pPr marL="742950" indent="-285750">
                        <a:spcBef>
                          <a:spcPct val="20000"/>
                        </a:spcBef>
                        <a:defRPr sz="2400">
                          <a:solidFill>
                            <a:schemeClr val="tx1"/>
                          </a:solidFill>
                          <a:latin typeface="Arial" panose="020B0604020202020204" pitchFamily="34" charset="0"/>
                          <a:ea typeface="MS PGothic" panose="020B0600070205080204" pitchFamily="34" charset="-128"/>
                        </a:defRPr>
                      </a:lvl2pPr>
                      <a:lvl3pPr marL="1143000" indent="-228600">
                        <a:spcBef>
                          <a:spcPct val="20000"/>
                        </a:spcBef>
                        <a:defRPr sz="2000">
                          <a:solidFill>
                            <a:schemeClr val="tx1"/>
                          </a:solidFill>
                          <a:latin typeface="Arial" panose="020B0604020202020204" pitchFamily="34" charset="0"/>
                          <a:ea typeface="MS PGothic" panose="020B0600070205080204" pitchFamily="34" charset="-128"/>
                        </a:defRPr>
                      </a:lvl3pPr>
                      <a:lvl4pPr marL="1600200" indent="-228600">
                        <a:spcBef>
                          <a:spcPct val="20000"/>
                        </a:spcBef>
                        <a:defRPr>
                          <a:solidFill>
                            <a:schemeClr val="tx1"/>
                          </a:solidFill>
                          <a:latin typeface="Arial" panose="020B0604020202020204" pitchFamily="34" charset="0"/>
                          <a:ea typeface="MS PGothic" panose="020B0600070205080204" pitchFamily="34" charset="-128"/>
                        </a:defRPr>
                      </a:lvl4pPr>
                      <a:lvl5pPr marL="2057400" indent="-228600">
                        <a:spcBef>
                          <a:spcPct val="20000"/>
                        </a:spcBef>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MS PGothic" panose="020B0600070205080204" pitchFamily="34" charset="-128"/>
                        </a:defRPr>
                      </a:lvl9pPr>
                    </a:lstStyle>
                    <a:p>
                      <a:pPr marL="228600" marR="0" lvl="0" indent="-228600" algn="l" defTabSz="914400" rtl="0" eaLnBrk="1" fontAlgn="base" latinLnBrk="0" hangingPunct="1">
                        <a:lnSpc>
                          <a:spcPct val="100000"/>
                        </a:lnSpc>
                        <a:spcBef>
                          <a:spcPct val="0"/>
                        </a:spcBef>
                        <a:spcAft>
                          <a:spcPct val="0"/>
                        </a:spcAft>
                        <a:buClrTx/>
                        <a:buSzTx/>
                        <a:buFontTx/>
                        <a:buChar char="•"/>
                        <a:tabLst/>
                      </a:pPr>
                      <a:r>
                        <a:rPr kumimoji="0" lang="en-US" altLang="en-US" sz="1200" b="0" i="0" u="none" strike="noStrike" cap="none" normalizeH="0" baseline="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rPr>
                        <a:t>Uses names of self and others </a:t>
                      </a:r>
                    </a:p>
                    <a:p>
                      <a:pPr marL="228600" marR="0" lvl="0" indent="-228600" algn="l" defTabSz="914400" rtl="0" eaLnBrk="1" fontAlgn="base" latinLnBrk="0" hangingPunct="1">
                        <a:lnSpc>
                          <a:spcPct val="100000"/>
                        </a:lnSpc>
                        <a:spcBef>
                          <a:spcPct val="0"/>
                        </a:spcBef>
                        <a:spcAft>
                          <a:spcPct val="0"/>
                        </a:spcAft>
                        <a:buClrTx/>
                        <a:buSzTx/>
                        <a:buFontTx/>
                        <a:buChar char="•"/>
                        <a:tabLst/>
                      </a:pPr>
                      <a:endParaRPr kumimoji="0" lang="en-US" altLang="en-US" sz="1200" b="0" i="0" u="none" strike="noStrike" cap="none" normalizeH="0" baseline="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endParaRPr>
                    </a:p>
                    <a:p>
                      <a:pPr marL="228600" marR="0" lvl="0" indent="-228600" algn="l" defTabSz="914400" rtl="0" eaLnBrk="1" fontAlgn="base" latinLnBrk="0" hangingPunct="1">
                        <a:lnSpc>
                          <a:spcPct val="100000"/>
                        </a:lnSpc>
                        <a:spcBef>
                          <a:spcPct val="0"/>
                        </a:spcBef>
                        <a:spcAft>
                          <a:spcPct val="0"/>
                        </a:spcAft>
                        <a:buClrTx/>
                        <a:buSzTx/>
                        <a:buFontTx/>
                        <a:buChar char="•"/>
                        <a:tabLst/>
                      </a:pPr>
                      <a:r>
                        <a:rPr kumimoji="0" lang="en-US" altLang="en-US" sz="1200" b="0" i="0" u="none" strike="noStrike" cap="none" normalizeH="0" baseline="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rPr>
                        <a:t>Can tell others about what happened that day </a:t>
                      </a:r>
                    </a:p>
                    <a:p>
                      <a:pPr marL="228600" marR="0" lvl="0" indent="-228600" algn="l" defTabSz="914400" rtl="0" eaLnBrk="1" fontAlgn="base" latinLnBrk="0" hangingPunct="1">
                        <a:lnSpc>
                          <a:spcPct val="100000"/>
                        </a:lnSpc>
                        <a:spcBef>
                          <a:spcPct val="0"/>
                        </a:spcBef>
                        <a:spcAft>
                          <a:spcPct val="0"/>
                        </a:spcAft>
                        <a:buClrTx/>
                        <a:buSzTx/>
                        <a:buFontTx/>
                        <a:buChar char="•"/>
                        <a:tabLst/>
                      </a:pPr>
                      <a:endParaRPr kumimoji="0" lang="en-US" altLang="en-US" sz="1200" b="0" i="0" u="none" strike="noStrike" cap="none" normalizeH="0" baseline="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endParaRPr>
                    </a:p>
                    <a:p>
                      <a:pPr marL="228600" marR="0" lvl="0" indent="-228600" algn="l" defTabSz="914400" rtl="0" eaLnBrk="1" fontAlgn="base" latinLnBrk="0" hangingPunct="1">
                        <a:lnSpc>
                          <a:spcPct val="100000"/>
                        </a:lnSpc>
                        <a:spcBef>
                          <a:spcPct val="0"/>
                        </a:spcBef>
                        <a:spcAft>
                          <a:spcPct val="0"/>
                        </a:spcAft>
                        <a:buClrTx/>
                        <a:buSzTx/>
                        <a:buFontTx/>
                        <a:buChar char="•"/>
                        <a:tabLst/>
                      </a:pPr>
                      <a:r>
                        <a:rPr kumimoji="0" lang="en-US" altLang="en-US" sz="1200" b="0" i="0" u="none" strike="noStrike" cap="none" normalizeH="0" baseline="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rPr>
                        <a:t>Has much larger vocabulary to express ideas </a:t>
                      </a:r>
                    </a:p>
                    <a:p>
                      <a:pPr marL="228600" marR="0" lvl="0" indent="-228600" algn="l" defTabSz="914400" rtl="0" eaLnBrk="1" fontAlgn="base" latinLnBrk="0" hangingPunct="1">
                        <a:lnSpc>
                          <a:spcPct val="100000"/>
                        </a:lnSpc>
                        <a:spcBef>
                          <a:spcPct val="0"/>
                        </a:spcBef>
                        <a:spcAft>
                          <a:spcPct val="0"/>
                        </a:spcAft>
                        <a:buClrTx/>
                        <a:buSzTx/>
                        <a:buFontTx/>
                        <a:buChar char="•"/>
                        <a:tabLst/>
                      </a:pPr>
                      <a:endParaRPr kumimoji="0" lang="en-US" altLang="en-US" sz="1200" b="0" i="0" u="none" strike="noStrike" cap="none" normalizeH="0" baseline="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endParaRPr>
                    </a:p>
                    <a:p>
                      <a:pPr marL="228600" marR="0" lvl="0" indent="-228600" algn="l" defTabSz="914400" rtl="0" eaLnBrk="1" fontAlgn="base" latinLnBrk="0" hangingPunct="1">
                        <a:lnSpc>
                          <a:spcPct val="100000"/>
                        </a:lnSpc>
                        <a:spcBef>
                          <a:spcPct val="0"/>
                        </a:spcBef>
                        <a:spcAft>
                          <a:spcPct val="0"/>
                        </a:spcAft>
                        <a:buClrTx/>
                        <a:buSzTx/>
                        <a:buFontTx/>
                        <a:buChar char="•"/>
                        <a:tabLst/>
                      </a:pPr>
                      <a:r>
                        <a:rPr kumimoji="0" lang="en-US" altLang="en-US" sz="1200" b="0" i="0" u="none" strike="noStrike" cap="none" normalizeH="0" baseline="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rPr>
                        <a:t>Shows concern for others </a:t>
                      </a:r>
                    </a:p>
                    <a:p>
                      <a:pPr marL="228600" marR="0" lvl="0" indent="-228600" algn="l" defTabSz="914400" rtl="0" eaLnBrk="1" fontAlgn="base" latinLnBrk="0" hangingPunct="1">
                        <a:lnSpc>
                          <a:spcPct val="100000"/>
                        </a:lnSpc>
                        <a:spcBef>
                          <a:spcPct val="0"/>
                        </a:spcBef>
                        <a:spcAft>
                          <a:spcPct val="0"/>
                        </a:spcAft>
                        <a:buClrTx/>
                        <a:buSzTx/>
                        <a:buFontTx/>
                        <a:buChar char="•"/>
                        <a:tabLst/>
                      </a:pPr>
                      <a:endParaRPr kumimoji="0" lang="en-US" altLang="en-US" sz="1200" b="0" i="0" u="none" strike="noStrike" cap="none" normalizeH="0" baseline="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endParaRPr>
                    </a:p>
                    <a:p>
                      <a:pPr marL="228600" marR="0" lvl="0" indent="-228600" algn="l" defTabSz="914400" rtl="0" eaLnBrk="1" fontAlgn="base" latinLnBrk="0" hangingPunct="1">
                        <a:lnSpc>
                          <a:spcPct val="100000"/>
                        </a:lnSpc>
                        <a:spcBef>
                          <a:spcPct val="0"/>
                        </a:spcBef>
                        <a:spcAft>
                          <a:spcPct val="0"/>
                        </a:spcAft>
                        <a:buClrTx/>
                        <a:buSzTx/>
                        <a:buFontTx/>
                        <a:buChar char="•"/>
                        <a:tabLst/>
                      </a:pPr>
                      <a:r>
                        <a:rPr kumimoji="0" lang="en-US" altLang="en-US" sz="1200" b="0" i="0" u="none" strike="noStrike" cap="none" normalizeH="0" baseline="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rPr>
                        <a:t>Classifies, labels, and sorts objects and experiences into groups </a:t>
                      </a:r>
                    </a:p>
                    <a:p>
                      <a:pPr marL="228600" marR="0" lvl="0" indent="-228600" algn="l" defTabSz="914400" rtl="0" eaLnBrk="1" fontAlgn="base" latinLnBrk="0" hangingPunct="1">
                        <a:lnSpc>
                          <a:spcPct val="100000"/>
                        </a:lnSpc>
                        <a:spcBef>
                          <a:spcPct val="0"/>
                        </a:spcBef>
                        <a:spcAft>
                          <a:spcPct val="0"/>
                        </a:spcAft>
                        <a:buClrTx/>
                        <a:buSzTx/>
                        <a:buFontTx/>
                        <a:buChar char="•"/>
                        <a:tabLst/>
                      </a:pPr>
                      <a:endParaRPr kumimoji="0" lang="en-US" altLang="en-US" sz="1200" b="0" i="0" u="none" strike="noStrike" cap="none" normalizeH="0" baseline="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endParaRPr>
                    </a:p>
                  </a:txBody>
                  <a:tcPr marT="45716" marB="4571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120720069"/>
                  </a:ext>
                </a:extLst>
              </a:tr>
              <a:tr h="549275">
                <a:tc gridSpan="4">
                  <a:txBody>
                    <a:bodyPr/>
                    <a:lstStyle>
                      <a:lvl1pPr>
                        <a:spcBef>
                          <a:spcPct val="20000"/>
                        </a:spcBef>
                        <a:defRPr sz="2800">
                          <a:solidFill>
                            <a:schemeClr val="tx1"/>
                          </a:solidFill>
                          <a:latin typeface="Arial" panose="020B0604020202020204" pitchFamily="34" charset="0"/>
                          <a:ea typeface="MS PGothic" panose="020B0600070205080204" pitchFamily="34" charset="-128"/>
                        </a:defRPr>
                      </a:lvl1pPr>
                      <a:lvl2pPr marL="742950" indent="-285750">
                        <a:spcBef>
                          <a:spcPct val="20000"/>
                        </a:spcBef>
                        <a:defRPr sz="2400">
                          <a:solidFill>
                            <a:schemeClr val="tx1"/>
                          </a:solidFill>
                          <a:latin typeface="Arial" panose="020B0604020202020204" pitchFamily="34" charset="0"/>
                          <a:ea typeface="MS PGothic" panose="020B0600070205080204" pitchFamily="34" charset="-128"/>
                        </a:defRPr>
                      </a:lvl2pPr>
                      <a:lvl3pPr marL="1143000" indent="-228600">
                        <a:spcBef>
                          <a:spcPct val="20000"/>
                        </a:spcBef>
                        <a:defRPr sz="2000">
                          <a:solidFill>
                            <a:schemeClr val="tx1"/>
                          </a:solidFill>
                          <a:latin typeface="Arial" panose="020B0604020202020204" pitchFamily="34" charset="0"/>
                          <a:ea typeface="MS PGothic" panose="020B0600070205080204" pitchFamily="34" charset="-128"/>
                        </a:defRPr>
                      </a:lvl3pPr>
                      <a:lvl4pPr marL="1600200" indent="-228600">
                        <a:spcBef>
                          <a:spcPct val="20000"/>
                        </a:spcBef>
                        <a:defRPr>
                          <a:solidFill>
                            <a:schemeClr val="tx1"/>
                          </a:solidFill>
                          <a:latin typeface="Arial" panose="020B0604020202020204" pitchFamily="34" charset="0"/>
                          <a:ea typeface="MS PGothic" panose="020B0600070205080204" pitchFamily="34" charset="-128"/>
                        </a:defRPr>
                      </a:lvl4pPr>
                      <a:lvl5pPr marL="2057400" indent="-228600">
                        <a:spcBef>
                          <a:spcPct val="20000"/>
                        </a:spcBef>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000" b="0" i="1" u="none" strike="noStrike" cap="none" normalizeH="0" baseline="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rPr>
                        <a:t>Adapted with permission from J. Ronald Lally, Abbey Griffin, et al., Caring for Infants and Toddlers in Groups: Developmentally Appropriate Practice (Washington, DC: ZERO TO THREE/The National Center, 1995), pp. 78-79. </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0" b="0" i="0" u="none" strike="noStrike" cap="none" normalizeH="0" baseline="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endParaRPr>
                    </a:p>
                  </a:txBody>
                  <a:tcPr marT="45716" marB="4571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422441716"/>
                  </a:ext>
                </a:extLst>
              </a:tr>
            </a:tbl>
          </a:graphicData>
        </a:graphic>
      </p:graphicFrame>
    </p:spTree>
    <p:extLst>
      <p:ext uri="{BB962C8B-B14F-4D97-AF65-F5344CB8AC3E}">
        <p14:creationId xmlns:p14="http://schemas.microsoft.com/office/powerpoint/2010/main" val="116394179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6">
            <a:extLst>
              <a:ext uri="{FF2B5EF4-FFF2-40B4-BE49-F238E27FC236}">
                <a16:creationId xmlns:a16="http://schemas.microsoft.com/office/drawing/2014/main" id="{46589A50-0332-473D-86B2-0A69C613D689}"/>
              </a:ext>
            </a:extLst>
          </p:cNvPr>
          <p:cNvSpPr>
            <a:spLocks noGrp="1" noChangeArrowheads="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D9023664-8A3B-49DA-9C32-BB5739FAE27E}" type="slidenum">
              <a:rPr lang="en-US" altLang="en-US" sz="1400"/>
              <a:pPr/>
              <a:t>54</a:t>
            </a:fld>
            <a:endParaRPr lang="en-US" altLang="en-US" sz="1400"/>
          </a:p>
        </p:txBody>
      </p:sp>
      <p:sp>
        <p:nvSpPr>
          <p:cNvPr id="101378" name="Rectangle 2">
            <a:extLst>
              <a:ext uri="{FF2B5EF4-FFF2-40B4-BE49-F238E27FC236}">
                <a16:creationId xmlns:a16="http://schemas.microsoft.com/office/drawing/2014/main" id="{77BD0EAF-234F-4621-82A2-767947C496FF}"/>
              </a:ext>
            </a:extLst>
          </p:cNvPr>
          <p:cNvSpPr>
            <a:spLocks noGrp="1" noChangeArrowheads="1"/>
          </p:cNvSpPr>
          <p:nvPr>
            <p:ph type="title"/>
          </p:nvPr>
        </p:nvSpPr>
        <p:spPr/>
        <p:txBody>
          <a:bodyPr/>
          <a:lstStyle/>
          <a:p>
            <a:pPr algn="ctr"/>
            <a:r>
              <a:rPr lang="en-US" altLang="en-US" sz="4000" dirty="0"/>
              <a:t>Development Presents Opportunities and Challenges </a:t>
            </a:r>
          </a:p>
        </p:txBody>
      </p:sp>
      <p:sp>
        <p:nvSpPr>
          <p:cNvPr id="101379" name="Rectangle 3">
            <a:extLst>
              <a:ext uri="{FF2B5EF4-FFF2-40B4-BE49-F238E27FC236}">
                <a16:creationId xmlns:a16="http://schemas.microsoft.com/office/drawing/2014/main" id="{11860A82-6CCE-43C0-9BEE-ABFA2A673F02}"/>
              </a:ext>
            </a:extLst>
          </p:cNvPr>
          <p:cNvSpPr>
            <a:spLocks noGrp="1" noChangeArrowheads="1"/>
          </p:cNvSpPr>
          <p:nvPr>
            <p:ph type="body" idx="1"/>
          </p:nvPr>
        </p:nvSpPr>
        <p:spPr/>
        <p:txBody>
          <a:bodyPr/>
          <a:lstStyle/>
          <a:p>
            <a:r>
              <a:rPr lang="en-US" altLang="en-US"/>
              <a:t>As infants develop, new challenges may emerge </a:t>
            </a:r>
          </a:p>
          <a:p>
            <a:r>
              <a:rPr lang="en-US" altLang="en-US"/>
              <a:t>Challenges may occur because new development has not yet occurred (e.g., child may not have developed the ability to express her wants and needs verbally)</a:t>
            </a:r>
          </a:p>
          <a:p>
            <a:r>
              <a:rPr lang="en-US" altLang="en-US"/>
              <a:t>Development creates the need for relationship shifts and modifications in caregiving</a:t>
            </a:r>
          </a:p>
        </p:txBody>
      </p:sp>
    </p:spTree>
    <p:extLst>
      <p:ext uri="{BB962C8B-B14F-4D97-AF65-F5344CB8AC3E}">
        <p14:creationId xmlns:p14="http://schemas.microsoft.com/office/powerpoint/2010/main" val="68826136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6">
            <a:extLst>
              <a:ext uri="{FF2B5EF4-FFF2-40B4-BE49-F238E27FC236}">
                <a16:creationId xmlns:a16="http://schemas.microsoft.com/office/drawing/2014/main" id="{F21452AA-2CB0-42E4-B9F9-333090B8D6A3}"/>
              </a:ext>
            </a:extLst>
          </p:cNvPr>
          <p:cNvSpPr>
            <a:spLocks noGrp="1" noChangeArrowheads="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E99B89B9-FFE1-45AE-BB3F-1EE539203C71}" type="slidenum">
              <a:rPr lang="en-US" altLang="en-US" sz="1400"/>
              <a:pPr/>
              <a:t>55</a:t>
            </a:fld>
            <a:endParaRPr lang="en-US" altLang="en-US" sz="1400"/>
          </a:p>
        </p:txBody>
      </p:sp>
      <p:sp>
        <p:nvSpPr>
          <p:cNvPr id="103426" name="Rectangle 2">
            <a:extLst>
              <a:ext uri="{FF2B5EF4-FFF2-40B4-BE49-F238E27FC236}">
                <a16:creationId xmlns:a16="http://schemas.microsoft.com/office/drawing/2014/main" id="{02E3D0C4-5E12-4AAE-9D1D-9C21869816C9}"/>
              </a:ext>
            </a:extLst>
          </p:cNvPr>
          <p:cNvSpPr>
            <a:spLocks noGrp="1" noChangeArrowheads="1"/>
          </p:cNvSpPr>
          <p:nvPr>
            <p:ph type="title"/>
          </p:nvPr>
        </p:nvSpPr>
        <p:spPr>
          <a:xfrm>
            <a:off x="2209800" y="457200"/>
            <a:ext cx="7772400" cy="1143000"/>
          </a:xfrm>
        </p:spPr>
        <p:txBody>
          <a:bodyPr>
            <a:normAutofit fontScale="90000"/>
          </a:bodyPr>
          <a:lstStyle/>
          <a:p>
            <a:pPr algn="ctr"/>
            <a:r>
              <a:rPr lang="en-US" altLang="en-US" sz="4000" dirty="0"/>
              <a:t>Importance of Social Emotional Screening</a:t>
            </a:r>
          </a:p>
        </p:txBody>
      </p:sp>
      <p:sp>
        <p:nvSpPr>
          <p:cNvPr id="103427" name="Rectangle 3">
            <a:extLst>
              <a:ext uri="{FF2B5EF4-FFF2-40B4-BE49-F238E27FC236}">
                <a16:creationId xmlns:a16="http://schemas.microsoft.com/office/drawing/2014/main" id="{890549E5-C981-4735-96C8-991C958806BE}"/>
              </a:ext>
            </a:extLst>
          </p:cNvPr>
          <p:cNvSpPr>
            <a:spLocks noGrp="1" noChangeArrowheads="1"/>
          </p:cNvSpPr>
          <p:nvPr>
            <p:ph type="body" idx="1"/>
          </p:nvPr>
        </p:nvSpPr>
        <p:spPr>
          <a:xfrm>
            <a:off x="2209800" y="2133600"/>
            <a:ext cx="7772400" cy="4114800"/>
          </a:xfrm>
        </p:spPr>
        <p:txBody>
          <a:bodyPr/>
          <a:lstStyle/>
          <a:p>
            <a:r>
              <a:rPr lang="en-US" altLang="en-US" dirty="0"/>
              <a:t>Use validated screening instruments that can identify strengths as well as possible social-emotional areas of need in infants and toddlers</a:t>
            </a:r>
          </a:p>
          <a:p>
            <a:r>
              <a:rPr lang="en-US" altLang="en-US" dirty="0"/>
              <a:t>Early identification of young children with social emotional needs is key</a:t>
            </a:r>
          </a:p>
          <a:p>
            <a:r>
              <a:rPr lang="en-US" altLang="en-US" i="1" dirty="0"/>
              <a:t>A screening tool is only as valuable as the conversation it inspires between the person administering the tool and the family</a:t>
            </a:r>
          </a:p>
          <a:p>
            <a:pPr>
              <a:buFontTx/>
              <a:buNone/>
            </a:pPr>
            <a:endParaRPr lang="en-US" altLang="en-US" dirty="0"/>
          </a:p>
          <a:p>
            <a:endParaRPr lang="en-US" altLang="en-US" dirty="0"/>
          </a:p>
        </p:txBody>
      </p:sp>
    </p:spTree>
    <p:extLst>
      <p:ext uri="{BB962C8B-B14F-4D97-AF65-F5344CB8AC3E}">
        <p14:creationId xmlns:p14="http://schemas.microsoft.com/office/powerpoint/2010/main" val="220526658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0F34C8-1B38-4945-B386-7A736F4FDC8F}"/>
              </a:ext>
            </a:extLst>
          </p:cNvPr>
          <p:cNvSpPr>
            <a:spLocks noGrp="1"/>
          </p:cNvSpPr>
          <p:nvPr>
            <p:ph type="title"/>
          </p:nvPr>
        </p:nvSpPr>
        <p:spPr/>
        <p:txBody>
          <a:bodyPr/>
          <a:lstStyle/>
          <a:p>
            <a:r>
              <a:rPr lang="en-US" dirty="0"/>
              <a:t>Activity</a:t>
            </a:r>
          </a:p>
        </p:txBody>
      </p:sp>
      <p:sp>
        <p:nvSpPr>
          <p:cNvPr id="3" name="Subtitle 2">
            <a:extLst>
              <a:ext uri="{FF2B5EF4-FFF2-40B4-BE49-F238E27FC236}">
                <a16:creationId xmlns:a16="http://schemas.microsoft.com/office/drawing/2014/main" id="{1929C10C-DCD9-4E26-A4CF-7E9DD34FD824}"/>
              </a:ext>
            </a:extLst>
          </p:cNvPr>
          <p:cNvSpPr>
            <a:spLocks noGrp="1"/>
          </p:cNvSpPr>
          <p:nvPr>
            <p:ph sz="half" idx="1"/>
          </p:nvPr>
        </p:nvSpPr>
        <p:spPr/>
        <p:txBody>
          <a:bodyPr/>
          <a:lstStyle/>
          <a:p>
            <a:pPr marL="0" indent="0">
              <a:buNone/>
            </a:pPr>
            <a:endParaRPr lang="en-US" sz="4000" dirty="0"/>
          </a:p>
          <a:p>
            <a:pPr marL="0" indent="0">
              <a:buNone/>
            </a:pPr>
            <a:r>
              <a:rPr lang="en-US" sz="4000" dirty="0"/>
              <a:t>Can you follow</a:t>
            </a:r>
          </a:p>
          <a:p>
            <a:pPr marL="0" indent="0">
              <a:buNone/>
            </a:pPr>
            <a:r>
              <a:rPr lang="en-US" sz="4000" dirty="0"/>
              <a:t> a 3 step direction?</a:t>
            </a:r>
          </a:p>
          <a:p>
            <a:endParaRPr lang="en-US" dirty="0"/>
          </a:p>
        </p:txBody>
      </p:sp>
      <p:pic>
        <p:nvPicPr>
          <p:cNvPr id="5" name="Picture 4">
            <a:extLst>
              <a:ext uri="{FF2B5EF4-FFF2-40B4-BE49-F238E27FC236}">
                <a16:creationId xmlns:a16="http://schemas.microsoft.com/office/drawing/2014/main" id="{4866A279-D6DE-4018-A599-EDA9FBFCAC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35141" y="817898"/>
            <a:ext cx="3982156" cy="5237724"/>
          </a:xfrm>
          <a:prstGeom prst="rect">
            <a:avLst/>
          </a:prstGeom>
        </p:spPr>
      </p:pic>
    </p:spTree>
    <p:extLst>
      <p:ext uri="{BB962C8B-B14F-4D97-AF65-F5344CB8AC3E}">
        <p14:creationId xmlns:p14="http://schemas.microsoft.com/office/powerpoint/2010/main" val="419012866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81200" y="76200"/>
            <a:ext cx="8229600" cy="990600"/>
          </a:xfrm>
        </p:spPr>
        <p:txBody>
          <a:bodyPr/>
          <a:lstStyle/>
          <a:p>
            <a:r>
              <a:rPr lang="en-US" dirty="0"/>
              <a:t>Can You Follow a 3 Step Direction?</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16150" y="914401"/>
            <a:ext cx="2249487" cy="18843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16149" y="2787878"/>
            <a:ext cx="2084387" cy="20843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7" name="Picture 6" descr="http://www.clker.com/cliparts/K/9/6/h/x/v/bell-ringing-cutout-hi.pn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98051" y="4572001"/>
            <a:ext cx="2102485" cy="1933575"/>
          </a:xfrm>
          <a:prstGeom prst="rect">
            <a:avLst/>
          </a:prstGeom>
          <a:noFill/>
          <a:ln>
            <a:noFill/>
          </a:ln>
        </p:spPr>
      </p:pic>
      <p:sp>
        <p:nvSpPr>
          <p:cNvPr id="6" name="TextBox 5"/>
          <p:cNvSpPr txBox="1"/>
          <p:nvPr/>
        </p:nvSpPr>
        <p:spPr>
          <a:xfrm>
            <a:off x="4572000" y="1671915"/>
            <a:ext cx="5867400" cy="523220"/>
          </a:xfrm>
          <a:prstGeom prst="rect">
            <a:avLst/>
          </a:prstGeom>
          <a:noFill/>
        </p:spPr>
        <p:txBody>
          <a:bodyPr wrap="square" rtlCol="0">
            <a:spAutoFit/>
          </a:bodyPr>
          <a:lstStyle/>
          <a:p>
            <a:r>
              <a:rPr lang="en-US" sz="2800" b="1" dirty="0"/>
              <a:t>Blowing </a:t>
            </a:r>
            <a:r>
              <a:rPr lang="en-US" sz="2800" b="1"/>
              <a:t>of whistle </a:t>
            </a:r>
            <a:r>
              <a:rPr lang="en-US" sz="2800" b="1" dirty="0"/>
              <a:t>= rolling of arms</a:t>
            </a:r>
          </a:p>
        </p:txBody>
      </p:sp>
      <p:sp>
        <p:nvSpPr>
          <p:cNvPr id="8" name="TextBox 7"/>
          <p:cNvSpPr txBox="1"/>
          <p:nvPr/>
        </p:nvSpPr>
        <p:spPr>
          <a:xfrm>
            <a:off x="4604657" y="3568460"/>
            <a:ext cx="5867400" cy="523220"/>
          </a:xfrm>
          <a:prstGeom prst="rect">
            <a:avLst/>
          </a:prstGeom>
          <a:noFill/>
        </p:spPr>
        <p:txBody>
          <a:bodyPr wrap="square" rtlCol="0">
            <a:spAutoFit/>
          </a:bodyPr>
          <a:lstStyle/>
          <a:p>
            <a:r>
              <a:rPr lang="en-US" sz="2800" b="1" dirty="0"/>
              <a:t>Knock </a:t>
            </a:r>
            <a:r>
              <a:rPr lang="en-US" sz="2800" b="1" dirty="0" err="1"/>
              <a:t>knock</a:t>
            </a:r>
            <a:r>
              <a:rPr lang="en-US" sz="2800" b="1" dirty="0"/>
              <a:t> of wood = Boogie down</a:t>
            </a:r>
          </a:p>
        </p:txBody>
      </p:sp>
      <p:sp>
        <p:nvSpPr>
          <p:cNvPr id="9" name="TextBox 8"/>
          <p:cNvSpPr txBox="1"/>
          <p:nvPr/>
        </p:nvSpPr>
        <p:spPr>
          <a:xfrm>
            <a:off x="4724400" y="5410200"/>
            <a:ext cx="5257800" cy="523220"/>
          </a:xfrm>
          <a:prstGeom prst="rect">
            <a:avLst/>
          </a:prstGeom>
          <a:noFill/>
        </p:spPr>
        <p:txBody>
          <a:bodyPr wrap="square" rtlCol="0">
            <a:spAutoFit/>
          </a:bodyPr>
          <a:lstStyle/>
          <a:p>
            <a:r>
              <a:rPr lang="en-US" sz="2800" b="1" dirty="0"/>
              <a:t>Dinging of a bell = Surprise</a:t>
            </a:r>
          </a:p>
        </p:txBody>
      </p:sp>
    </p:spTree>
    <p:extLst>
      <p:ext uri="{BB962C8B-B14F-4D97-AF65-F5344CB8AC3E}">
        <p14:creationId xmlns:p14="http://schemas.microsoft.com/office/powerpoint/2010/main" val="174510056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4">
            <a:extLst>
              <a:ext uri="{FF2B5EF4-FFF2-40B4-BE49-F238E27FC236}">
                <a16:creationId xmlns:a16="http://schemas.microsoft.com/office/drawing/2014/main" id="{61513AB9-A0A7-431C-B433-C47ADE5BBB70}"/>
              </a:ext>
            </a:extLst>
          </p:cNvPr>
          <p:cNvSpPr>
            <a:spLocks noGrp="1" noChangeArrowheads="1"/>
          </p:cNvSpPr>
          <p:nvPr>
            <p:ph type="title"/>
          </p:nvPr>
        </p:nvSpPr>
        <p:spPr>
          <a:xfrm>
            <a:off x="838200" y="365125"/>
            <a:ext cx="10515600" cy="1943735"/>
          </a:xfrm>
        </p:spPr>
        <p:txBody>
          <a:bodyPr/>
          <a:lstStyle/>
          <a:p>
            <a:pPr algn="ctr"/>
            <a:r>
              <a:rPr lang="en-US" altLang="en-US" sz="4000" b="1" dirty="0"/>
              <a:t>Understanding Behavior:</a:t>
            </a:r>
            <a:br>
              <a:rPr lang="en-US" altLang="en-US" sz="4000" b="1" dirty="0"/>
            </a:br>
            <a:r>
              <a:rPr lang="en-US" altLang="en-US" sz="4000" b="1" dirty="0"/>
              <a:t>Making Sense of What You See and Hear</a:t>
            </a:r>
          </a:p>
        </p:txBody>
      </p:sp>
      <p:sp>
        <p:nvSpPr>
          <p:cNvPr id="75778" name="Subtitle 5">
            <a:extLst>
              <a:ext uri="{FF2B5EF4-FFF2-40B4-BE49-F238E27FC236}">
                <a16:creationId xmlns:a16="http://schemas.microsoft.com/office/drawing/2014/main" id="{6BDE4B53-10A0-4D4A-A7D2-1A36C5459C7E}"/>
              </a:ext>
            </a:extLst>
          </p:cNvPr>
          <p:cNvSpPr>
            <a:spLocks noGrp="1"/>
          </p:cNvSpPr>
          <p:nvPr>
            <p:ph sz="half" idx="1"/>
          </p:nvPr>
        </p:nvSpPr>
        <p:spPr>
          <a:xfrm>
            <a:off x="1205477" y="5183225"/>
            <a:ext cx="9794500" cy="1351915"/>
          </a:xfrm>
        </p:spPr>
        <p:txBody>
          <a:bodyPr>
            <a:normAutofit/>
          </a:bodyPr>
          <a:lstStyle/>
          <a:p>
            <a:endParaRPr lang="en-US" altLang="en-US" dirty="0"/>
          </a:p>
          <a:p>
            <a:pPr marL="0" indent="0" algn="ctr">
              <a:buNone/>
            </a:pPr>
            <a:r>
              <a:rPr lang="en-US" altLang="en-US" sz="4000" b="1" dirty="0">
                <a:solidFill>
                  <a:srgbClr val="006699"/>
                </a:solidFill>
              </a:rPr>
              <a:t>4. Temperament</a:t>
            </a:r>
          </a:p>
        </p:txBody>
      </p:sp>
      <p:pic>
        <p:nvPicPr>
          <p:cNvPr id="3" name="Content Placeholder 2" descr="temparement.jpg"/>
          <p:cNvPicPr>
            <a:picLocks noGrp="1" noChangeAspect="1"/>
          </p:cNvPicPr>
          <p:nvPr>
            <p:ph sz="half" idx="2"/>
          </p:nvPr>
        </p:nvPicPr>
        <p:blipFill>
          <a:blip r:embed="rId3">
            <a:extLst>
              <a:ext uri="{28A0092B-C50C-407E-A947-70E740481C1C}">
                <a14:useLocalDpi xmlns:a14="http://schemas.microsoft.com/office/drawing/2010/main" val="0"/>
              </a:ext>
            </a:extLst>
          </a:blip>
          <a:srcRect l="10752" r="10752"/>
          <a:stretch>
            <a:fillRect/>
          </a:stretch>
        </p:blipFill>
        <p:spPr>
          <a:xfrm>
            <a:off x="4003905" y="1933244"/>
            <a:ext cx="4185518" cy="3514861"/>
          </a:xfrm>
        </p:spPr>
      </p:pic>
    </p:spTree>
    <p:extLst>
      <p:ext uri="{BB962C8B-B14F-4D97-AF65-F5344CB8AC3E}">
        <p14:creationId xmlns:p14="http://schemas.microsoft.com/office/powerpoint/2010/main" val="125912176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Slide Number Placeholder 3">
            <a:extLst>
              <a:ext uri="{FF2B5EF4-FFF2-40B4-BE49-F238E27FC236}">
                <a16:creationId xmlns:a16="http://schemas.microsoft.com/office/drawing/2014/main" id="{B578E500-8463-4048-B3A8-E9A9013F487A}"/>
              </a:ext>
            </a:extLst>
          </p:cNvPr>
          <p:cNvSpPr>
            <a:spLocks noGrp="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endParaRPr lang="en-US" altLang="en-US" sz="1400" dirty="0"/>
          </a:p>
        </p:txBody>
      </p:sp>
      <p:sp>
        <p:nvSpPr>
          <p:cNvPr id="107522" name="Rectangle 3">
            <a:extLst>
              <a:ext uri="{FF2B5EF4-FFF2-40B4-BE49-F238E27FC236}">
                <a16:creationId xmlns:a16="http://schemas.microsoft.com/office/drawing/2014/main" id="{735A25C0-EE60-44A4-BB0C-47403AF21073}"/>
              </a:ext>
            </a:extLst>
          </p:cNvPr>
          <p:cNvSpPr>
            <a:spLocks noGrp="1" noChangeArrowheads="1"/>
          </p:cNvSpPr>
          <p:nvPr>
            <p:ph type="title"/>
          </p:nvPr>
        </p:nvSpPr>
        <p:spPr>
          <a:xfrm>
            <a:off x="2209800" y="381000"/>
            <a:ext cx="7772400" cy="1143000"/>
          </a:xfrm>
        </p:spPr>
        <p:txBody>
          <a:bodyPr/>
          <a:lstStyle/>
          <a:p>
            <a:pPr eaLnBrk="1" hangingPunct="1"/>
            <a:r>
              <a:rPr lang="en-US" altLang="en-US" sz="4000"/>
              <a:t>Temperament</a:t>
            </a:r>
            <a:r>
              <a:rPr lang="en-US" altLang="en-US"/>
              <a:t> </a:t>
            </a:r>
          </a:p>
        </p:txBody>
      </p:sp>
      <p:sp>
        <p:nvSpPr>
          <p:cNvPr id="107523" name="Rectangle 4">
            <a:extLst>
              <a:ext uri="{FF2B5EF4-FFF2-40B4-BE49-F238E27FC236}">
                <a16:creationId xmlns:a16="http://schemas.microsoft.com/office/drawing/2014/main" id="{1A308423-1E2D-4431-B404-9498915D79A8}"/>
              </a:ext>
            </a:extLst>
          </p:cNvPr>
          <p:cNvSpPr>
            <a:spLocks noGrp="1" noChangeArrowheads="1"/>
          </p:cNvSpPr>
          <p:nvPr>
            <p:ph idx="1"/>
          </p:nvPr>
        </p:nvSpPr>
        <p:spPr>
          <a:xfrm>
            <a:off x="1905000" y="1600200"/>
            <a:ext cx="5257800" cy="4114800"/>
          </a:xfrm>
        </p:spPr>
        <p:txBody>
          <a:bodyPr/>
          <a:lstStyle/>
          <a:p>
            <a:pPr eaLnBrk="1" hangingPunct="1"/>
            <a:r>
              <a:rPr lang="en-US" altLang="en-US"/>
              <a:t>Appears to be biologically based</a:t>
            </a:r>
          </a:p>
          <a:p>
            <a:pPr eaLnBrk="1" hangingPunct="1"/>
            <a:r>
              <a:rPr lang="en-US" altLang="en-US"/>
              <a:t>Fairly constant over time</a:t>
            </a:r>
          </a:p>
          <a:p>
            <a:pPr eaLnBrk="1" hangingPunct="1"/>
            <a:r>
              <a:rPr lang="en-US" altLang="en-US"/>
              <a:t>Affects a child</a:t>
            </a:r>
            <a:r>
              <a:rPr lang="ja-JP" altLang="en-US"/>
              <a:t>’</a:t>
            </a:r>
            <a:r>
              <a:rPr lang="en-US" altLang="ja-JP"/>
              <a:t>s reactions to other people and the environment  </a:t>
            </a:r>
          </a:p>
          <a:p>
            <a:pPr eaLnBrk="1" hangingPunct="1">
              <a:buFontTx/>
              <a:buNone/>
            </a:pPr>
            <a:r>
              <a:rPr lang="en-US" altLang="en-US" sz="1100"/>
              <a:t>							</a:t>
            </a:r>
          </a:p>
          <a:p>
            <a:pPr eaLnBrk="1" hangingPunct="1">
              <a:buFontTx/>
              <a:buNone/>
            </a:pPr>
            <a:r>
              <a:rPr lang="en-US" altLang="en-US" sz="1100"/>
              <a:t> </a:t>
            </a:r>
          </a:p>
          <a:p>
            <a:pPr eaLnBrk="1" hangingPunct="1">
              <a:buFontTx/>
              <a:buNone/>
            </a:pPr>
            <a:endParaRPr lang="en-US" altLang="en-US" sz="1100"/>
          </a:p>
          <a:p>
            <a:pPr eaLnBrk="1" hangingPunct="1">
              <a:buFontTx/>
              <a:buNone/>
            </a:pPr>
            <a:endParaRPr lang="en-US" altLang="en-US" sz="1100"/>
          </a:p>
          <a:p>
            <a:pPr eaLnBrk="1" hangingPunct="1">
              <a:buFontTx/>
              <a:buNone/>
            </a:pPr>
            <a:endParaRPr lang="en-US" altLang="en-US" sz="1600"/>
          </a:p>
          <a:p>
            <a:pPr eaLnBrk="1" hangingPunct="1">
              <a:buFontTx/>
              <a:buNone/>
            </a:pPr>
            <a:endParaRPr lang="en-US" altLang="en-US" sz="1600"/>
          </a:p>
        </p:txBody>
      </p:sp>
      <p:sp>
        <p:nvSpPr>
          <p:cNvPr id="107524" name="Rectangle 7">
            <a:extLst>
              <a:ext uri="{FF2B5EF4-FFF2-40B4-BE49-F238E27FC236}">
                <a16:creationId xmlns:a16="http://schemas.microsoft.com/office/drawing/2014/main" id="{9AB27A18-1FBA-49B1-996C-77DEBD572D2F}"/>
              </a:ext>
            </a:extLst>
          </p:cNvPr>
          <p:cNvSpPr>
            <a:spLocks noChangeArrowheads="1"/>
          </p:cNvSpPr>
          <p:nvPr/>
        </p:nvSpPr>
        <p:spPr bwMode="auto">
          <a:xfrm>
            <a:off x="2133600" y="5657850"/>
            <a:ext cx="4572000" cy="522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en-US" altLang="en-US" sz="1400"/>
              <a:t>(Wittmer &amp; Petersen, 2006 based on Thomas, Chess, Birch, Hertzig &amp; Korn, 1963)</a:t>
            </a:r>
          </a:p>
        </p:txBody>
      </p:sp>
      <p:pic>
        <p:nvPicPr>
          <p:cNvPr id="107525" name="Picture 10" descr="distressed 3 captions activity">
            <a:extLst>
              <a:ext uri="{FF2B5EF4-FFF2-40B4-BE49-F238E27FC236}">
                <a16:creationId xmlns:a16="http://schemas.microsoft.com/office/drawing/2014/main" id="{FA41A083-B16C-4740-A312-9AD5292A02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15200" y="1905000"/>
            <a:ext cx="2895600" cy="3505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7526" name="Rectangle 8">
            <a:extLst>
              <a:ext uri="{FF2B5EF4-FFF2-40B4-BE49-F238E27FC236}">
                <a16:creationId xmlns:a16="http://schemas.microsoft.com/office/drawing/2014/main" id="{29075589-0ABA-421B-B1ED-6A791CECA824}"/>
              </a:ext>
            </a:extLst>
          </p:cNvPr>
          <p:cNvSpPr>
            <a:spLocks noChangeArrowheads="1"/>
          </p:cNvSpPr>
          <p:nvPr/>
        </p:nvSpPr>
        <p:spPr bwMode="auto">
          <a:xfrm>
            <a:off x="8077201" y="5181601"/>
            <a:ext cx="1744663"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lnSpc>
                <a:spcPct val="90000"/>
              </a:lnSpc>
            </a:pPr>
            <a:r>
              <a:rPr lang="en-US" altLang="en-US" sz="900"/>
              <a:t>istockphoto.com/Grafissimo</a:t>
            </a:r>
            <a:r>
              <a:rPr lang="en-US" altLang="en-US" sz="4000"/>
              <a:t> </a:t>
            </a:r>
          </a:p>
        </p:txBody>
      </p:sp>
    </p:spTree>
    <p:extLst>
      <p:ext uri="{BB962C8B-B14F-4D97-AF65-F5344CB8AC3E}">
        <p14:creationId xmlns:p14="http://schemas.microsoft.com/office/powerpoint/2010/main" val="40314883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2">
            <a:extLst>
              <a:ext uri="{FF2B5EF4-FFF2-40B4-BE49-F238E27FC236}">
                <a16:creationId xmlns:a16="http://schemas.microsoft.com/office/drawing/2014/main" id="{54C344B3-FF42-4277-96A8-9B2ABF289530}"/>
              </a:ext>
            </a:extLst>
          </p:cNvPr>
          <p:cNvSpPr>
            <a:spLocks noGrp="1" noChangeArrowheads="1"/>
          </p:cNvSpPr>
          <p:nvPr>
            <p:ph type="title"/>
          </p:nvPr>
        </p:nvSpPr>
        <p:spPr/>
        <p:txBody>
          <a:bodyPr/>
          <a:lstStyle/>
          <a:p>
            <a:pPr algn="ctr" eaLnBrk="1" hangingPunct="1"/>
            <a:r>
              <a:rPr lang="en-US" altLang="en-US" dirty="0"/>
              <a:t>Why the Pyramid Model?</a:t>
            </a:r>
          </a:p>
        </p:txBody>
      </p:sp>
      <p:sp>
        <p:nvSpPr>
          <p:cNvPr id="11268" name="Rectangle 3">
            <a:extLst>
              <a:ext uri="{FF2B5EF4-FFF2-40B4-BE49-F238E27FC236}">
                <a16:creationId xmlns:a16="http://schemas.microsoft.com/office/drawing/2014/main" id="{6E1C6D9B-EC58-4160-AA5B-B83808473C35}"/>
              </a:ext>
            </a:extLst>
          </p:cNvPr>
          <p:cNvSpPr>
            <a:spLocks noGrp="1" noChangeArrowheads="1"/>
          </p:cNvSpPr>
          <p:nvPr>
            <p:ph type="body" idx="1"/>
          </p:nvPr>
        </p:nvSpPr>
        <p:spPr/>
        <p:txBody>
          <a:bodyPr/>
          <a:lstStyle/>
          <a:p>
            <a:pPr eaLnBrk="1" hangingPunct="1">
              <a:lnSpc>
                <a:spcPct val="80000"/>
              </a:lnSpc>
            </a:pPr>
            <a:r>
              <a:rPr lang="en-US" altLang="en-US" dirty="0"/>
              <a:t>Grounded in a </a:t>
            </a:r>
            <a:r>
              <a:rPr lang="en-US" altLang="en-US" b="1" dirty="0"/>
              <a:t>Public Health model: </a:t>
            </a:r>
            <a:r>
              <a:rPr lang="en-US" altLang="en-US" dirty="0"/>
              <a:t>promotion, prevention, and targeted intervention</a:t>
            </a:r>
          </a:p>
          <a:p>
            <a:pPr>
              <a:lnSpc>
                <a:spcPct val="80000"/>
              </a:lnSpc>
            </a:pPr>
            <a:r>
              <a:rPr lang="en-US" altLang="en-US" dirty="0"/>
              <a:t>Provides a compilation of </a:t>
            </a:r>
            <a:r>
              <a:rPr lang="en-US" altLang="en-US" b="1" dirty="0"/>
              <a:t>Evidence-based Practices</a:t>
            </a:r>
          </a:p>
          <a:p>
            <a:pPr eaLnBrk="1" hangingPunct="1">
              <a:lnSpc>
                <a:spcPct val="80000"/>
              </a:lnSpc>
            </a:pPr>
            <a:r>
              <a:rPr lang="en-US" altLang="en-US" dirty="0"/>
              <a:t>Supports building </a:t>
            </a:r>
            <a:r>
              <a:rPr lang="en-US" altLang="en-US" b="1" dirty="0"/>
              <a:t>Systems of Care</a:t>
            </a:r>
            <a:r>
              <a:rPr lang="en-US" altLang="en-US" dirty="0"/>
              <a:t> at the local, state, &amp; national level</a:t>
            </a:r>
          </a:p>
          <a:p>
            <a:pPr lvl="1" eaLnBrk="1" hangingPunct="1">
              <a:lnSpc>
                <a:spcPct val="80000"/>
              </a:lnSpc>
            </a:pPr>
            <a:r>
              <a:rPr lang="en-US" altLang="en-US" dirty="0"/>
              <a:t>In use in a variety of settings already, including Head Start, Early Care and Education, Inclusive Preschool, Early Intervention, Family Support programs, &amp; Home Visiting</a:t>
            </a:r>
          </a:p>
          <a:p>
            <a:pPr lvl="1" eaLnBrk="1" hangingPunct="1">
              <a:lnSpc>
                <a:spcPct val="80000"/>
              </a:lnSpc>
            </a:pPr>
            <a:r>
              <a:rPr lang="en-US" altLang="en-US" dirty="0"/>
              <a:t>Aligns with Positive Behavior Intervention &amp; Support (PBIS) in Schools</a:t>
            </a:r>
          </a:p>
          <a:p>
            <a:pPr lvl="1" eaLnBrk="1" hangingPunct="1">
              <a:lnSpc>
                <a:spcPct val="80000"/>
              </a:lnSpc>
            </a:pPr>
            <a:r>
              <a:rPr lang="en-US" altLang="en-US" dirty="0"/>
              <a:t>ECMH Consultation frame for EEC and HS SE Guidelines</a:t>
            </a:r>
          </a:p>
          <a:p>
            <a:pPr eaLnBrk="1" hangingPunct="1">
              <a:lnSpc>
                <a:spcPct val="80000"/>
              </a:lnSpc>
            </a:pPr>
            <a:r>
              <a:rPr lang="en-US" altLang="en-US" b="1" dirty="0"/>
              <a:t>Open source materials: </a:t>
            </a:r>
            <a:r>
              <a:rPr lang="en-US" altLang="en-US" dirty="0"/>
              <a:t>it’s all free and available on line!</a:t>
            </a:r>
          </a:p>
          <a:p>
            <a:pPr marL="0" indent="0" eaLnBrk="1" hangingPunct="1">
              <a:lnSpc>
                <a:spcPct val="80000"/>
              </a:lnSpc>
              <a:buNone/>
            </a:pPr>
            <a:endParaRPr lang="en-US" altLang="en-US" dirty="0"/>
          </a:p>
          <a:p>
            <a:pPr eaLnBrk="1" hangingPunct="1">
              <a:lnSpc>
                <a:spcPct val="80000"/>
              </a:lnSpc>
            </a:pPr>
            <a:endParaRPr lang="en-US" altLang="en-US" dirty="0"/>
          </a:p>
        </p:txBody>
      </p:sp>
    </p:spTree>
    <p:extLst>
      <p:ext uri="{BB962C8B-B14F-4D97-AF65-F5344CB8AC3E}">
        <p14:creationId xmlns:p14="http://schemas.microsoft.com/office/powerpoint/2010/main" val="177557173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Slide Number Placeholder 3">
            <a:extLst>
              <a:ext uri="{FF2B5EF4-FFF2-40B4-BE49-F238E27FC236}">
                <a16:creationId xmlns:a16="http://schemas.microsoft.com/office/drawing/2014/main" id="{B17AFD21-0FC1-4E60-AAA2-47359DE106D9}"/>
              </a:ext>
            </a:extLst>
          </p:cNvPr>
          <p:cNvSpPr>
            <a:spLocks noGrp="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endParaRPr lang="en-US" altLang="en-US" sz="1400" dirty="0"/>
          </a:p>
        </p:txBody>
      </p:sp>
      <p:sp>
        <p:nvSpPr>
          <p:cNvPr id="108546" name="Rectangle 3">
            <a:extLst>
              <a:ext uri="{FF2B5EF4-FFF2-40B4-BE49-F238E27FC236}">
                <a16:creationId xmlns:a16="http://schemas.microsoft.com/office/drawing/2014/main" id="{8ECC30D7-546C-4025-B09E-97CBF67C46A7}"/>
              </a:ext>
            </a:extLst>
          </p:cNvPr>
          <p:cNvSpPr>
            <a:spLocks noGrp="1" noChangeArrowheads="1"/>
          </p:cNvSpPr>
          <p:nvPr>
            <p:ph type="title"/>
          </p:nvPr>
        </p:nvSpPr>
        <p:spPr>
          <a:xfrm>
            <a:off x="2209800" y="304800"/>
            <a:ext cx="7772400" cy="1143000"/>
          </a:xfrm>
        </p:spPr>
        <p:txBody>
          <a:bodyPr/>
          <a:lstStyle/>
          <a:p>
            <a:pPr eaLnBrk="1" hangingPunct="1"/>
            <a:r>
              <a:rPr lang="en-US" altLang="en-US" sz="4000"/>
              <a:t>Temperament Traits</a:t>
            </a:r>
            <a:endParaRPr lang="en-US" altLang="en-US" sz="4800"/>
          </a:p>
        </p:txBody>
      </p:sp>
      <p:sp>
        <p:nvSpPr>
          <p:cNvPr id="108547" name="Rectangle 4">
            <a:extLst>
              <a:ext uri="{FF2B5EF4-FFF2-40B4-BE49-F238E27FC236}">
                <a16:creationId xmlns:a16="http://schemas.microsoft.com/office/drawing/2014/main" id="{50DAEEA8-5AF3-4748-85DE-3E09448579C9}"/>
              </a:ext>
            </a:extLst>
          </p:cNvPr>
          <p:cNvSpPr>
            <a:spLocks noGrp="1" noChangeArrowheads="1"/>
          </p:cNvSpPr>
          <p:nvPr>
            <p:ph idx="1"/>
          </p:nvPr>
        </p:nvSpPr>
        <p:spPr>
          <a:xfrm>
            <a:off x="2133600" y="1447800"/>
            <a:ext cx="7772400" cy="4495800"/>
          </a:xfrm>
        </p:spPr>
        <p:txBody>
          <a:bodyPr>
            <a:normAutofit lnSpcReduction="10000"/>
          </a:bodyPr>
          <a:lstStyle/>
          <a:p>
            <a:pPr eaLnBrk="1" hangingPunct="1">
              <a:lnSpc>
                <a:spcPct val="120000"/>
              </a:lnSpc>
            </a:pPr>
            <a:r>
              <a:rPr lang="en-US" altLang="en-US" sz="1900" b="1"/>
              <a:t>Activity level </a:t>
            </a:r>
            <a:r>
              <a:rPr lang="en-US" altLang="en-US" sz="1900"/>
              <a:t>– always active or generally still</a:t>
            </a:r>
          </a:p>
          <a:p>
            <a:pPr eaLnBrk="1" hangingPunct="1">
              <a:lnSpc>
                <a:spcPct val="90000"/>
              </a:lnSpc>
            </a:pPr>
            <a:r>
              <a:rPr lang="en-US" altLang="en-US" sz="1900" b="1"/>
              <a:t>Biological rhythms </a:t>
            </a:r>
            <a:r>
              <a:rPr lang="en-US" altLang="en-US" sz="1900"/>
              <a:t>– predictability of hunger, sleep, elimination</a:t>
            </a:r>
          </a:p>
          <a:p>
            <a:pPr eaLnBrk="1" hangingPunct="1">
              <a:lnSpc>
                <a:spcPct val="90000"/>
              </a:lnSpc>
            </a:pPr>
            <a:r>
              <a:rPr lang="en-US" altLang="en-US" sz="1900" b="1"/>
              <a:t>Approach/withdrawal</a:t>
            </a:r>
            <a:r>
              <a:rPr lang="en-US" altLang="en-US" sz="1900"/>
              <a:t> – response to new situations</a:t>
            </a:r>
          </a:p>
          <a:p>
            <a:pPr eaLnBrk="1" hangingPunct="1">
              <a:lnSpc>
                <a:spcPct val="90000"/>
              </a:lnSpc>
            </a:pPr>
            <a:r>
              <a:rPr lang="en-US" altLang="en-US" sz="1900" b="1"/>
              <a:t>Mood</a:t>
            </a:r>
            <a:r>
              <a:rPr lang="en-US" altLang="en-US" sz="1900"/>
              <a:t> – tendency to react with positive or negative mood, serious, fussy</a:t>
            </a:r>
          </a:p>
          <a:p>
            <a:pPr eaLnBrk="1" hangingPunct="1">
              <a:lnSpc>
                <a:spcPct val="90000"/>
              </a:lnSpc>
            </a:pPr>
            <a:r>
              <a:rPr lang="en-US" altLang="en-US" sz="1900" b="1"/>
              <a:t>Intensity of reaction</a:t>
            </a:r>
            <a:r>
              <a:rPr lang="en-US" altLang="en-US" sz="1900"/>
              <a:t> – energy or strength of emotional reaction</a:t>
            </a:r>
          </a:p>
          <a:p>
            <a:pPr eaLnBrk="1" hangingPunct="1">
              <a:lnSpc>
                <a:spcPct val="90000"/>
              </a:lnSpc>
            </a:pPr>
            <a:r>
              <a:rPr lang="en-US" altLang="en-US" sz="1900" b="1"/>
              <a:t>Sensitivity</a:t>
            </a:r>
            <a:r>
              <a:rPr lang="en-US" altLang="en-US" sz="1900"/>
              <a:t> – comfort with levels of sensory information; sound, brightness of light, feel of clothing, new tastes</a:t>
            </a:r>
          </a:p>
          <a:p>
            <a:pPr eaLnBrk="1" hangingPunct="1">
              <a:lnSpc>
                <a:spcPct val="90000"/>
              </a:lnSpc>
            </a:pPr>
            <a:r>
              <a:rPr lang="en-US" altLang="en-US" sz="1900" b="1"/>
              <a:t>Adaptability</a:t>
            </a:r>
            <a:r>
              <a:rPr lang="en-US" altLang="en-US" sz="1900"/>
              <a:t> – ease of managing transitions or changes</a:t>
            </a:r>
          </a:p>
          <a:p>
            <a:pPr eaLnBrk="1" hangingPunct="1">
              <a:lnSpc>
                <a:spcPct val="90000"/>
              </a:lnSpc>
            </a:pPr>
            <a:r>
              <a:rPr lang="en-US" altLang="en-US" sz="1900" b="1"/>
              <a:t>Distractibility </a:t>
            </a:r>
            <a:r>
              <a:rPr lang="en-US" altLang="en-US" sz="1900"/>
              <a:t>– how easily a child</a:t>
            </a:r>
            <a:r>
              <a:rPr lang="ja-JP" altLang="en-US" sz="1900"/>
              <a:t>’</a:t>
            </a:r>
            <a:r>
              <a:rPr lang="en-US" altLang="ja-JP" sz="1900"/>
              <a:t>s attention is pulled from an activity </a:t>
            </a:r>
          </a:p>
          <a:p>
            <a:pPr eaLnBrk="1" hangingPunct="1">
              <a:lnSpc>
                <a:spcPct val="90000"/>
              </a:lnSpc>
            </a:pPr>
            <a:r>
              <a:rPr lang="en-US" altLang="en-US" sz="1900" b="1"/>
              <a:t>Persistence</a:t>
            </a:r>
            <a:r>
              <a:rPr lang="en-US" altLang="en-US" sz="1900"/>
              <a:t> – how long child continues with an activity he/she finds difficult	</a:t>
            </a:r>
          </a:p>
          <a:p>
            <a:pPr eaLnBrk="1" hangingPunct="1">
              <a:lnSpc>
                <a:spcPct val="90000"/>
              </a:lnSpc>
            </a:pPr>
            <a:endParaRPr lang="en-US" altLang="en-US" sz="1900"/>
          </a:p>
          <a:p>
            <a:pPr eaLnBrk="1" hangingPunct="1">
              <a:lnSpc>
                <a:spcPct val="80000"/>
              </a:lnSpc>
              <a:buFontTx/>
              <a:buNone/>
            </a:pPr>
            <a:r>
              <a:rPr lang="en-US" altLang="en-US" sz="1400"/>
              <a:t>Adapted with permission from Wittmer and Petersen, 2006</a:t>
            </a:r>
          </a:p>
          <a:p>
            <a:pPr eaLnBrk="1" hangingPunct="1">
              <a:lnSpc>
                <a:spcPct val="90000"/>
              </a:lnSpc>
            </a:pPr>
            <a:endParaRPr lang="en-US" altLang="en-US"/>
          </a:p>
        </p:txBody>
      </p:sp>
    </p:spTree>
    <p:extLst>
      <p:ext uri="{BB962C8B-B14F-4D97-AF65-F5344CB8AC3E}">
        <p14:creationId xmlns:p14="http://schemas.microsoft.com/office/powerpoint/2010/main" val="83911180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Rectangle 6">
            <a:extLst>
              <a:ext uri="{FF2B5EF4-FFF2-40B4-BE49-F238E27FC236}">
                <a16:creationId xmlns:a16="http://schemas.microsoft.com/office/drawing/2014/main" id="{8922C7C2-AEDC-4821-A672-7729A53C2A8A}"/>
              </a:ext>
            </a:extLst>
          </p:cNvPr>
          <p:cNvSpPr>
            <a:spLocks noGrp="1" noChangeArrowheads="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408C9D7B-6292-48B2-AB0D-63219F80F7DF}" type="slidenum">
              <a:rPr lang="en-US" altLang="en-US" sz="1400"/>
              <a:pPr/>
              <a:t>61</a:t>
            </a:fld>
            <a:endParaRPr lang="en-US" altLang="en-US" sz="1400"/>
          </a:p>
        </p:txBody>
      </p:sp>
      <p:sp>
        <p:nvSpPr>
          <p:cNvPr id="109571" name="Title 4">
            <a:extLst>
              <a:ext uri="{FF2B5EF4-FFF2-40B4-BE49-F238E27FC236}">
                <a16:creationId xmlns:a16="http://schemas.microsoft.com/office/drawing/2014/main" id="{6FC33D4F-3616-4E03-BFBD-E5AB1B56D107}"/>
              </a:ext>
            </a:extLst>
          </p:cNvPr>
          <p:cNvSpPr>
            <a:spLocks/>
          </p:cNvSpPr>
          <p:nvPr/>
        </p:nvSpPr>
        <p:spPr bwMode="auto">
          <a:xfrm>
            <a:off x="2209800" y="609600"/>
            <a:ext cx="7772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r>
              <a:rPr lang="en-US" altLang="en-US" sz="4000">
                <a:solidFill>
                  <a:schemeClr val="tx2"/>
                </a:solidFill>
              </a:rPr>
              <a:t>Temperament Types</a:t>
            </a:r>
          </a:p>
        </p:txBody>
      </p:sp>
      <p:graphicFrame>
        <p:nvGraphicFramePr>
          <p:cNvPr id="292870" name="Group 6">
            <a:extLst>
              <a:ext uri="{FF2B5EF4-FFF2-40B4-BE49-F238E27FC236}">
                <a16:creationId xmlns:a16="http://schemas.microsoft.com/office/drawing/2014/main" id="{6152FB7A-8E1B-4BE9-A92F-C0EA5FD07E75}"/>
              </a:ext>
            </a:extLst>
          </p:cNvPr>
          <p:cNvGraphicFramePr>
            <a:graphicFrameLocks noGrp="1"/>
          </p:cNvGraphicFramePr>
          <p:nvPr/>
        </p:nvGraphicFramePr>
        <p:xfrm>
          <a:off x="2057400" y="1295400"/>
          <a:ext cx="8077200" cy="5106988"/>
        </p:xfrm>
        <a:graphic>
          <a:graphicData uri="http://schemas.openxmlformats.org/drawingml/2006/table">
            <a:tbl>
              <a:tblPr/>
              <a:tblGrid>
                <a:gridCol w="2692400">
                  <a:extLst>
                    <a:ext uri="{9D8B030D-6E8A-4147-A177-3AD203B41FA5}">
                      <a16:colId xmlns:a16="http://schemas.microsoft.com/office/drawing/2014/main" val="20000"/>
                    </a:ext>
                  </a:extLst>
                </a:gridCol>
                <a:gridCol w="2692400">
                  <a:extLst>
                    <a:ext uri="{9D8B030D-6E8A-4147-A177-3AD203B41FA5}">
                      <a16:colId xmlns:a16="http://schemas.microsoft.com/office/drawing/2014/main" val="20001"/>
                    </a:ext>
                  </a:extLst>
                </a:gridCol>
                <a:gridCol w="2692400">
                  <a:extLst>
                    <a:ext uri="{9D8B030D-6E8A-4147-A177-3AD203B41FA5}">
                      <a16:colId xmlns:a16="http://schemas.microsoft.com/office/drawing/2014/main" val="20002"/>
                    </a:ext>
                  </a:extLst>
                </a:gridCol>
              </a:tblGrid>
              <a:tr h="186848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a:ln>
                          <a:noFill/>
                        </a:ln>
                        <a:solidFill>
                          <a:srgbClr val="FFFFFF"/>
                        </a:solidFill>
                        <a:effectLst/>
                        <a:latin typeface="Arial" charset="0"/>
                        <a:ea typeface="ＭＳ Ｐゴシック"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rgbClr val="FFFFFF"/>
                          </a:solidFill>
                          <a:effectLst/>
                          <a:latin typeface="Arial" charset="0"/>
                          <a:ea typeface="ＭＳ Ｐゴシック" charset="0"/>
                          <a:cs typeface="Arial" charset="0"/>
                        </a:rPr>
                        <a:t>Flexible </a:t>
                      </a:r>
                      <a:endParaRPr kumimoji="0" lang="en-US" sz="1400" b="1" i="1" u="none" strike="noStrike" cap="none" normalizeH="0" baseline="0">
                        <a:ln>
                          <a:noFill/>
                        </a:ln>
                        <a:solidFill>
                          <a:srgbClr val="FFFFFF"/>
                        </a:solidFill>
                        <a:effectLst/>
                        <a:latin typeface="Arial" charset="0"/>
                        <a:ea typeface="ＭＳ Ｐゴシック"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400" b="1" i="1" u="none" strike="noStrike" cap="none" normalizeH="0" baseline="0">
                        <a:ln>
                          <a:noFill/>
                        </a:ln>
                        <a:solidFill>
                          <a:srgbClr val="FFFFFF"/>
                        </a:solidFill>
                        <a:effectLst/>
                        <a:latin typeface="Arial" charset="0"/>
                        <a:ea typeface="ＭＳ Ｐゴシック" charset="0"/>
                        <a:cs typeface="Arial" charset="0"/>
                      </a:endParaRPr>
                    </a:p>
                  </a:txBody>
                  <a:tcPr marL="86628" marR="8662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a:ln>
                          <a:noFill/>
                        </a:ln>
                        <a:solidFill>
                          <a:srgbClr val="FFFFFF"/>
                        </a:solidFill>
                        <a:effectLst/>
                        <a:latin typeface="Arial" charset="0"/>
                        <a:ea typeface="ＭＳ Ｐゴシック"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rgbClr val="FFFFFF"/>
                          </a:solidFill>
                          <a:effectLst/>
                          <a:latin typeface="Arial" charset="0"/>
                          <a:ea typeface="ＭＳ Ｐゴシック" charset="0"/>
                          <a:cs typeface="Arial" charset="0"/>
                        </a:rPr>
                        <a:t>Fearful </a:t>
                      </a:r>
                      <a:endParaRPr kumimoji="0" lang="en-US" sz="2000" b="1" i="1" u="none" strike="noStrike" cap="none" normalizeH="0" baseline="0">
                        <a:ln>
                          <a:noFill/>
                        </a:ln>
                        <a:solidFill>
                          <a:srgbClr val="FFFFFF"/>
                        </a:solidFill>
                        <a:effectLst/>
                        <a:latin typeface="Arial" charset="0"/>
                        <a:ea typeface="ＭＳ Ｐゴシック"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400" b="1" i="1" u="none" strike="noStrike" cap="none" normalizeH="0" baseline="0">
                        <a:ln>
                          <a:noFill/>
                        </a:ln>
                        <a:solidFill>
                          <a:srgbClr val="FFFFFF"/>
                        </a:solidFill>
                        <a:effectLst/>
                        <a:latin typeface="Arial" charset="0"/>
                        <a:ea typeface="ＭＳ Ｐゴシック" charset="0"/>
                        <a:cs typeface="Arial" charset="0"/>
                      </a:endParaRPr>
                    </a:p>
                  </a:txBody>
                  <a:tcPr marL="86628" marR="8662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a:ln>
                          <a:noFill/>
                        </a:ln>
                        <a:solidFill>
                          <a:srgbClr val="FFFFFF"/>
                        </a:solidFill>
                        <a:effectLst/>
                        <a:latin typeface="Arial" charset="0"/>
                        <a:ea typeface="ＭＳ Ｐゴシック"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rgbClr val="FFFFFF"/>
                          </a:solidFill>
                          <a:effectLst/>
                          <a:latin typeface="Arial" charset="0"/>
                          <a:ea typeface="ＭＳ Ｐゴシック" charset="0"/>
                          <a:cs typeface="Arial" charset="0"/>
                        </a:rPr>
                        <a:t>Feisty</a:t>
                      </a:r>
                      <a:endParaRPr kumimoji="0" lang="en-US" sz="1400" b="1" i="1" u="none" strike="noStrike" cap="none" normalizeH="0" baseline="0">
                        <a:ln>
                          <a:noFill/>
                        </a:ln>
                        <a:solidFill>
                          <a:srgbClr val="FFFFFF"/>
                        </a:solidFill>
                        <a:effectLst/>
                        <a:latin typeface="Arial" charset="0"/>
                        <a:ea typeface="ＭＳ Ｐゴシック" charset="0"/>
                        <a:cs typeface="Arial" charset="0"/>
                      </a:endParaRPr>
                    </a:p>
                  </a:txBody>
                  <a:tcPr marL="86628" marR="8662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53975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rgbClr val="000000"/>
                          </a:solidFill>
                          <a:effectLst/>
                          <a:latin typeface="Arial" charset="0"/>
                          <a:ea typeface="ＭＳ Ｐゴシック" charset="0"/>
                          <a:cs typeface="Arial" charset="0"/>
                        </a:rPr>
                        <a:t>Regular rhythms</a:t>
                      </a:r>
                    </a:p>
                  </a:txBody>
                  <a:tcPr marL="86628" marR="8662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rgbClr val="000000"/>
                          </a:solidFill>
                          <a:effectLst/>
                          <a:latin typeface="Arial" charset="0"/>
                          <a:ea typeface="ＭＳ Ｐゴシック" charset="0"/>
                          <a:cs typeface="Arial" charset="0"/>
                        </a:rPr>
                        <a:t>Adapts slowly</a:t>
                      </a:r>
                    </a:p>
                  </a:txBody>
                  <a:tcPr marL="86628" marR="8662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rgbClr val="000000"/>
                          </a:solidFill>
                          <a:effectLst/>
                          <a:latin typeface="Arial" charset="0"/>
                          <a:ea typeface="ＭＳ Ｐゴシック" charset="0"/>
                          <a:cs typeface="Arial" charset="0"/>
                        </a:rPr>
                        <a:t>Active</a:t>
                      </a:r>
                    </a:p>
                  </a:txBody>
                  <a:tcPr marL="86628" marR="8662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10001"/>
                  </a:ext>
                </a:extLst>
              </a:tr>
              <a:tr h="53975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rgbClr val="000000"/>
                          </a:solidFill>
                          <a:effectLst/>
                          <a:latin typeface="Arial" charset="0"/>
                          <a:ea typeface="ＭＳ Ｐゴシック" charset="0"/>
                          <a:cs typeface="Arial" charset="0"/>
                        </a:rPr>
                        <a:t>Positive mood</a:t>
                      </a:r>
                    </a:p>
                  </a:txBody>
                  <a:tcPr marL="86628" marR="8662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rgbClr val="000000"/>
                          </a:solidFill>
                          <a:effectLst/>
                          <a:latin typeface="Arial" charset="0"/>
                          <a:ea typeface="ＭＳ Ｐゴシック" charset="0"/>
                          <a:cs typeface="Arial" charset="0"/>
                        </a:rPr>
                        <a:t>Withdraws</a:t>
                      </a:r>
                    </a:p>
                  </a:txBody>
                  <a:tcPr marL="86628" marR="8662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rgbClr val="000000"/>
                          </a:solidFill>
                          <a:effectLst/>
                          <a:latin typeface="Arial" charset="0"/>
                          <a:ea typeface="ＭＳ Ｐゴシック" charset="0"/>
                          <a:cs typeface="Arial" charset="0"/>
                        </a:rPr>
                        <a:t>Intense</a:t>
                      </a:r>
                    </a:p>
                  </a:txBody>
                  <a:tcPr marL="86628" marR="8662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2"/>
                  </a:ext>
                </a:extLst>
              </a:tr>
              <a:tr h="53975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rgbClr val="000000"/>
                          </a:solidFill>
                          <a:effectLst/>
                          <a:latin typeface="Arial" charset="0"/>
                          <a:ea typeface="ＭＳ Ｐゴシック" charset="0"/>
                          <a:cs typeface="Arial" charset="0"/>
                        </a:rPr>
                        <a:t>Adaptability</a:t>
                      </a:r>
                    </a:p>
                  </a:txBody>
                  <a:tcPr marL="86628" marR="8662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rgbClr val="000000"/>
                        </a:solidFill>
                        <a:effectLst/>
                        <a:latin typeface="Arial" charset="0"/>
                        <a:ea typeface="ＭＳ Ｐゴシック" charset="0"/>
                        <a:cs typeface="Arial" charset="0"/>
                      </a:endParaRPr>
                    </a:p>
                  </a:txBody>
                  <a:tcPr marL="86628" marR="8662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rgbClr val="000000"/>
                          </a:solidFill>
                          <a:effectLst/>
                          <a:latin typeface="Arial" charset="0"/>
                          <a:ea typeface="ＭＳ Ｐゴシック" charset="0"/>
                          <a:cs typeface="Arial" charset="0"/>
                        </a:rPr>
                        <a:t>Distractible</a:t>
                      </a:r>
                    </a:p>
                  </a:txBody>
                  <a:tcPr marL="86628" marR="8662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10003"/>
                  </a:ext>
                </a:extLst>
              </a:tr>
              <a:tr h="53975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rgbClr val="000000"/>
                          </a:solidFill>
                          <a:effectLst/>
                          <a:latin typeface="Arial" charset="0"/>
                          <a:ea typeface="ＭＳ Ｐゴシック" charset="0"/>
                          <a:cs typeface="Arial" charset="0"/>
                        </a:rPr>
                        <a:t>Low intensity</a:t>
                      </a:r>
                    </a:p>
                  </a:txBody>
                  <a:tcPr marL="86628" marR="8662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rgbClr val="000000"/>
                        </a:solidFill>
                        <a:effectLst/>
                        <a:latin typeface="Arial" charset="0"/>
                        <a:ea typeface="ＭＳ Ｐゴシック" charset="0"/>
                        <a:cs typeface="Arial" charset="0"/>
                      </a:endParaRPr>
                    </a:p>
                  </a:txBody>
                  <a:tcPr marL="86628" marR="8662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rgbClr val="000000"/>
                          </a:solidFill>
                          <a:effectLst/>
                          <a:latin typeface="Arial" charset="0"/>
                          <a:ea typeface="ＭＳ Ｐゴシック" charset="0"/>
                          <a:cs typeface="Arial" charset="0"/>
                        </a:rPr>
                        <a:t>Sensitive</a:t>
                      </a:r>
                    </a:p>
                  </a:txBody>
                  <a:tcPr marL="86628" marR="8662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4"/>
                  </a:ext>
                </a:extLst>
              </a:tr>
              <a:tr h="53975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rgbClr val="000000"/>
                          </a:solidFill>
                          <a:effectLst/>
                          <a:latin typeface="Arial" charset="0"/>
                          <a:ea typeface="ＭＳ Ｐゴシック" charset="0"/>
                          <a:cs typeface="Arial" charset="0"/>
                        </a:rPr>
                        <a:t>Low sensitivity</a:t>
                      </a:r>
                    </a:p>
                  </a:txBody>
                  <a:tcPr marL="86628" marR="8662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rgbClr val="000000"/>
                        </a:solidFill>
                        <a:effectLst/>
                        <a:latin typeface="Arial" charset="0"/>
                        <a:ea typeface="ＭＳ Ｐゴシック" charset="0"/>
                        <a:cs typeface="Arial" charset="0"/>
                      </a:endParaRPr>
                    </a:p>
                  </a:txBody>
                  <a:tcPr marL="86628" marR="8662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rgbClr val="000000"/>
                          </a:solidFill>
                          <a:effectLst/>
                          <a:latin typeface="Arial" charset="0"/>
                          <a:ea typeface="ＭＳ Ｐゴシック" charset="0"/>
                          <a:cs typeface="Arial" charset="0"/>
                        </a:rPr>
                        <a:t>Irregular</a:t>
                      </a:r>
                    </a:p>
                  </a:txBody>
                  <a:tcPr marL="86628" marR="8662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10005"/>
                  </a:ext>
                </a:extLst>
              </a:tr>
              <a:tr h="53975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rgbClr val="000000"/>
                        </a:solidFill>
                        <a:effectLst/>
                        <a:latin typeface="Arial" charset="0"/>
                        <a:ea typeface="ＭＳ Ｐゴシック" charset="0"/>
                        <a:cs typeface="Arial" charset="0"/>
                      </a:endParaRPr>
                    </a:p>
                  </a:txBody>
                  <a:tcPr marL="86628" marR="8662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rgbClr val="000000"/>
                        </a:solidFill>
                        <a:effectLst/>
                        <a:latin typeface="Arial" charset="0"/>
                        <a:ea typeface="ＭＳ Ｐゴシック" charset="0"/>
                        <a:cs typeface="Arial" charset="0"/>
                      </a:endParaRPr>
                    </a:p>
                  </a:txBody>
                  <a:tcPr marL="86628" marR="8662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rgbClr val="000000"/>
                          </a:solidFill>
                          <a:effectLst/>
                          <a:latin typeface="Arial" charset="0"/>
                          <a:ea typeface="ＭＳ Ｐゴシック" charset="0"/>
                          <a:cs typeface="Arial" charset="0"/>
                        </a:rPr>
                        <a:t>Moody</a:t>
                      </a:r>
                    </a:p>
                  </a:txBody>
                  <a:tcPr marL="86628" marR="8662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85010134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Temperament Video</a:t>
            </a:r>
          </a:p>
        </p:txBody>
      </p:sp>
      <p:sp>
        <p:nvSpPr>
          <p:cNvPr id="3" name="Content Placeholder 2"/>
          <p:cNvSpPr>
            <a:spLocks noGrp="1"/>
          </p:cNvSpPr>
          <p:nvPr>
            <p:ph idx="1"/>
          </p:nvPr>
        </p:nvSpPr>
        <p:spPr/>
        <p:txBody>
          <a:bodyPr/>
          <a:lstStyle/>
          <a:p>
            <a:pPr marL="0" indent="0">
              <a:buNone/>
            </a:pPr>
            <a:endParaRPr lang="en-US" dirty="0">
              <a:hlinkClick r:id="rId2"/>
            </a:endParaRPr>
          </a:p>
          <a:p>
            <a:pPr marL="0" indent="0">
              <a:buNone/>
            </a:pPr>
            <a:endParaRPr lang="en-US" dirty="0">
              <a:hlinkClick r:id="rId2"/>
            </a:endParaRPr>
          </a:p>
          <a:p>
            <a:pPr marL="0" indent="0">
              <a:buNone/>
            </a:pPr>
            <a:endParaRPr lang="en-US" dirty="0">
              <a:hlinkClick r:id="rId2"/>
            </a:endParaRPr>
          </a:p>
          <a:p>
            <a:pPr marL="0" indent="0" algn="ctr">
              <a:buNone/>
            </a:pPr>
            <a:r>
              <a:rPr lang="en-US" dirty="0">
                <a:hlinkClick r:id="rId2"/>
              </a:rPr>
              <a:t>https://www.zerotothree.org/resources/211-temperament</a:t>
            </a:r>
            <a:endParaRPr lang="en-US" dirty="0"/>
          </a:p>
          <a:p>
            <a:endParaRPr lang="en-US" dirty="0"/>
          </a:p>
        </p:txBody>
      </p:sp>
    </p:spTree>
    <p:extLst>
      <p:ext uri="{BB962C8B-B14F-4D97-AF65-F5344CB8AC3E}">
        <p14:creationId xmlns:p14="http://schemas.microsoft.com/office/powerpoint/2010/main" val="66665813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Slide Number Placeholder 3">
            <a:extLst>
              <a:ext uri="{FF2B5EF4-FFF2-40B4-BE49-F238E27FC236}">
                <a16:creationId xmlns:a16="http://schemas.microsoft.com/office/drawing/2014/main" id="{A231B8A5-70BC-4F95-924C-C4FBAE94BD6B}"/>
              </a:ext>
            </a:extLst>
          </p:cNvPr>
          <p:cNvSpPr>
            <a:spLocks noGrp="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endParaRPr lang="en-US" altLang="en-US" sz="1400" dirty="0"/>
          </a:p>
        </p:txBody>
      </p:sp>
      <p:sp>
        <p:nvSpPr>
          <p:cNvPr id="111618" name="Rectangle 3">
            <a:extLst>
              <a:ext uri="{FF2B5EF4-FFF2-40B4-BE49-F238E27FC236}">
                <a16:creationId xmlns:a16="http://schemas.microsoft.com/office/drawing/2014/main" id="{789E6DB8-D36B-4354-A2CD-5BC07019E9F6}"/>
              </a:ext>
            </a:extLst>
          </p:cNvPr>
          <p:cNvSpPr>
            <a:spLocks noGrp="1" noChangeArrowheads="1"/>
          </p:cNvSpPr>
          <p:nvPr>
            <p:ph type="title"/>
          </p:nvPr>
        </p:nvSpPr>
        <p:spPr>
          <a:xfrm>
            <a:off x="1828800" y="381000"/>
            <a:ext cx="8610600" cy="1143000"/>
          </a:xfrm>
        </p:spPr>
        <p:txBody>
          <a:bodyPr>
            <a:normAutofit fontScale="90000"/>
          </a:bodyPr>
          <a:lstStyle/>
          <a:p>
            <a:r>
              <a:rPr lang="en-US" altLang="en-US"/>
              <a:t>Think About:</a:t>
            </a:r>
            <a:br>
              <a:rPr lang="en-US" altLang="en-US"/>
            </a:br>
            <a:endParaRPr lang="en-US" altLang="en-US"/>
          </a:p>
        </p:txBody>
      </p:sp>
      <p:sp>
        <p:nvSpPr>
          <p:cNvPr id="111619" name="Content Placeholder 4">
            <a:extLst>
              <a:ext uri="{FF2B5EF4-FFF2-40B4-BE49-F238E27FC236}">
                <a16:creationId xmlns:a16="http://schemas.microsoft.com/office/drawing/2014/main" id="{C2AE0135-1391-42FF-B995-F497659C9585}"/>
              </a:ext>
            </a:extLst>
          </p:cNvPr>
          <p:cNvSpPr>
            <a:spLocks noGrp="1"/>
          </p:cNvSpPr>
          <p:nvPr>
            <p:ph idx="1"/>
          </p:nvPr>
        </p:nvSpPr>
        <p:spPr>
          <a:xfrm>
            <a:off x="2057400" y="990600"/>
            <a:ext cx="7772400" cy="4114800"/>
          </a:xfrm>
        </p:spPr>
        <p:txBody>
          <a:bodyPr>
            <a:normAutofit lnSpcReduction="10000"/>
          </a:bodyPr>
          <a:lstStyle/>
          <a:p>
            <a:endParaRPr lang="en-US" altLang="en-US"/>
          </a:p>
          <a:p>
            <a:pPr lvl="1"/>
            <a:r>
              <a:rPr lang="en-US" altLang="en-US" sz="3200"/>
              <a:t>What is the child like?</a:t>
            </a:r>
          </a:p>
          <a:p>
            <a:pPr lvl="1"/>
            <a:r>
              <a:rPr lang="en-US" altLang="en-US" sz="3200"/>
              <a:t>How calm or active is she?</a:t>
            </a:r>
          </a:p>
          <a:p>
            <a:pPr lvl="1"/>
            <a:r>
              <a:rPr lang="en-US" altLang="en-US" sz="3200"/>
              <a:t>How does she respond to changes in routines?</a:t>
            </a:r>
          </a:p>
          <a:p>
            <a:pPr lvl="1"/>
            <a:r>
              <a:rPr lang="en-US" altLang="en-US" sz="3200"/>
              <a:t>How does she deal with a lot of stimulation?</a:t>
            </a:r>
          </a:p>
          <a:p>
            <a:pPr lvl="1"/>
            <a:r>
              <a:rPr lang="en-US" altLang="en-US" sz="3200"/>
              <a:t>How does she let you know she likes something, dislikes something, etc.?</a:t>
            </a:r>
          </a:p>
          <a:p>
            <a:pPr>
              <a:buFontTx/>
              <a:buNone/>
            </a:pPr>
            <a:endParaRPr lang="en-US" altLang="en-US"/>
          </a:p>
        </p:txBody>
      </p:sp>
    </p:spTree>
    <p:extLst>
      <p:ext uri="{BB962C8B-B14F-4D97-AF65-F5344CB8AC3E}">
        <p14:creationId xmlns:p14="http://schemas.microsoft.com/office/powerpoint/2010/main" val="280068421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3" name="Title 4">
            <a:extLst>
              <a:ext uri="{FF2B5EF4-FFF2-40B4-BE49-F238E27FC236}">
                <a16:creationId xmlns:a16="http://schemas.microsoft.com/office/drawing/2014/main" id="{201BD569-49C8-4104-AC48-D4D57ADA605F}"/>
              </a:ext>
            </a:extLst>
          </p:cNvPr>
          <p:cNvSpPr>
            <a:spLocks/>
          </p:cNvSpPr>
          <p:nvPr/>
        </p:nvSpPr>
        <p:spPr bwMode="auto">
          <a:xfrm>
            <a:off x="2352040" y="-9652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r>
              <a:rPr lang="en-US" altLang="en-US" sz="4000" dirty="0"/>
              <a:t>Temperament Types </a:t>
            </a:r>
            <a:br>
              <a:rPr lang="en-US" altLang="en-US" sz="4000" dirty="0"/>
            </a:br>
            <a:r>
              <a:rPr lang="en-US" altLang="en-US" sz="4000" dirty="0"/>
              <a:t> Flexible, Fearful, and Feisty</a:t>
            </a:r>
          </a:p>
        </p:txBody>
      </p:sp>
      <p:pic>
        <p:nvPicPr>
          <p:cNvPr id="112644" name="Picture 6" descr="feisty">
            <a:extLst>
              <a:ext uri="{FF2B5EF4-FFF2-40B4-BE49-F238E27FC236}">
                <a16:creationId xmlns:a16="http://schemas.microsoft.com/office/drawing/2014/main" id="{C73E6907-43AE-4FE4-A6FE-1E44555B08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51862" y="1494404"/>
            <a:ext cx="3045425" cy="4580064"/>
          </a:xfrm>
          <a:prstGeom prst="rect">
            <a:avLst/>
          </a:prstGeom>
          <a:noFill/>
          <a:ln w="76200">
            <a:solidFill>
              <a:srgbClr val="002060"/>
            </a:solidFill>
            <a:miter lim="800000"/>
            <a:headEnd/>
            <a:tailEnd/>
          </a:ln>
          <a:extLst>
            <a:ext uri="{909E8E84-426E-40dd-AFC4-6F175D3DCCD1}">
              <a14:hiddenFill xmlns:a14="http://schemas.microsoft.com/office/drawing/2010/main" xmlns="">
                <a:solidFill>
                  <a:srgbClr val="FFFFFF"/>
                </a:solidFill>
              </a14:hiddenFill>
            </a:ext>
          </a:extLst>
        </p:spPr>
      </p:pic>
      <p:pic>
        <p:nvPicPr>
          <p:cNvPr id="112646" name="Picture 8" descr="fearful">
            <a:extLst>
              <a:ext uri="{FF2B5EF4-FFF2-40B4-BE49-F238E27FC236}">
                <a16:creationId xmlns:a16="http://schemas.microsoft.com/office/drawing/2014/main" id="{81E50A26-39B8-4839-A35F-EA00B5BA67C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r="25931"/>
          <a:stretch>
            <a:fillRect/>
          </a:stretch>
        </p:blipFill>
        <p:spPr bwMode="auto">
          <a:xfrm>
            <a:off x="4836238" y="3398070"/>
            <a:ext cx="3048050" cy="2895896"/>
          </a:xfrm>
          <a:prstGeom prst="rect">
            <a:avLst/>
          </a:prstGeom>
          <a:noFill/>
          <a:ln w="76200">
            <a:solidFill>
              <a:srgbClr val="002060"/>
            </a:solidFill>
            <a:miter lim="800000"/>
            <a:headEnd/>
            <a:tailEnd/>
          </a:ln>
          <a:extLst>
            <a:ext uri="{909E8E84-426E-40dd-AFC4-6F175D3DCCD1}">
              <a14:hiddenFill xmlns:a14="http://schemas.microsoft.com/office/drawing/2010/main" xmlns="">
                <a:solidFill>
                  <a:srgbClr val="FFFFFF"/>
                </a:solidFill>
              </a14:hiddenFill>
            </a:ext>
          </a:extLst>
        </p:spPr>
      </p:pic>
      <p:sp>
        <p:nvSpPr>
          <p:cNvPr id="112648" name="Rectangle 10">
            <a:extLst>
              <a:ext uri="{FF2B5EF4-FFF2-40B4-BE49-F238E27FC236}">
                <a16:creationId xmlns:a16="http://schemas.microsoft.com/office/drawing/2014/main" id="{C8F5E53A-DF7F-4A78-9748-8B1E1EF915BF}"/>
              </a:ext>
            </a:extLst>
          </p:cNvPr>
          <p:cNvSpPr>
            <a:spLocks noChangeArrowheads="1"/>
          </p:cNvSpPr>
          <p:nvPr/>
        </p:nvSpPr>
        <p:spPr bwMode="auto">
          <a:xfrm>
            <a:off x="6553200" y="5410200"/>
            <a:ext cx="184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endParaRPr lang="en-US" altLang="en-US"/>
          </a:p>
        </p:txBody>
      </p:sp>
      <p:sp>
        <p:nvSpPr>
          <p:cNvPr id="112650" name="Rectangle 12">
            <a:extLst>
              <a:ext uri="{FF2B5EF4-FFF2-40B4-BE49-F238E27FC236}">
                <a16:creationId xmlns:a16="http://schemas.microsoft.com/office/drawing/2014/main" id="{30E6C65A-11E4-4C88-93DD-F4BBE378AD3E}"/>
              </a:ext>
            </a:extLst>
          </p:cNvPr>
          <p:cNvSpPr>
            <a:spLocks noChangeArrowheads="1"/>
          </p:cNvSpPr>
          <p:nvPr/>
        </p:nvSpPr>
        <p:spPr bwMode="auto">
          <a:xfrm>
            <a:off x="7924801" y="5683250"/>
            <a:ext cx="436563"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endParaRPr lang="en-US" altLang="en-US"/>
          </a:p>
        </p:txBody>
      </p:sp>
      <p:pic>
        <p:nvPicPr>
          <p:cNvPr id="2" name="Picture 1">
            <a:extLst>
              <a:ext uri="{FF2B5EF4-FFF2-40B4-BE49-F238E27FC236}">
                <a16:creationId xmlns:a16="http://schemas.microsoft.com/office/drawing/2014/main" id="{76A3B95F-4D32-46F8-92A3-1210DA6634B0}"/>
              </a:ext>
            </a:extLst>
          </p:cNvPr>
          <p:cNvPicPr>
            <a:picLocks noChangeAspect="1"/>
          </p:cNvPicPr>
          <p:nvPr/>
        </p:nvPicPr>
        <p:blipFill>
          <a:blip r:embed="rId5"/>
          <a:stretch>
            <a:fillRect/>
          </a:stretch>
        </p:blipFill>
        <p:spPr>
          <a:xfrm>
            <a:off x="296863" y="1601154"/>
            <a:ext cx="4238544" cy="3446191"/>
          </a:xfrm>
          <a:prstGeom prst="rect">
            <a:avLst/>
          </a:prstGeom>
          <a:ln w="76200">
            <a:solidFill>
              <a:srgbClr val="0070C0"/>
            </a:solidFill>
          </a:ln>
        </p:spPr>
      </p:pic>
    </p:spTree>
    <p:extLst>
      <p:ext uri="{BB962C8B-B14F-4D97-AF65-F5344CB8AC3E}">
        <p14:creationId xmlns:p14="http://schemas.microsoft.com/office/powerpoint/2010/main" val="20010185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Title 4">
            <a:extLst>
              <a:ext uri="{FF2B5EF4-FFF2-40B4-BE49-F238E27FC236}">
                <a16:creationId xmlns:a16="http://schemas.microsoft.com/office/drawing/2014/main" id="{ACC42042-47E4-4CF9-9027-95B03570B2D0}"/>
              </a:ext>
            </a:extLst>
          </p:cNvPr>
          <p:cNvSpPr txBox="1">
            <a:spLocks/>
          </p:cNvSpPr>
          <p:nvPr/>
        </p:nvSpPr>
        <p:spPr bwMode="auto">
          <a:xfrm>
            <a:off x="2209800" y="304800"/>
            <a:ext cx="8229600"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r>
              <a:rPr lang="en-US" altLang="en-US" sz="4000"/>
              <a:t>Why Is Understanding Temperament Important?</a:t>
            </a:r>
          </a:p>
        </p:txBody>
      </p:sp>
      <p:sp>
        <p:nvSpPr>
          <p:cNvPr id="120834" name="Rectangle 3">
            <a:extLst>
              <a:ext uri="{FF2B5EF4-FFF2-40B4-BE49-F238E27FC236}">
                <a16:creationId xmlns:a16="http://schemas.microsoft.com/office/drawing/2014/main" id="{7A7679D3-C567-47F6-9B6F-9E330FD4E316}"/>
              </a:ext>
            </a:extLst>
          </p:cNvPr>
          <p:cNvSpPr txBox="1">
            <a:spLocks noChangeArrowheads="1"/>
          </p:cNvSpPr>
          <p:nvPr/>
        </p:nvSpPr>
        <p:spPr bwMode="auto">
          <a:xfrm>
            <a:off x="1981200" y="1981200"/>
            <a:ext cx="8229600" cy="449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42900" indent="-342900">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nSpc>
                <a:spcPct val="120000"/>
              </a:lnSpc>
              <a:spcBef>
                <a:spcPct val="20000"/>
              </a:spcBef>
              <a:buFontTx/>
              <a:buChar char="•"/>
            </a:pPr>
            <a:r>
              <a:rPr lang="en-US" altLang="en-US" sz="3200"/>
              <a:t>Helps caregivers to be more responsive and effective</a:t>
            </a:r>
          </a:p>
          <a:p>
            <a:pPr>
              <a:lnSpc>
                <a:spcPct val="120000"/>
              </a:lnSpc>
              <a:spcBef>
                <a:spcPct val="20000"/>
              </a:spcBef>
              <a:buFontTx/>
              <a:buChar char="•"/>
            </a:pPr>
            <a:r>
              <a:rPr lang="en-US" altLang="en-US" sz="3200"/>
              <a:t>Children get the message they are wonderful and accepted exactly the way they are</a:t>
            </a:r>
          </a:p>
          <a:p>
            <a:pPr>
              <a:lnSpc>
                <a:spcPct val="120000"/>
              </a:lnSpc>
              <a:spcBef>
                <a:spcPct val="20000"/>
              </a:spcBef>
              <a:buFontTx/>
              <a:buChar char="•"/>
            </a:pPr>
            <a:r>
              <a:rPr lang="en-US" altLang="en-US" sz="3200"/>
              <a:t>Helps to support relationship building</a:t>
            </a:r>
          </a:p>
          <a:p>
            <a:pPr>
              <a:lnSpc>
                <a:spcPct val="90000"/>
              </a:lnSpc>
              <a:spcBef>
                <a:spcPct val="20000"/>
              </a:spcBef>
              <a:buFontTx/>
              <a:buChar char="•"/>
            </a:pPr>
            <a:endParaRPr lang="en-US" altLang="en-US" sz="2100"/>
          </a:p>
        </p:txBody>
      </p:sp>
    </p:spTree>
    <p:extLst>
      <p:ext uri="{BB962C8B-B14F-4D97-AF65-F5344CB8AC3E}">
        <p14:creationId xmlns:p14="http://schemas.microsoft.com/office/powerpoint/2010/main" val="48189489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Title 4">
            <a:extLst>
              <a:ext uri="{FF2B5EF4-FFF2-40B4-BE49-F238E27FC236}">
                <a16:creationId xmlns:a16="http://schemas.microsoft.com/office/drawing/2014/main" id="{ACC42042-47E4-4CF9-9027-95B03570B2D0}"/>
              </a:ext>
            </a:extLst>
          </p:cNvPr>
          <p:cNvSpPr txBox="1">
            <a:spLocks/>
          </p:cNvSpPr>
          <p:nvPr/>
        </p:nvSpPr>
        <p:spPr bwMode="auto">
          <a:xfrm>
            <a:off x="2209800" y="304800"/>
            <a:ext cx="8229600"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r>
              <a:rPr lang="en-US" altLang="en-US" sz="4000" dirty="0"/>
              <a:t>Team Temperament Activity</a:t>
            </a:r>
          </a:p>
        </p:txBody>
      </p:sp>
      <p:sp>
        <p:nvSpPr>
          <p:cNvPr id="120834" name="Rectangle 3">
            <a:extLst>
              <a:ext uri="{FF2B5EF4-FFF2-40B4-BE49-F238E27FC236}">
                <a16:creationId xmlns:a16="http://schemas.microsoft.com/office/drawing/2014/main" id="{7A7679D3-C567-47F6-9B6F-9E330FD4E316}"/>
              </a:ext>
            </a:extLst>
          </p:cNvPr>
          <p:cNvSpPr txBox="1">
            <a:spLocks noChangeArrowheads="1"/>
          </p:cNvSpPr>
          <p:nvPr/>
        </p:nvSpPr>
        <p:spPr bwMode="auto">
          <a:xfrm>
            <a:off x="1981200" y="1981200"/>
            <a:ext cx="8229600" cy="449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42900" indent="-342900">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nSpc>
                <a:spcPct val="120000"/>
              </a:lnSpc>
              <a:spcBef>
                <a:spcPct val="20000"/>
              </a:spcBef>
              <a:buFontTx/>
              <a:buChar char="•"/>
            </a:pPr>
            <a:r>
              <a:rPr lang="en-US" altLang="en-US" sz="3200" dirty="0"/>
              <a:t>Sit in a small group with your team</a:t>
            </a:r>
          </a:p>
          <a:p>
            <a:pPr>
              <a:lnSpc>
                <a:spcPct val="120000"/>
              </a:lnSpc>
              <a:spcBef>
                <a:spcPct val="20000"/>
              </a:spcBef>
              <a:buFontTx/>
              <a:buChar char="•"/>
            </a:pPr>
            <a:r>
              <a:rPr lang="en-US" altLang="en-US" sz="3200" dirty="0"/>
              <a:t>Using one copy of the temperament scale handout, note where you each fall with a different color marker on your team’s temperament scale</a:t>
            </a:r>
          </a:p>
          <a:p>
            <a:pPr>
              <a:lnSpc>
                <a:spcPct val="120000"/>
              </a:lnSpc>
              <a:spcBef>
                <a:spcPct val="20000"/>
              </a:spcBef>
              <a:buFontTx/>
              <a:buChar char="•"/>
            </a:pPr>
            <a:r>
              <a:rPr lang="en-US" altLang="en-US" sz="3200" dirty="0"/>
              <a:t>Discuss what you learn—surprises, insights?</a:t>
            </a:r>
          </a:p>
          <a:p>
            <a:pPr>
              <a:lnSpc>
                <a:spcPct val="90000"/>
              </a:lnSpc>
              <a:spcBef>
                <a:spcPct val="20000"/>
              </a:spcBef>
              <a:buFontTx/>
              <a:buChar char="•"/>
            </a:pPr>
            <a:endParaRPr lang="en-US" altLang="en-US" sz="2100" dirty="0"/>
          </a:p>
        </p:txBody>
      </p:sp>
    </p:spTree>
    <p:extLst>
      <p:ext uri="{BB962C8B-B14F-4D97-AF65-F5344CB8AC3E}">
        <p14:creationId xmlns:p14="http://schemas.microsoft.com/office/powerpoint/2010/main" val="12233039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4">
            <a:extLst>
              <a:ext uri="{FF2B5EF4-FFF2-40B4-BE49-F238E27FC236}">
                <a16:creationId xmlns:a16="http://schemas.microsoft.com/office/drawing/2014/main" id="{61513AB9-A0A7-431C-B433-C47ADE5BBB70}"/>
              </a:ext>
            </a:extLst>
          </p:cNvPr>
          <p:cNvSpPr>
            <a:spLocks noGrp="1" noChangeArrowheads="1"/>
          </p:cNvSpPr>
          <p:nvPr>
            <p:ph type="title"/>
          </p:nvPr>
        </p:nvSpPr>
        <p:spPr>
          <a:xfrm>
            <a:off x="838200" y="365125"/>
            <a:ext cx="10515600" cy="1943735"/>
          </a:xfrm>
        </p:spPr>
        <p:txBody>
          <a:bodyPr/>
          <a:lstStyle/>
          <a:p>
            <a:pPr algn="ctr"/>
            <a:r>
              <a:rPr lang="en-US" altLang="en-US" sz="4000" b="1" dirty="0"/>
              <a:t>Understanding Behavior:</a:t>
            </a:r>
            <a:br>
              <a:rPr lang="en-US" altLang="en-US" sz="4000" b="1" dirty="0"/>
            </a:br>
            <a:r>
              <a:rPr lang="en-US" altLang="en-US" sz="4000" b="1" dirty="0"/>
              <a:t>Making Sense of What You See and Hear</a:t>
            </a:r>
          </a:p>
        </p:txBody>
      </p:sp>
      <p:sp>
        <p:nvSpPr>
          <p:cNvPr id="75778" name="Subtitle 5">
            <a:extLst>
              <a:ext uri="{FF2B5EF4-FFF2-40B4-BE49-F238E27FC236}">
                <a16:creationId xmlns:a16="http://schemas.microsoft.com/office/drawing/2014/main" id="{6BDE4B53-10A0-4D4A-A7D2-1A36C5459C7E}"/>
              </a:ext>
            </a:extLst>
          </p:cNvPr>
          <p:cNvSpPr>
            <a:spLocks noGrp="1"/>
          </p:cNvSpPr>
          <p:nvPr>
            <p:ph sz="half" idx="1"/>
          </p:nvPr>
        </p:nvSpPr>
        <p:spPr>
          <a:xfrm>
            <a:off x="1205477" y="5183225"/>
            <a:ext cx="9794500" cy="1351915"/>
          </a:xfrm>
        </p:spPr>
        <p:txBody>
          <a:bodyPr>
            <a:normAutofit/>
          </a:bodyPr>
          <a:lstStyle/>
          <a:p>
            <a:endParaRPr lang="en-US" altLang="en-US" dirty="0"/>
          </a:p>
          <a:p>
            <a:pPr marL="0" indent="0" algn="ctr">
              <a:buNone/>
            </a:pPr>
            <a:r>
              <a:rPr lang="en-US" altLang="en-US" sz="4000" b="1" dirty="0">
                <a:solidFill>
                  <a:srgbClr val="006699"/>
                </a:solidFill>
              </a:rPr>
              <a:t>5. Understanding Children’s Cues</a:t>
            </a:r>
          </a:p>
        </p:txBody>
      </p:sp>
      <p:pic>
        <p:nvPicPr>
          <p:cNvPr id="3" name="Content Placeholder 2" descr="kidsclapping.jpeg"/>
          <p:cNvPicPr>
            <a:picLocks noGrp="1" noChangeAspect="1"/>
          </p:cNvPicPr>
          <p:nvPr>
            <p:ph sz="half" idx="2"/>
          </p:nvPr>
        </p:nvPicPr>
        <p:blipFill>
          <a:blip r:embed="rId3">
            <a:extLst>
              <a:ext uri="{28A0092B-C50C-407E-A947-70E740481C1C}">
                <a14:useLocalDpi xmlns:a14="http://schemas.microsoft.com/office/drawing/2010/main" val="0"/>
              </a:ext>
            </a:extLst>
          </a:blip>
          <a:srcRect l="10379" r="10379"/>
          <a:stretch>
            <a:fillRect/>
          </a:stretch>
        </p:blipFill>
        <p:spPr>
          <a:xfrm>
            <a:off x="3943426" y="2019339"/>
            <a:ext cx="4310575" cy="3619880"/>
          </a:xfrm>
        </p:spPr>
      </p:pic>
    </p:spTree>
    <p:extLst>
      <p:ext uri="{BB962C8B-B14F-4D97-AF65-F5344CB8AC3E}">
        <p14:creationId xmlns:p14="http://schemas.microsoft.com/office/powerpoint/2010/main" val="267842227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Text Box 2">
            <a:extLst>
              <a:ext uri="{FF2B5EF4-FFF2-40B4-BE49-F238E27FC236}">
                <a16:creationId xmlns:a16="http://schemas.microsoft.com/office/drawing/2014/main" id="{C6056144-DCE2-4B18-820E-119F0DEA0F53}"/>
              </a:ext>
            </a:extLst>
          </p:cNvPr>
          <p:cNvSpPr txBox="1">
            <a:spLocks noChangeArrowheads="1"/>
          </p:cNvSpPr>
          <p:nvPr/>
        </p:nvSpPr>
        <p:spPr bwMode="auto">
          <a:xfrm>
            <a:off x="228600" y="1981200"/>
            <a:ext cx="5638800" cy="50167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US" altLang="en-US" sz="3200" dirty="0"/>
              <a:t>Engagement cues – </a:t>
            </a:r>
            <a:r>
              <a:rPr lang="ja-JP" altLang="en-US" sz="3200" dirty="0"/>
              <a:t>“</a:t>
            </a:r>
            <a:r>
              <a:rPr lang="en-US" altLang="ja-JP" sz="3200" dirty="0"/>
              <a:t>I want more.</a:t>
            </a:r>
            <a:r>
              <a:rPr lang="ja-JP" altLang="en-US" sz="3200" dirty="0"/>
              <a:t>”</a:t>
            </a:r>
            <a:r>
              <a:rPr lang="en-US" altLang="ja-JP" sz="3200" dirty="0"/>
              <a:t> </a:t>
            </a:r>
          </a:p>
          <a:p>
            <a:endParaRPr lang="en-US" altLang="en-US" sz="3200" dirty="0"/>
          </a:p>
          <a:p>
            <a:endParaRPr lang="en-US" altLang="en-US" sz="3200" dirty="0"/>
          </a:p>
          <a:p>
            <a:endParaRPr lang="en-US" altLang="en-US" sz="3200" dirty="0"/>
          </a:p>
          <a:p>
            <a:endParaRPr lang="en-US" altLang="en-US" sz="3200" dirty="0"/>
          </a:p>
          <a:p>
            <a:r>
              <a:rPr lang="en-US" altLang="en-US" sz="3200" dirty="0"/>
              <a:t>Disengagement cues – </a:t>
            </a:r>
            <a:r>
              <a:rPr lang="ja-JP" altLang="en-US" sz="3200" dirty="0"/>
              <a:t>“</a:t>
            </a:r>
            <a:r>
              <a:rPr lang="en-US" altLang="ja-JP" sz="3200" dirty="0"/>
              <a:t>I need a break.</a:t>
            </a:r>
            <a:r>
              <a:rPr lang="ja-JP" altLang="en-US" sz="3200" dirty="0"/>
              <a:t>”</a:t>
            </a:r>
            <a:endParaRPr lang="en-US" altLang="ja-JP" sz="3200" dirty="0"/>
          </a:p>
          <a:p>
            <a:endParaRPr lang="en-US" altLang="en-US" sz="3200" dirty="0"/>
          </a:p>
          <a:p>
            <a:endParaRPr lang="en-US" altLang="en-US" sz="3200" dirty="0"/>
          </a:p>
        </p:txBody>
      </p:sp>
      <p:sp>
        <p:nvSpPr>
          <p:cNvPr id="83970" name="Text Box 3">
            <a:extLst>
              <a:ext uri="{FF2B5EF4-FFF2-40B4-BE49-F238E27FC236}">
                <a16:creationId xmlns:a16="http://schemas.microsoft.com/office/drawing/2014/main" id="{096081F7-31FE-4F0D-8CD6-6CA786436E57}"/>
              </a:ext>
            </a:extLst>
          </p:cNvPr>
          <p:cNvSpPr txBox="1">
            <a:spLocks noChangeArrowheads="1"/>
          </p:cNvSpPr>
          <p:nvPr/>
        </p:nvSpPr>
        <p:spPr bwMode="auto">
          <a:xfrm>
            <a:off x="1828800" y="381000"/>
            <a:ext cx="8610600" cy="769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spcBef>
                <a:spcPct val="50000"/>
              </a:spcBef>
            </a:pPr>
            <a:r>
              <a:rPr lang="en-US" altLang="en-US" sz="4400"/>
              <a:t>Cues of Young Children</a:t>
            </a:r>
          </a:p>
        </p:txBody>
      </p:sp>
      <p:sp>
        <p:nvSpPr>
          <p:cNvPr id="83971" name="TextBox 5">
            <a:extLst>
              <a:ext uri="{FF2B5EF4-FFF2-40B4-BE49-F238E27FC236}">
                <a16:creationId xmlns:a16="http://schemas.microsoft.com/office/drawing/2014/main" id="{A3BB4400-D24E-40E2-AF74-2B93C39D9EFB}"/>
              </a:ext>
            </a:extLst>
          </p:cNvPr>
          <p:cNvSpPr txBox="1">
            <a:spLocks noChangeArrowheads="1"/>
          </p:cNvSpPr>
          <p:nvPr/>
        </p:nvSpPr>
        <p:spPr bwMode="auto">
          <a:xfrm>
            <a:off x="6705600" y="3276601"/>
            <a:ext cx="27432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US" altLang="en-US"/>
              <a:t>NEED PHOTOS</a:t>
            </a:r>
          </a:p>
        </p:txBody>
      </p:sp>
      <p:pic>
        <p:nvPicPr>
          <p:cNvPr id="83972" name="Picture 6" descr="IMG_20100922_145515">
            <a:extLst>
              <a:ext uri="{FF2B5EF4-FFF2-40B4-BE49-F238E27FC236}">
                <a16:creationId xmlns:a16="http://schemas.microsoft.com/office/drawing/2014/main" id="{F19768BE-F973-44D4-8FE5-E4F4996260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3600" y="1676400"/>
            <a:ext cx="4071938" cy="4711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3973" name="Text Box 7">
            <a:extLst>
              <a:ext uri="{FF2B5EF4-FFF2-40B4-BE49-F238E27FC236}">
                <a16:creationId xmlns:a16="http://schemas.microsoft.com/office/drawing/2014/main" id="{3C7229FA-499B-440E-8894-51CC92F1B3D9}"/>
              </a:ext>
            </a:extLst>
          </p:cNvPr>
          <p:cNvSpPr txBox="1">
            <a:spLocks noChangeArrowheads="1"/>
          </p:cNvSpPr>
          <p:nvPr/>
        </p:nvSpPr>
        <p:spPr bwMode="auto">
          <a:xfrm>
            <a:off x="5943600" y="5754689"/>
            <a:ext cx="3962400"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US" altLang="en-US" sz="1000"/>
              <a:t>Shared by Amy Hunter</a:t>
            </a:r>
          </a:p>
        </p:txBody>
      </p:sp>
      <p:sp>
        <p:nvSpPr>
          <p:cNvPr id="83974" name="Text Box 8">
            <a:extLst>
              <a:ext uri="{FF2B5EF4-FFF2-40B4-BE49-F238E27FC236}">
                <a16:creationId xmlns:a16="http://schemas.microsoft.com/office/drawing/2014/main" id="{10EF6664-11AB-4736-9C56-62C2E7A8DBF5}"/>
              </a:ext>
            </a:extLst>
          </p:cNvPr>
          <p:cNvSpPr txBox="1">
            <a:spLocks noChangeArrowheads="1"/>
          </p:cNvSpPr>
          <p:nvPr/>
        </p:nvSpPr>
        <p:spPr bwMode="auto">
          <a:xfrm>
            <a:off x="5867400" y="5791200"/>
            <a:ext cx="4114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endParaRPr lang="en-US" altLang="en-US"/>
          </a:p>
        </p:txBody>
      </p:sp>
    </p:spTree>
    <p:extLst>
      <p:ext uri="{BB962C8B-B14F-4D97-AF65-F5344CB8AC3E}">
        <p14:creationId xmlns:p14="http://schemas.microsoft.com/office/powerpoint/2010/main" val="281155489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a:extLst>
              <a:ext uri="{FF2B5EF4-FFF2-40B4-BE49-F238E27FC236}">
                <a16:creationId xmlns:a16="http://schemas.microsoft.com/office/drawing/2014/main" id="{CD79D57F-5AF2-422A-895F-F5CA129D260B}"/>
              </a:ext>
            </a:extLst>
          </p:cNvPr>
          <p:cNvSpPr>
            <a:spLocks noGrp="1" noChangeArrowheads="1"/>
          </p:cNvSpPr>
          <p:nvPr>
            <p:ph type="title"/>
          </p:nvPr>
        </p:nvSpPr>
        <p:spPr>
          <a:xfrm>
            <a:off x="2133600" y="304800"/>
            <a:ext cx="7772400" cy="1143000"/>
          </a:xfrm>
        </p:spPr>
        <p:txBody>
          <a:bodyPr/>
          <a:lstStyle/>
          <a:p>
            <a:r>
              <a:rPr lang="en-US" altLang="en-US" sz="4000">
                <a:latin typeface="Tahoma" panose="020B0604030504040204" pitchFamily="34" charset="0"/>
              </a:rPr>
              <a:t>What Cues Do Children Give You?</a:t>
            </a:r>
          </a:p>
        </p:txBody>
      </p:sp>
      <p:sp>
        <p:nvSpPr>
          <p:cNvPr id="86019" name="Rectangle 3">
            <a:extLst>
              <a:ext uri="{FF2B5EF4-FFF2-40B4-BE49-F238E27FC236}">
                <a16:creationId xmlns:a16="http://schemas.microsoft.com/office/drawing/2014/main" id="{501E2321-2D6F-41FF-B1CB-5E561E7D7CD5}"/>
              </a:ext>
            </a:extLst>
          </p:cNvPr>
          <p:cNvSpPr>
            <a:spLocks noGrp="1" noChangeArrowheads="1"/>
          </p:cNvSpPr>
          <p:nvPr>
            <p:ph type="body" idx="1"/>
          </p:nvPr>
        </p:nvSpPr>
        <p:spPr/>
        <p:txBody>
          <a:bodyPr/>
          <a:lstStyle/>
          <a:p>
            <a:pPr>
              <a:lnSpc>
                <a:spcPct val="90000"/>
              </a:lnSpc>
            </a:pPr>
            <a:r>
              <a:rPr lang="en-US" altLang="en-US"/>
              <a:t>To show they are engaged?</a:t>
            </a:r>
          </a:p>
          <a:p>
            <a:pPr lvl="1">
              <a:lnSpc>
                <a:spcPct val="90000"/>
              </a:lnSpc>
            </a:pPr>
            <a:r>
              <a:rPr lang="en-US" altLang="en-US"/>
              <a:t>Infants</a:t>
            </a:r>
          </a:p>
          <a:p>
            <a:pPr lvl="1">
              <a:lnSpc>
                <a:spcPct val="90000"/>
              </a:lnSpc>
            </a:pPr>
            <a:r>
              <a:rPr lang="en-US" altLang="en-US"/>
              <a:t>Toddlers</a:t>
            </a:r>
          </a:p>
          <a:p>
            <a:pPr>
              <a:lnSpc>
                <a:spcPct val="90000"/>
              </a:lnSpc>
            </a:pPr>
            <a:endParaRPr lang="en-US" altLang="en-US"/>
          </a:p>
          <a:p>
            <a:pPr>
              <a:lnSpc>
                <a:spcPct val="90000"/>
              </a:lnSpc>
            </a:pPr>
            <a:r>
              <a:rPr lang="en-US" altLang="en-US"/>
              <a:t>To show they are disengaged?</a:t>
            </a:r>
          </a:p>
          <a:p>
            <a:pPr lvl="1">
              <a:lnSpc>
                <a:spcPct val="90000"/>
              </a:lnSpc>
            </a:pPr>
            <a:r>
              <a:rPr lang="en-US" altLang="en-US"/>
              <a:t>Infants</a:t>
            </a:r>
          </a:p>
          <a:p>
            <a:pPr lvl="1">
              <a:lnSpc>
                <a:spcPct val="90000"/>
              </a:lnSpc>
            </a:pPr>
            <a:r>
              <a:rPr lang="en-US" altLang="en-US"/>
              <a:t>Toddlers</a:t>
            </a:r>
          </a:p>
        </p:txBody>
      </p:sp>
    </p:spTree>
    <p:extLst>
      <p:ext uri="{BB962C8B-B14F-4D97-AF65-F5344CB8AC3E}">
        <p14:creationId xmlns:p14="http://schemas.microsoft.com/office/powerpoint/2010/main" val="7250086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6">
            <a:extLst>
              <a:ext uri="{FF2B5EF4-FFF2-40B4-BE49-F238E27FC236}">
                <a16:creationId xmlns:a16="http://schemas.microsoft.com/office/drawing/2014/main" id="{ADB2C39D-EA22-4D18-AC44-0C54C07AADF6}"/>
              </a:ext>
            </a:extLst>
          </p:cNvPr>
          <p:cNvSpPr>
            <a:spLocks noGrp="1" noChangeArrowheads="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BA2A79CE-C3D2-4650-8DE0-4824ED6153F4}" type="slidenum">
              <a:rPr lang="en-US" altLang="en-US"/>
              <a:pPr/>
              <a:t>7</a:t>
            </a:fld>
            <a:endParaRPr lang="en-US" altLang="en-US"/>
          </a:p>
        </p:txBody>
      </p:sp>
      <p:pic>
        <p:nvPicPr>
          <p:cNvPr id="19459" name="Picture 2">
            <a:extLst>
              <a:ext uri="{FF2B5EF4-FFF2-40B4-BE49-F238E27FC236}">
                <a16:creationId xmlns:a16="http://schemas.microsoft.com/office/drawing/2014/main" id="{16482D14-BD85-4D07-AC07-6B4D4C9917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19050"/>
            <a:ext cx="8153400" cy="6838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460" name="Text Box 3">
            <a:extLst>
              <a:ext uri="{FF2B5EF4-FFF2-40B4-BE49-F238E27FC236}">
                <a16:creationId xmlns:a16="http://schemas.microsoft.com/office/drawing/2014/main" id="{148D3CDF-131E-45D0-A406-E7E65122DFF4}"/>
              </a:ext>
            </a:extLst>
          </p:cNvPr>
          <p:cNvSpPr txBox="1">
            <a:spLocks noChangeArrowheads="1"/>
          </p:cNvSpPr>
          <p:nvPr/>
        </p:nvSpPr>
        <p:spPr bwMode="auto">
          <a:xfrm>
            <a:off x="3252788" y="838201"/>
            <a:ext cx="1173162" cy="701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000" b="1">
                <a:latin typeface="Comic Sans MS" panose="030F0702030302020204" pitchFamily="66" charset="0"/>
                <a:ea typeface="ＭＳ Ｐゴシック" panose="020B0600070205080204" pitchFamily="34" charset="-128"/>
              </a:rPr>
              <a:t>Few children</a:t>
            </a:r>
          </a:p>
        </p:txBody>
      </p:sp>
      <p:sp>
        <p:nvSpPr>
          <p:cNvPr id="19461" name="Text Box 4">
            <a:extLst>
              <a:ext uri="{FF2B5EF4-FFF2-40B4-BE49-F238E27FC236}">
                <a16:creationId xmlns:a16="http://schemas.microsoft.com/office/drawing/2014/main" id="{15E14F7F-8602-41DB-BD48-931C261B677F}"/>
              </a:ext>
            </a:extLst>
          </p:cNvPr>
          <p:cNvSpPr txBox="1">
            <a:spLocks noChangeArrowheads="1"/>
          </p:cNvSpPr>
          <p:nvPr/>
        </p:nvSpPr>
        <p:spPr bwMode="auto">
          <a:xfrm>
            <a:off x="2209800" y="2362201"/>
            <a:ext cx="1600200" cy="701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000" b="1">
                <a:latin typeface="Comic Sans MS" panose="030F0702030302020204" pitchFamily="66" charset="0"/>
                <a:ea typeface="ＭＳ Ｐゴシック" panose="020B0600070205080204" pitchFamily="34" charset="-128"/>
              </a:rPr>
              <a:t>Children at-risk</a:t>
            </a:r>
          </a:p>
        </p:txBody>
      </p:sp>
      <p:sp>
        <p:nvSpPr>
          <p:cNvPr id="19462" name="Text Box 5">
            <a:extLst>
              <a:ext uri="{FF2B5EF4-FFF2-40B4-BE49-F238E27FC236}">
                <a16:creationId xmlns:a16="http://schemas.microsoft.com/office/drawing/2014/main" id="{009257C6-DE9B-49A2-BF42-AE0237E8B23A}"/>
              </a:ext>
            </a:extLst>
          </p:cNvPr>
          <p:cNvSpPr txBox="1">
            <a:spLocks noChangeArrowheads="1"/>
          </p:cNvSpPr>
          <p:nvPr/>
        </p:nvSpPr>
        <p:spPr bwMode="auto">
          <a:xfrm>
            <a:off x="1524000" y="3810001"/>
            <a:ext cx="1570038" cy="701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000" b="1">
                <a:latin typeface="Comic Sans MS" panose="030F0702030302020204" pitchFamily="66" charset="0"/>
                <a:ea typeface="ＭＳ Ｐゴシック" panose="020B0600070205080204" pitchFamily="34" charset="-128"/>
              </a:rPr>
              <a:t>All Children</a:t>
            </a:r>
          </a:p>
        </p:txBody>
      </p:sp>
      <p:sp>
        <p:nvSpPr>
          <p:cNvPr id="19463" name="Line 6">
            <a:extLst>
              <a:ext uri="{FF2B5EF4-FFF2-40B4-BE49-F238E27FC236}">
                <a16:creationId xmlns:a16="http://schemas.microsoft.com/office/drawing/2014/main" id="{22C887A8-9243-47A4-A8CC-682F5084186B}"/>
              </a:ext>
            </a:extLst>
          </p:cNvPr>
          <p:cNvSpPr>
            <a:spLocks noChangeShapeType="1"/>
          </p:cNvSpPr>
          <p:nvPr/>
        </p:nvSpPr>
        <p:spPr bwMode="auto">
          <a:xfrm>
            <a:off x="2438400" y="4495800"/>
            <a:ext cx="304800" cy="304800"/>
          </a:xfrm>
          <a:prstGeom prst="line">
            <a:avLst/>
          </a:prstGeom>
          <a:noFill/>
          <a:ln w="76200">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sp>
        <p:nvSpPr>
          <p:cNvPr id="19464" name="Line 7">
            <a:extLst>
              <a:ext uri="{FF2B5EF4-FFF2-40B4-BE49-F238E27FC236}">
                <a16:creationId xmlns:a16="http://schemas.microsoft.com/office/drawing/2014/main" id="{8033B3DA-15E2-4D56-8D39-DE6C1AA9010A}"/>
              </a:ext>
            </a:extLst>
          </p:cNvPr>
          <p:cNvSpPr>
            <a:spLocks noChangeShapeType="1"/>
          </p:cNvSpPr>
          <p:nvPr/>
        </p:nvSpPr>
        <p:spPr bwMode="auto">
          <a:xfrm flipV="1">
            <a:off x="2590800" y="3962401"/>
            <a:ext cx="533400" cy="49213"/>
          </a:xfrm>
          <a:prstGeom prst="line">
            <a:avLst/>
          </a:prstGeom>
          <a:noFill/>
          <a:ln w="76200">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sp>
        <p:nvSpPr>
          <p:cNvPr id="19465" name="Line 8">
            <a:extLst>
              <a:ext uri="{FF2B5EF4-FFF2-40B4-BE49-F238E27FC236}">
                <a16:creationId xmlns:a16="http://schemas.microsoft.com/office/drawing/2014/main" id="{1746D259-AE09-46CC-936D-154C9E30467E}"/>
              </a:ext>
            </a:extLst>
          </p:cNvPr>
          <p:cNvSpPr>
            <a:spLocks noChangeShapeType="1"/>
          </p:cNvSpPr>
          <p:nvPr/>
        </p:nvSpPr>
        <p:spPr bwMode="auto">
          <a:xfrm>
            <a:off x="4419600" y="1155700"/>
            <a:ext cx="615950" cy="0"/>
          </a:xfrm>
          <a:prstGeom prst="line">
            <a:avLst/>
          </a:prstGeom>
          <a:noFill/>
          <a:ln w="76200">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sp>
        <p:nvSpPr>
          <p:cNvPr id="19466" name="Line 9">
            <a:extLst>
              <a:ext uri="{FF2B5EF4-FFF2-40B4-BE49-F238E27FC236}">
                <a16:creationId xmlns:a16="http://schemas.microsoft.com/office/drawing/2014/main" id="{D20B452C-95BF-4A08-B3DB-037164B10795}"/>
              </a:ext>
            </a:extLst>
          </p:cNvPr>
          <p:cNvSpPr>
            <a:spLocks noChangeShapeType="1"/>
          </p:cNvSpPr>
          <p:nvPr/>
        </p:nvSpPr>
        <p:spPr bwMode="auto">
          <a:xfrm>
            <a:off x="3733800" y="2743200"/>
            <a:ext cx="533400" cy="0"/>
          </a:xfrm>
          <a:prstGeom prst="line">
            <a:avLst/>
          </a:prstGeom>
          <a:noFill/>
          <a:ln w="76200">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spTree>
    <p:extLst>
      <p:ext uri="{BB962C8B-B14F-4D97-AF65-F5344CB8AC3E}">
        <p14:creationId xmlns:p14="http://schemas.microsoft.com/office/powerpoint/2010/main" val="371503222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3">
            <a:extLst>
              <a:ext uri="{FF2B5EF4-FFF2-40B4-BE49-F238E27FC236}">
                <a16:creationId xmlns:a16="http://schemas.microsoft.com/office/drawing/2014/main" id="{3C2A25EB-755F-40F2-AA64-08108E09B243}"/>
              </a:ext>
            </a:extLst>
          </p:cNvPr>
          <p:cNvSpPr>
            <a:spLocks noGrp="1" noChangeArrowheads="1"/>
          </p:cNvSpPr>
          <p:nvPr>
            <p:ph type="title"/>
          </p:nvPr>
        </p:nvSpPr>
        <p:spPr/>
        <p:txBody>
          <a:bodyPr/>
          <a:lstStyle/>
          <a:p>
            <a:pPr eaLnBrk="1" hangingPunct="1"/>
            <a:r>
              <a:rPr lang="en-US" altLang="en-US" sz="3600"/>
              <a:t>Young Children Communicate in Many Ways</a:t>
            </a:r>
            <a:endParaRPr lang="en-US" altLang="en-US" sz="4000"/>
          </a:p>
        </p:txBody>
      </p:sp>
      <p:sp>
        <p:nvSpPr>
          <p:cNvPr id="88067" name="Rectangle 4">
            <a:extLst>
              <a:ext uri="{FF2B5EF4-FFF2-40B4-BE49-F238E27FC236}">
                <a16:creationId xmlns:a16="http://schemas.microsoft.com/office/drawing/2014/main" id="{D85140D3-3FE4-47F7-8154-3F22C30B209D}"/>
              </a:ext>
            </a:extLst>
          </p:cNvPr>
          <p:cNvSpPr>
            <a:spLocks noGrp="1" noChangeArrowheads="1"/>
          </p:cNvSpPr>
          <p:nvPr>
            <p:ph sz="half" idx="1"/>
          </p:nvPr>
        </p:nvSpPr>
        <p:spPr/>
        <p:txBody>
          <a:bodyPr>
            <a:normAutofit fontScale="92500"/>
          </a:bodyPr>
          <a:lstStyle/>
          <a:p>
            <a:pPr marL="609600" indent="-609600"/>
            <a:r>
              <a:rPr lang="en-US" altLang="en-US"/>
              <a:t>Gaze aversion (looking away)</a:t>
            </a:r>
          </a:p>
          <a:p>
            <a:pPr marL="609600" indent="-609600"/>
            <a:r>
              <a:rPr lang="en-US" altLang="en-US"/>
              <a:t>Yawning</a:t>
            </a:r>
          </a:p>
          <a:p>
            <a:pPr marL="609600" indent="-609600"/>
            <a:r>
              <a:rPr lang="en-US" altLang="en-US"/>
              <a:t>Pushing out of the lips</a:t>
            </a:r>
          </a:p>
          <a:p>
            <a:pPr marL="609600" indent="-609600"/>
            <a:r>
              <a:rPr lang="en-US" altLang="en-US"/>
              <a:t>Smiling</a:t>
            </a:r>
          </a:p>
          <a:p>
            <a:pPr marL="609600" indent="-609600"/>
            <a:r>
              <a:rPr lang="en-US" altLang="en-US"/>
              <a:t>Eyebrow raising</a:t>
            </a:r>
          </a:p>
          <a:p>
            <a:pPr marL="609600" indent="-609600"/>
            <a:r>
              <a:rPr lang="en-US" altLang="en-US"/>
              <a:t>Eyes widen and sparkling</a:t>
            </a:r>
          </a:p>
          <a:p>
            <a:pPr marL="609600" indent="-609600"/>
            <a:r>
              <a:rPr lang="en-US" altLang="en-US"/>
              <a:t>Dull look/blank facial expression</a:t>
            </a:r>
          </a:p>
          <a:p>
            <a:pPr marL="609600" indent="-609600"/>
            <a:r>
              <a:rPr lang="en-US" altLang="en-US"/>
              <a:t>Giggling</a:t>
            </a:r>
          </a:p>
          <a:p>
            <a:pPr marL="609600" indent="-609600"/>
            <a:r>
              <a:rPr lang="en-US" altLang="en-US"/>
              <a:t>Squealing</a:t>
            </a:r>
          </a:p>
          <a:p>
            <a:pPr marL="609600" indent="-609600"/>
            <a:endParaRPr lang="en-US" altLang="en-US" sz="2400"/>
          </a:p>
          <a:p>
            <a:pPr marL="609600" indent="-609600">
              <a:buNone/>
            </a:pPr>
            <a:endParaRPr lang="en-US" altLang="en-US" sz="2400"/>
          </a:p>
          <a:p>
            <a:pPr marL="609600" indent="-609600"/>
            <a:endParaRPr lang="en-US" altLang="en-US" sz="2400"/>
          </a:p>
        </p:txBody>
      </p:sp>
      <p:sp>
        <p:nvSpPr>
          <p:cNvPr id="2" name="Content Placeholder 1">
            <a:extLst>
              <a:ext uri="{FF2B5EF4-FFF2-40B4-BE49-F238E27FC236}">
                <a16:creationId xmlns:a16="http://schemas.microsoft.com/office/drawing/2014/main" id="{A051729E-3F93-4868-B06B-CB248A9288D7}"/>
              </a:ext>
            </a:extLst>
          </p:cNvPr>
          <p:cNvSpPr>
            <a:spLocks noGrp="1"/>
          </p:cNvSpPr>
          <p:nvPr>
            <p:ph sz="half" idx="2"/>
          </p:nvPr>
        </p:nvSpPr>
        <p:spPr/>
        <p:txBody>
          <a:bodyPr>
            <a:normAutofit lnSpcReduction="10000"/>
          </a:bodyPr>
          <a:lstStyle/>
          <a:p>
            <a:pPr marL="609600" indent="-609600"/>
            <a:r>
              <a:rPr lang="en-US" altLang="en-US" dirty="0"/>
              <a:t>Pulling away</a:t>
            </a:r>
          </a:p>
          <a:p>
            <a:pPr marL="609600" indent="-609600"/>
            <a:r>
              <a:rPr lang="en-US" altLang="en-US" dirty="0"/>
              <a:t>Joining of hands</a:t>
            </a:r>
          </a:p>
          <a:p>
            <a:pPr marL="609600" indent="-609600"/>
            <a:r>
              <a:rPr lang="en-US" altLang="en-US" dirty="0"/>
              <a:t>Arching back, stiffening</a:t>
            </a:r>
          </a:p>
          <a:p>
            <a:pPr marL="609600" indent="-609600"/>
            <a:r>
              <a:rPr lang="en-US" altLang="en-US" dirty="0"/>
              <a:t>Reaching for caregiver</a:t>
            </a:r>
          </a:p>
          <a:p>
            <a:pPr marL="609600" indent="-609600"/>
            <a:r>
              <a:rPr lang="en-US" altLang="en-US" dirty="0"/>
              <a:t>Lowering of the head</a:t>
            </a:r>
          </a:p>
          <a:p>
            <a:pPr marL="609600" indent="-609600"/>
            <a:r>
              <a:rPr lang="en-US" altLang="en-US" dirty="0"/>
              <a:t>Lengthy mutual gaze</a:t>
            </a:r>
          </a:p>
          <a:p>
            <a:pPr marL="609600" indent="-609600"/>
            <a:r>
              <a:rPr lang="en-US" altLang="en-US" dirty="0"/>
              <a:t>Hand to mouth</a:t>
            </a:r>
          </a:p>
          <a:p>
            <a:pPr marL="609600" indent="-609600"/>
            <a:r>
              <a:rPr lang="en-US" altLang="en-US" dirty="0"/>
              <a:t>Hiccups</a:t>
            </a:r>
          </a:p>
          <a:p>
            <a:pPr marL="609600" indent="-609600"/>
            <a:r>
              <a:rPr lang="en-US" altLang="en-US" sz="2600" dirty="0"/>
              <a:t>Stiffening muscles</a:t>
            </a:r>
          </a:p>
          <a:p>
            <a:endParaRPr lang="en-US" dirty="0"/>
          </a:p>
        </p:txBody>
      </p:sp>
      <p:sp>
        <p:nvSpPr>
          <p:cNvPr id="88065" name="Slide Number Placeholder 1">
            <a:extLst>
              <a:ext uri="{FF2B5EF4-FFF2-40B4-BE49-F238E27FC236}">
                <a16:creationId xmlns:a16="http://schemas.microsoft.com/office/drawing/2014/main" id="{5F79C997-B5CC-41FF-A5CF-1DE821DFC826}"/>
              </a:ext>
            </a:extLst>
          </p:cNvPr>
          <p:cNvSpPr>
            <a:spLocks noGrp="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5D1AC505-B382-4084-A2BA-4899879CE25C}" type="slidenum">
              <a:rPr lang="en-US" altLang="en-US" sz="1400"/>
              <a:pPr/>
              <a:t>70</a:t>
            </a:fld>
            <a:endParaRPr lang="en-US" altLang="en-US" sz="1400"/>
          </a:p>
        </p:txBody>
      </p:sp>
    </p:spTree>
    <p:extLst>
      <p:ext uri="{BB962C8B-B14F-4D97-AF65-F5344CB8AC3E}">
        <p14:creationId xmlns:p14="http://schemas.microsoft.com/office/powerpoint/2010/main" val="204597042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Slide Number Placeholder 3">
            <a:extLst>
              <a:ext uri="{FF2B5EF4-FFF2-40B4-BE49-F238E27FC236}">
                <a16:creationId xmlns:a16="http://schemas.microsoft.com/office/drawing/2014/main" id="{F97A62A2-5508-4D44-AAF5-31B2E9D8EA7D}"/>
              </a:ext>
            </a:extLst>
          </p:cNvPr>
          <p:cNvSpPr>
            <a:spLocks noGrp="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endParaRPr lang="en-US" altLang="en-US" sz="1400" dirty="0"/>
          </a:p>
        </p:txBody>
      </p:sp>
      <p:sp>
        <p:nvSpPr>
          <p:cNvPr id="72706" name="Rectangle 3">
            <a:extLst>
              <a:ext uri="{FF2B5EF4-FFF2-40B4-BE49-F238E27FC236}">
                <a16:creationId xmlns:a16="http://schemas.microsoft.com/office/drawing/2014/main" id="{E69F8A01-19B9-49AD-BB3D-D5E39CBE80E3}"/>
              </a:ext>
            </a:extLst>
          </p:cNvPr>
          <p:cNvSpPr>
            <a:spLocks noGrp="1" noChangeArrowheads="1"/>
          </p:cNvSpPr>
          <p:nvPr>
            <p:ph type="title"/>
          </p:nvPr>
        </p:nvSpPr>
        <p:spPr>
          <a:xfrm>
            <a:off x="838200" y="365125"/>
            <a:ext cx="10515600" cy="619945"/>
          </a:xfrm>
        </p:spPr>
        <p:txBody>
          <a:bodyPr>
            <a:normAutofit fontScale="90000"/>
          </a:bodyPr>
          <a:lstStyle/>
          <a:p>
            <a:pPr eaLnBrk="1" hangingPunct="1"/>
            <a:r>
              <a:rPr lang="en-US" altLang="en-US" sz="4000" dirty="0"/>
              <a:t>Strategies for Helping Young Children Self-Regulate</a:t>
            </a:r>
          </a:p>
        </p:txBody>
      </p:sp>
      <p:sp>
        <p:nvSpPr>
          <p:cNvPr id="72707" name="Rectangle 4">
            <a:extLst>
              <a:ext uri="{FF2B5EF4-FFF2-40B4-BE49-F238E27FC236}">
                <a16:creationId xmlns:a16="http://schemas.microsoft.com/office/drawing/2014/main" id="{59B3A699-E969-4CD3-9971-9A6B5919F90B}"/>
              </a:ext>
            </a:extLst>
          </p:cNvPr>
          <p:cNvSpPr>
            <a:spLocks noGrp="1" noChangeArrowheads="1"/>
          </p:cNvSpPr>
          <p:nvPr>
            <p:ph idx="1"/>
          </p:nvPr>
        </p:nvSpPr>
        <p:spPr>
          <a:xfrm>
            <a:off x="186267" y="985071"/>
            <a:ext cx="6045199" cy="5736404"/>
          </a:xfrm>
        </p:spPr>
        <p:txBody>
          <a:bodyPr>
            <a:normAutofit lnSpcReduction="10000"/>
          </a:bodyPr>
          <a:lstStyle/>
          <a:p>
            <a:pPr eaLnBrk="1" hangingPunct="1">
              <a:lnSpc>
                <a:spcPct val="110000"/>
              </a:lnSpc>
            </a:pPr>
            <a:r>
              <a:rPr lang="en-US" altLang="en-US" dirty="0"/>
              <a:t>Contain their limbs with swaddling or by cuddling; gently hold babies close to your chest and heartbeat</a:t>
            </a:r>
          </a:p>
          <a:p>
            <a:pPr eaLnBrk="1" hangingPunct="1">
              <a:lnSpc>
                <a:spcPct val="110000"/>
              </a:lnSpc>
            </a:pPr>
            <a:r>
              <a:rPr lang="en-US" altLang="en-US" dirty="0"/>
              <a:t>Offer and encourage infants, toddlers, and young children to use comfort items such as a pacifier, blanket, or favorite stuffed animal or offer your finger or thumb to hold or squeeze</a:t>
            </a:r>
          </a:p>
          <a:p>
            <a:pPr eaLnBrk="1" hangingPunct="1">
              <a:lnSpc>
                <a:spcPct val="110000"/>
              </a:lnSpc>
            </a:pPr>
            <a:r>
              <a:rPr lang="en-US" altLang="en-US" dirty="0"/>
              <a:t>Hold, rock, cuddle, sing and read to infants and toddlers</a:t>
            </a:r>
          </a:p>
          <a:p>
            <a:pPr eaLnBrk="1" hangingPunct="1">
              <a:lnSpc>
                <a:spcPct val="110000"/>
              </a:lnSpc>
            </a:pPr>
            <a:r>
              <a:rPr lang="en-US" altLang="en-US" dirty="0"/>
              <a:t>Respond promptly and consistently to young children</a:t>
            </a:r>
            <a:r>
              <a:rPr lang="ja-JP" altLang="en-US" dirty="0"/>
              <a:t>’</a:t>
            </a:r>
            <a:r>
              <a:rPr lang="en-US" altLang="ja-JP" dirty="0"/>
              <a:t>s needs</a:t>
            </a:r>
          </a:p>
          <a:p>
            <a:pPr eaLnBrk="1" hangingPunct="1">
              <a:lnSpc>
                <a:spcPct val="80000"/>
              </a:lnSpc>
            </a:pPr>
            <a:endParaRPr lang="en-US" altLang="en-US" sz="2000" dirty="0"/>
          </a:p>
        </p:txBody>
      </p:sp>
      <p:pic>
        <p:nvPicPr>
          <p:cNvPr id="2" name="Picture 1" descr="mother-soothing-crying-baby-.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03999" y="1658241"/>
            <a:ext cx="5386467" cy="402493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37578781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4">
            <a:extLst>
              <a:ext uri="{FF2B5EF4-FFF2-40B4-BE49-F238E27FC236}">
                <a16:creationId xmlns:a16="http://schemas.microsoft.com/office/drawing/2014/main" id="{61513AB9-A0A7-431C-B433-C47ADE5BBB70}"/>
              </a:ext>
            </a:extLst>
          </p:cNvPr>
          <p:cNvSpPr>
            <a:spLocks noGrp="1" noChangeArrowheads="1"/>
          </p:cNvSpPr>
          <p:nvPr>
            <p:ph type="title"/>
          </p:nvPr>
        </p:nvSpPr>
        <p:spPr>
          <a:xfrm>
            <a:off x="838200" y="365125"/>
            <a:ext cx="10515600" cy="1943735"/>
          </a:xfrm>
        </p:spPr>
        <p:txBody>
          <a:bodyPr/>
          <a:lstStyle/>
          <a:p>
            <a:pPr algn="ctr"/>
            <a:r>
              <a:rPr lang="en-US" altLang="en-US" sz="4000" b="1" dirty="0"/>
              <a:t>Understanding Behavior:</a:t>
            </a:r>
            <a:br>
              <a:rPr lang="en-US" altLang="en-US" sz="4000" b="1" dirty="0"/>
            </a:br>
            <a:r>
              <a:rPr lang="en-US" altLang="en-US" sz="4000" b="1" dirty="0"/>
              <a:t>Making Sense of What You See and Hear</a:t>
            </a:r>
          </a:p>
        </p:txBody>
      </p:sp>
      <p:sp>
        <p:nvSpPr>
          <p:cNvPr id="75778" name="Subtitle 5">
            <a:extLst>
              <a:ext uri="{FF2B5EF4-FFF2-40B4-BE49-F238E27FC236}">
                <a16:creationId xmlns:a16="http://schemas.microsoft.com/office/drawing/2014/main" id="{6BDE4B53-10A0-4D4A-A7D2-1A36C5459C7E}"/>
              </a:ext>
            </a:extLst>
          </p:cNvPr>
          <p:cNvSpPr>
            <a:spLocks noGrp="1"/>
          </p:cNvSpPr>
          <p:nvPr>
            <p:ph sz="half" idx="1"/>
          </p:nvPr>
        </p:nvSpPr>
        <p:spPr>
          <a:xfrm>
            <a:off x="1205477" y="5183225"/>
            <a:ext cx="9794500" cy="1351915"/>
          </a:xfrm>
        </p:spPr>
        <p:txBody>
          <a:bodyPr>
            <a:normAutofit fontScale="85000" lnSpcReduction="20000"/>
          </a:bodyPr>
          <a:lstStyle/>
          <a:p>
            <a:endParaRPr lang="en-US" altLang="en-US" dirty="0"/>
          </a:p>
          <a:p>
            <a:pPr marL="0" indent="0" algn="ctr">
              <a:buNone/>
            </a:pPr>
            <a:r>
              <a:rPr lang="en-US" altLang="en-US" sz="4000" b="1" dirty="0">
                <a:solidFill>
                  <a:srgbClr val="006699"/>
                </a:solidFill>
              </a:rPr>
              <a:t>6. Challenging Behavior and </a:t>
            </a:r>
          </a:p>
          <a:p>
            <a:pPr marL="0" indent="0" algn="ctr">
              <a:buNone/>
            </a:pPr>
            <a:r>
              <a:rPr lang="en-US" altLang="en-US" sz="4000" b="1" dirty="0">
                <a:solidFill>
                  <a:srgbClr val="006699"/>
                </a:solidFill>
              </a:rPr>
              <a:t>Social-Emotional Development</a:t>
            </a:r>
          </a:p>
        </p:txBody>
      </p:sp>
      <p:pic>
        <p:nvPicPr>
          <p:cNvPr id="5" name="Content Placeholder 5">
            <a:extLst>
              <a:ext uri="{FF2B5EF4-FFF2-40B4-BE49-F238E27FC236}">
                <a16:creationId xmlns:a16="http://schemas.microsoft.com/office/drawing/2014/main" id="{9EAD4001-B2D4-42C7-97C3-C05A883C28E1}"/>
              </a:ext>
            </a:extLst>
          </p:cNvPr>
          <p:cNvPicPr>
            <a:picLocks noChangeAspect="1"/>
          </p:cNvPicPr>
          <p:nvPr/>
        </p:nvPicPr>
        <p:blipFill>
          <a:blip r:embed="rId3"/>
          <a:stretch>
            <a:fillRect/>
          </a:stretch>
        </p:blipFill>
        <p:spPr>
          <a:xfrm>
            <a:off x="3825390" y="2129404"/>
            <a:ext cx="4548358" cy="3144915"/>
          </a:xfrm>
          <a:prstGeom prst="rect">
            <a:avLst/>
          </a:prstGeom>
          <a:ln w="76200">
            <a:solidFill>
              <a:srgbClr val="0070C0"/>
            </a:solidFill>
          </a:ln>
        </p:spPr>
      </p:pic>
    </p:spTree>
    <p:extLst>
      <p:ext uri="{BB962C8B-B14F-4D97-AF65-F5344CB8AC3E}">
        <p14:creationId xmlns:p14="http://schemas.microsoft.com/office/powerpoint/2010/main" val="424954383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a:extLst>
              <a:ext uri="{FF2B5EF4-FFF2-40B4-BE49-F238E27FC236}">
                <a16:creationId xmlns:a16="http://schemas.microsoft.com/office/drawing/2014/main" id="{BBD93E6D-DBEB-4A62-86F8-E5A0E96ABD69}"/>
              </a:ext>
            </a:extLst>
          </p:cNvPr>
          <p:cNvSpPr>
            <a:spLocks noGrp="1" noChangeArrowheads="1"/>
          </p:cNvSpPr>
          <p:nvPr>
            <p:ph type="title"/>
          </p:nvPr>
        </p:nvSpPr>
        <p:spPr>
          <a:xfrm>
            <a:off x="838200" y="365125"/>
            <a:ext cx="10515600" cy="779463"/>
          </a:xfrm>
        </p:spPr>
        <p:txBody>
          <a:bodyPr/>
          <a:lstStyle/>
          <a:p>
            <a:pPr algn="ctr"/>
            <a:r>
              <a:rPr lang="en-US" altLang="en-US" sz="4000" dirty="0"/>
              <a:t>The Basics of Behavior </a:t>
            </a:r>
          </a:p>
        </p:txBody>
      </p:sp>
      <p:sp>
        <p:nvSpPr>
          <p:cNvPr id="130051" name="Rectangle 3">
            <a:extLst>
              <a:ext uri="{FF2B5EF4-FFF2-40B4-BE49-F238E27FC236}">
                <a16:creationId xmlns:a16="http://schemas.microsoft.com/office/drawing/2014/main" id="{63134303-52FE-4D69-BF2E-73A4185C437A}"/>
              </a:ext>
            </a:extLst>
          </p:cNvPr>
          <p:cNvSpPr>
            <a:spLocks noGrp="1" noChangeArrowheads="1"/>
          </p:cNvSpPr>
          <p:nvPr>
            <p:ph sz="half" idx="1"/>
          </p:nvPr>
        </p:nvSpPr>
        <p:spPr>
          <a:xfrm>
            <a:off x="135467" y="1144588"/>
            <a:ext cx="5884333" cy="5576887"/>
          </a:xfrm>
        </p:spPr>
        <p:txBody>
          <a:bodyPr>
            <a:normAutofit/>
          </a:bodyPr>
          <a:lstStyle/>
          <a:p>
            <a:endParaRPr lang="en-US" altLang="en-US" sz="3200" dirty="0"/>
          </a:p>
          <a:p>
            <a:r>
              <a:rPr lang="en-US" altLang="en-US" sz="3200" dirty="0"/>
              <a:t>Behavior has a message</a:t>
            </a:r>
          </a:p>
          <a:p>
            <a:r>
              <a:rPr lang="en-US" altLang="en-US" sz="3200" dirty="0"/>
              <a:t>Children may display </a:t>
            </a:r>
            <a:r>
              <a:rPr lang="ja-JP" altLang="en-US" sz="3200" dirty="0"/>
              <a:t>“</a:t>
            </a:r>
            <a:r>
              <a:rPr lang="en-US" altLang="ja-JP" sz="3200" dirty="0"/>
              <a:t>challenging behavior</a:t>
            </a:r>
            <a:r>
              <a:rPr lang="ja-JP" altLang="en-US" sz="3200" dirty="0"/>
              <a:t>”</a:t>
            </a:r>
            <a:r>
              <a:rPr lang="en-US" altLang="ja-JP" sz="3200" dirty="0"/>
              <a:t> because they do not have other skills to meet their intended need </a:t>
            </a:r>
          </a:p>
          <a:p>
            <a:r>
              <a:rPr lang="en-US" altLang="en-US" sz="3200" dirty="0"/>
              <a:t>We can focus on understanding the behavior, meeting the child</a:t>
            </a:r>
            <a:r>
              <a:rPr lang="ja-JP" altLang="en-US" sz="3200" dirty="0"/>
              <a:t>’</a:t>
            </a:r>
            <a:r>
              <a:rPr lang="en-US" altLang="ja-JP" sz="3200" dirty="0"/>
              <a:t>s need, and teaching children what to do in place of the challenging behavior </a:t>
            </a:r>
            <a:endParaRPr lang="en-US" altLang="en-US" sz="3200" dirty="0"/>
          </a:p>
        </p:txBody>
      </p:sp>
      <p:sp>
        <p:nvSpPr>
          <p:cNvPr id="4" name="Content Placeholder 3">
            <a:extLst>
              <a:ext uri="{FF2B5EF4-FFF2-40B4-BE49-F238E27FC236}">
                <a16:creationId xmlns:a16="http://schemas.microsoft.com/office/drawing/2014/main" id="{BCE789B5-C511-466E-9980-E098BB81C18D}"/>
              </a:ext>
            </a:extLst>
          </p:cNvPr>
          <p:cNvSpPr>
            <a:spLocks noGrp="1"/>
          </p:cNvSpPr>
          <p:nvPr>
            <p:ph sz="half" idx="2"/>
          </p:nvPr>
        </p:nvSpPr>
        <p:spPr/>
        <p:txBody>
          <a:bodyPr/>
          <a:lstStyle/>
          <a:p>
            <a:endParaRPr lang="en-US"/>
          </a:p>
        </p:txBody>
      </p:sp>
      <p:sp>
        <p:nvSpPr>
          <p:cNvPr id="130049" name="Rectangle 6">
            <a:extLst>
              <a:ext uri="{FF2B5EF4-FFF2-40B4-BE49-F238E27FC236}">
                <a16:creationId xmlns:a16="http://schemas.microsoft.com/office/drawing/2014/main" id="{2BF9C483-BD1D-4565-BD64-C1C376E1BC01}"/>
              </a:ext>
            </a:extLst>
          </p:cNvPr>
          <p:cNvSpPr>
            <a:spLocks noGrp="1" noChangeArrowheads="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endParaRPr lang="en-US" altLang="en-US" sz="1400" dirty="0"/>
          </a:p>
        </p:txBody>
      </p:sp>
      <p:pic>
        <p:nvPicPr>
          <p:cNvPr id="3" name="Picture 2">
            <a:extLst>
              <a:ext uri="{FF2B5EF4-FFF2-40B4-BE49-F238E27FC236}">
                <a16:creationId xmlns:a16="http://schemas.microsoft.com/office/drawing/2014/main" id="{03335105-3726-4A62-A687-17A09C2F07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07524" y="1825625"/>
            <a:ext cx="5813463" cy="3779307"/>
          </a:xfrm>
          <a:prstGeom prst="rect">
            <a:avLst/>
          </a:prstGeom>
        </p:spPr>
      </p:pic>
    </p:spTree>
    <p:extLst>
      <p:ext uri="{BB962C8B-B14F-4D97-AF65-F5344CB8AC3E}">
        <p14:creationId xmlns:p14="http://schemas.microsoft.com/office/powerpoint/2010/main" val="12275341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a:extLst>
              <a:ext uri="{FF2B5EF4-FFF2-40B4-BE49-F238E27FC236}">
                <a16:creationId xmlns:a16="http://schemas.microsoft.com/office/drawing/2014/main" id="{AE87C3A2-AEC0-45F9-8F4F-6565D9441742}"/>
              </a:ext>
            </a:extLst>
          </p:cNvPr>
          <p:cNvSpPr>
            <a:spLocks noGrp="1"/>
          </p:cNvSpPr>
          <p:nvPr>
            <p:ph type="title"/>
          </p:nvPr>
        </p:nvSpPr>
        <p:spPr>
          <a:xfrm>
            <a:off x="1905000" y="381000"/>
            <a:ext cx="8382000" cy="762000"/>
          </a:xfrm>
        </p:spPr>
        <p:txBody>
          <a:bodyPr/>
          <a:lstStyle/>
          <a:p>
            <a:r>
              <a:rPr lang="en-US" altLang="en-US" sz="4000" b="1"/>
              <a:t>Some Basic Assumptions</a:t>
            </a:r>
            <a:endParaRPr lang="en-US" altLang="en-US" sz="4000"/>
          </a:p>
        </p:txBody>
      </p:sp>
      <p:sp>
        <p:nvSpPr>
          <p:cNvPr id="34819" name="Content Placeholder 2">
            <a:extLst>
              <a:ext uri="{FF2B5EF4-FFF2-40B4-BE49-F238E27FC236}">
                <a16:creationId xmlns:a16="http://schemas.microsoft.com/office/drawing/2014/main" id="{128EE9BA-2385-4CB5-A394-E0058C992B73}"/>
              </a:ext>
            </a:extLst>
          </p:cNvPr>
          <p:cNvSpPr>
            <a:spLocks noGrp="1"/>
          </p:cNvSpPr>
          <p:nvPr>
            <p:ph idx="1"/>
          </p:nvPr>
        </p:nvSpPr>
        <p:spPr>
          <a:xfrm>
            <a:off x="2057400" y="1371600"/>
            <a:ext cx="8153400" cy="5181600"/>
          </a:xfrm>
        </p:spPr>
        <p:txBody>
          <a:bodyPr/>
          <a:lstStyle/>
          <a:p>
            <a:pPr>
              <a:lnSpc>
                <a:spcPct val="90000"/>
              </a:lnSpc>
              <a:spcBef>
                <a:spcPct val="5000"/>
              </a:spcBef>
            </a:pPr>
            <a:r>
              <a:rPr lang="en-US" altLang="en-US"/>
              <a:t>Challenging behavior usually has a message:    </a:t>
            </a:r>
            <a:r>
              <a:rPr lang="en-US" altLang="en-US" i="1"/>
              <a:t>I am bored, I am sad, you hurt my feelings, I need some attention.</a:t>
            </a:r>
          </a:p>
          <a:p>
            <a:pPr>
              <a:spcBef>
                <a:spcPts val="1800"/>
              </a:spcBef>
            </a:pPr>
            <a:r>
              <a:rPr lang="en-US" altLang="en-US"/>
              <a:t>Children often use challenging behavior when they don</a:t>
            </a:r>
            <a:r>
              <a:rPr lang="ja-JP" altLang="en-US"/>
              <a:t>’</a:t>
            </a:r>
            <a:r>
              <a:rPr lang="en-US" altLang="ja-JP"/>
              <a:t>t have the social or communication skills they need to engage in more appropriate interactions.</a:t>
            </a:r>
          </a:p>
          <a:p>
            <a:pPr>
              <a:spcBef>
                <a:spcPts val="1800"/>
              </a:spcBef>
            </a:pPr>
            <a:r>
              <a:rPr lang="en-US" altLang="en-US"/>
              <a:t>Behavior that persists over time is usually working for the child.</a:t>
            </a:r>
          </a:p>
          <a:p>
            <a:pPr>
              <a:spcBef>
                <a:spcPts val="1800"/>
              </a:spcBef>
            </a:pPr>
            <a:r>
              <a:rPr lang="en-US" altLang="en-US"/>
              <a:t>We need to focus on teaching children what to do in place of the challenging behavior.</a:t>
            </a:r>
          </a:p>
        </p:txBody>
      </p:sp>
    </p:spTree>
    <p:extLst>
      <p:ext uri="{BB962C8B-B14F-4D97-AF65-F5344CB8AC3E}">
        <p14:creationId xmlns:p14="http://schemas.microsoft.com/office/powerpoint/2010/main" val="76618372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6">
            <a:extLst>
              <a:ext uri="{FF2B5EF4-FFF2-40B4-BE49-F238E27FC236}">
                <a16:creationId xmlns:a16="http://schemas.microsoft.com/office/drawing/2014/main" id="{99CADC77-61E3-42D7-821D-22D7E130A5AB}"/>
              </a:ext>
            </a:extLst>
          </p:cNvPr>
          <p:cNvSpPr>
            <a:spLocks noGrp="1" noChangeArrowheads="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5935C8F5-B921-4AA9-B49A-8A7186C5FBAD}" type="slidenum">
              <a:rPr lang="en-US" altLang="en-US" sz="1400"/>
              <a:pPr/>
              <a:t>75</a:t>
            </a:fld>
            <a:endParaRPr lang="en-US" altLang="en-US" sz="1400"/>
          </a:p>
        </p:txBody>
      </p:sp>
      <p:sp>
        <p:nvSpPr>
          <p:cNvPr id="123906" name="Rectangle 2">
            <a:extLst>
              <a:ext uri="{FF2B5EF4-FFF2-40B4-BE49-F238E27FC236}">
                <a16:creationId xmlns:a16="http://schemas.microsoft.com/office/drawing/2014/main" id="{97D28BE1-DD04-4DE1-B309-023E1EBCADFC}"/>
              </a:ext>
            </a:extLst>
          </p:cNvPr>
          <p:cNvSpPr>
            <a:spLocks noGrp="1" noChangeArrowheads="1"/>
          </p:cNvSpPr>
          <p:nvPr>
            <p:ph type="title"/>
          </p:nvPr>
        </p:nvSpPr>
        <p:spPr>
          <a:xfrm>
            <a:off x="1905000" y="609600"/>
            <a:ext cx="8458200" cy="1143000"/>
          </a:xfrm>
        </p:spPr>
        <p:txBody>
          <a:bodyPr>
            <a:normAutofit fontScale="90000"/>
          </a:bodyPr>
          <a:lstStyle/>
          <a:p>
            <a:r>
              <a:rPr lang="en-US" altLang="en-US" sz="4000"/>
              <a:t>The Relationship Between Social Emotional Development and Behavior</a:t>
            </a:r>
          </a:p>
        </p:txBody>
      </p:sp>
      <p:sp>
        <p:nvSpPr>
          <p:cNvPr id="123907" name="Rectangle 3">
            <a:extLst>
              <a:ext uri="{FF2B5EF4-FFF2-40B4-BE49-F238E27FC236}">
                <a16:creationId xmlns:a16="http://schemas.microsoft.com/office/drawing/2014/main" id="{953D9B88-B25C-4540-B9E8-2606A069F805}"/>
              </a:ext>
            </a:extLst>
          </p:cNvPr>
          <p:cNvSpPr>
            <a:spLocks noGrp="1" noChangeArrowheads="1"/>
          </p:cNvSpPr>
          <p:nvPr>
            <p:ph type="body" idx="1"/>
          </p:nvPr>
        </p:nvSpPr>
        <p:spPr>
          <a:xfrm>
            <a:off x="1828800" y="2286000"/>
            <a:ext cx="8610600" cy="3886200"/>
          </a:xfrm>
        </p:spPr>
        <p:txBody>
          <a:bodyPr/>
          <a:lstStyle/>
          <a:p>
            <a:pPr marL="0" indent="0">
              <a:lnSpc>
                <a:spcPct val="90000"/>
              </a:lnSpc>
              <a:buNone/>
            </a:pPr>
            <a:r>
              <a:rPr lang="en-US" altLang="en-US" sz="3600" dirty="0"/>
              <a:t>Behavior has meaning and it is communicating a message</a:t>
            </a:r>
            <a:r>
              <a:rPr lang="is-IS" altLang="en-US" sz="3600" dirty="0"/>
              <a:t>…</a:t>
            </a:r>
            <a:endParaRPr lang="en-US" altLang="en-US" sz="3600" dirty="0"/>
          </a:p>
          <a:p>
            <a:pPr lvl="1">
              <a:lnSpc>
                <a:spcPct val="90000"/>
              </a:lnSpc>
            </a:pPr>
            <a:r>
              <a:rPr lang="en-US" altLang="en-US" sz="3200" dirty="0"/>
              <a:t>A smile may mean …</a:t>
            </a:r>
          </a:p>
          <a:p>
            <a:pPr lvl="1">
              <a:lnSpc>
                <a:spcPct val="90000"/>
              </a:lnSpc>
            </a:pPr>
            <a:r>
              <a:rPr lang="en-US" altLang="en-US" sz="3200" dirty="0"/>
              <a:t>Two arms stretched up </a:t>
            </a:r>
          </a:p>
          <a:p>
            <a:pPr lvl="1">
              <a:lnSpc>
                <a:spcPct val="90000"/>
              </a:lnSpc>
              <a:buFontTx/>
              <a:buNone/>
            </a:pPr>
            <a:r>
              <a:rPr lang="en-US" altLang="en-US" sz="3200" dirty="0"/>
              <a:t>	may mean…</a:t>
            </a:r>
          </a:p>
          <a:p>
            <a:pPr lvl="1">
              <a:lnSpc>
                <a:spcPct val="90000"/>
              </a:lnSpc>
            </a:pPr>
            <a:r>
              <a:rPr lang="en-US" altLang="en-US" sz="3200" dirty="0"/>
              <a:t>Pointing at a bottle </a:t>
            </a:r>
          </a:p>
          <a:p>
            <a:pPr lvl="1">
              <a:lnSpc>
                <a:spcPct val="90000"/>
              </a:lnSpc>
              <a:buFontTx/>
              <a:buNone/>
            </a:pPr>
            <a:r>
              <a:rPr lang="en-US" altLang="en-US" sz="3200" dirty="0"/>
              <a:t>	may mean…</a:t>
            </a:r>
          </a:p>
          <a:p>
            <a:pPr lvl="1">
              <a:lnSpc>
                <a:spcPct val="90000"/>
              </a:lnSpc>
              <a:buFontTx/>
              <a:buNone/>
            </a:pPr>
            <a:endParaRPr lang="en-US" altLang="en-US" sz="3200" dirty="0"/>
          </a:p>
        </p:txBody>
      </p:sp>
      <p:sp>
        <p:nvSpPr>
          <p:cNvPr id="123909" name="Text Box 7">
            <a:extLst>
              <a:ext uri="{FF2B5EF4-FFF2-40B4-BE49-F238E27FC236}">
                <a16:creationId xmlns:a16="http://schemas.microsoft.com/office/drawing/2014/main" id="{A17181ED-A5DC-405D-B8D7-28FD32FFF843}"/>
              </a:ext>
            </a:extLst>
          </p:cNvPr>
          <p:cNvSpPr txBox="1">
            <a:spLocks noChangeArrowheads="1"/>
          </p:cNvSpPr>
          <p:nvPr/>
        </p:nvSpPr>
        <p:spPr bwMode="auto">
          <a:xfrm>
            <a:off x="7391400" y="6248400"/>
            <a:ext cx="2286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endParaRPr lang="en-US" altLang="en-US"/>
          </a:p>
        </p:txBody>
      </p:sp>
      <p:pic>
        <p:nvPicPr>
          <p:cNvPr id="8" name="Picture 4" descr="025r">
            <a:extLst>
              <a:ext uri="{FF2B5EF4-FFF2-40B4-BE49-F238E27FC236}">
                <a16:creationId xmlns:a16="http://schemas.microsoft.com/office/drawing/2014/main" id="{47933A49-4800-4561-8D7E-C51B4D5105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73759" y="1619273"/>
            <a:ext cx="3005688" cy="47961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58714789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6">
            <a:extLst>
              <a:ext uri="{FF2B5EF4-FFF2-40B4-BE49-F238E27FC236}">
                <a16:creationId xmlns:a16="http://schemas.microsoft.com/office/drawing/2014/main" id="{CB1786A8-ACFB-4CEF-B19D-5A15C1AB4ABD}"/>
              </a:ext>
            </a:extLst>
          </p:cNvPr>
          <p:cNvSpPr>
            <a:spLocks noGrp="1" noChangeArrowheads="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45D26A7E-D8B7-4909-B5C4-EBE222D8C5E3}" type="slidenum">
              <a:rPr lang="en-US" altLang="en-US" sz="1400"/>
              <a:pPr/>
              <a:t>76</a:t>
            </a:fld>
            <a:endParaRPr lang="en-US" altLang="en-US" sz="1400"/>
          </a:p>
        </p:txBody>
      </p:sp>
      <p:sp>
        <p:nvSpPr>
          <p:cNvPr id="125954" name="Rectangle 3">
            <a:extLst>
              <a:ext uri="{FF2B5EF4-FFF2-40B4-BE49-F238E27FC236}">
                <a16:creationId xmlns:a16="http://schemas.microsoft.com/office/drawing/2014/main" id="{C9C4F660-69E4-4556-A450-0B113AF6B598}"/>
              </a:ext>
            </a:extLst>
          </p:cNvPr>
          <p:cNvSpPr>
            <a:spLocks noGrp="1" noChangeArrowheads="1"/>
          </p:cNvSpPr>
          <p:nvPr>
            <p:ph type="body" idx="1"/>
          </p:nvPr>
        </p:nvSpPr>
        <p:spPr>
          <a:xfrm>
            <a:off x="918217" y="1996296"/>
            <a:ext cx="7772400" cy="4038600"/>
          </a:xfrm>
        </p:spPr>
        <p:txBody>
          <a:bodyPr/>
          <a:lstStyle/>
          <a:p>
            <a:r>
              <a:rPr lang="en-US" altLang="en-US" dirty="0"/>
              <a:t>A 3-month-old screams and cries for long </a:t>
            </a:r>
          </a:p>
          <a:p>
            <a:pPr marL="0" indent="0">
              <a:buNone/>
            </a:pPr>
            <a:r>
              <a:rPr lang="en-US" altLang="en-US" dirty="0"/>
              <a:t>periods of time because…</a:t>
            </a:r>
          </a:p>
          <a:p>
            <a:pPr marL="0" indent="0">
              <a:buNone/>
            </a:pPr>
            <a:endParaRPr lang="en-US" altLang="en-US" dirty="0"/>
          </a:p>
          <a:p>
            <a:r>
              <a:rPr lang="en-US" altLang="en-US" dirty="0"/>
              <a:t>A 17-month-old hits another child because … </a:t>
            </a:r>
          </a:p>
          <a:p>
            <a:pPr marL="0" indent="0">
              <a:buNone/>
            </a:pPr>
            <a:endParaRPr lang="en-US" altLang="en-US" dirty="0"/>
          </a:p>
          <a:p>
            <a:r>
              <a:rPr lang="en-US" altLang="en-US" dirty="0"/>
              <a:t>A 2-year-old says </a:t>
            </a:r>
            <a:r>
              <a:rPr lang="ja-JP" altLang="en-US" dirty="0"/>
              <a:t>“</a:t>
            </a:r>
            <a:r>
              <a:rPr lang="en-US" altLang="ja-JP" dirty="0"/>
              <a:t>no</a:t>
            </a:r>
            <a:r>
              <a:rPr lang="ja-JP" altLang="en-US" dirty="0"/>
              <a:t>”</a:t>
            </a:r>
            <a:r>
              <a:rPr lang="en-US" altLang="ja-JP" dirty="0"/>
              <a:t> </a:t>
            </a:r>
            <a:r>
              <a:rPr lang="en-US" altLang="en-US" dirty="0"/>
              <a:t>frequently because…</a:t>
            </a:r>
          </a:p>
          <a:p>
            <a:endParaRPr lang="en-US" altLang="en-US" dirty="0"/>
          </a:p>
        </p:txBody>
      </p:sp>
      <p:sp>
        <p:nvSpPr>
          <p:cNvPr id="125956" name="Rectangle 2">
            <a:extLst>
              <a:ext uri="{FF2B5EF4-FFF2-40B4-BE49-F238E27FC236}">
                <a16:creationId xmlns:a16="http://schemas.microsoft.com/office/drawing/2014/main" id="{F4F41A7B-E38B-41C8-B4B3-24C8B43DC496}"/>
              </a:ext>
            </a:extLst>
          </p:cNvPr>
          <p:cNvSpPr>
            <a:spLocks noGrp="1" noChangeArrowheads="1"/>
          </p:cNvSpPr>
          <p:nvPr>
            <p:ph type="title"/>
          </p:nvPr>
        </p:nvSpPr>
        <p:spPr/>
        <p:txBody>
          <a:bodyPr/>
          <a:lstStyle/>
          <a:p>
            <a:pPr algn="ctr"/>
            <a:r>
              <a:rPr lang="en-US" altLang="en-US" sz="4000" dirty="0"/>
              <a:t>The Relationship Between Social Emotional Development and Behavior</a:t>
            </a:r>
          </a:p>
        </p:txBody>
      </p:sp>
      <p:pic>
        <p:nvPicPr>
          <p:cNvPr id="6" name="Picture 4" descr="teddy in DR 3">
            <a:extLst>
              <a:ext uri="{FF2B5EF4-FFF2-40B4-BE49-F238E27FC236}">
                <a16:creationId xmlns:a16="http://schemas.microsoft.com/office/drawing/2014/main" id="{1AA14D80-8E2B-4603-9D92-3996BE6D3E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46876" y="2181221"/>
            <a:ext cx="3620418" cy="35225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Text Box 8">
            <a:extLst>
              <a:ext uri="{FF2B5EF4-FFF2-40B4-BE49-F238E27FC236}">
                <a16:creationId xmlns:a16="http://schemas.microsoft.com/office/drawing/2014/main" id="{A3A22BF4-567C-4906-AF6F-C440F062E20D}"/>
              </a:ext>
            </a:extLst>
          </p:cNvPr>
          <p:cNvSpPr txBox="1">
            <a:spLocks noChangeArrowheads="1"/>
          </p:cNvSpPr>
          <p:nvPr/>
        </p:nvSpPr>
        <p:spPr bwMode="auto">
          <a:xfrm>
            <a:off x="8060429" y="5779576"/>
            <a:ext cx="2438400"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US" altLang="en-US" sz="1200" dirty="0"/>
              <a:t>Provided by Amy Hunter</a:t>
            </a:r>
          </a:p>
        </p:txBody>
      </p:sp>
    </p:spTree>
    <p:extLst>
      <p:ext uri="{BB962C8B-B14F-4D97-AF65-F5344CB8AC3E}">
        <p14:creationId xmlns:p14="http://schemas.microsoft.com/office/powerpoint/2010/main" val="248677292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2">
            <a:extLst>
              <a:ext uri="{FF2B5EF4-FFF2-40B4-BE49-F238E27FC236}">
                <a16:creationId xmlns:a16="http://schemas.microsoft.com/office/drawing/2014/main" id="{15DED315-E268-429D-B755-9157343BC806}"/>
              </a:ext>
            </a:extLst>
          </p:cNvPr>
          <p:cNvSpPr>
            <a:spLocks noGrp="1" noChangeArrowheads="1"/>
          </p:cNvSpPr>
          <p:nvPr>
            <p:ph type="title"/>
          </p:nvPr>
        </p:nvSpPr>
        <p:spPr>
          <a:xfrm>
            <a:off x="2209800" y="609600"/>
            <a:ext cx="7772400" cy="838200"/>
          </a:xfrm>
        </p:spPr>
        <p:txBody>
          <a:bodyPr>
            <a:normAutofit fontScale="90000"/>
          </a:bodyPr>
          <a:lstStyle/>
          <a:p>
            <a:pPr algn="ctr"/>
            <a:r>
              <a:rPr lang="en-US" altLang="en-US" sz="3600" dirty="0"/>
              <a:t>Video 1.3 What Is The Biting </a:t>
            </a:r>
            <a:br>
              <a:rPr lang="en-US" altLang="en-US" sz="3600" dirty="0"/>
            </a:br>
            <a:r>
              <a:rPr lang="en-US" altLang="en-US" sz="3600" dirty="0"/>
              <a:t>Trying to Tell Us?</a:t>
            </a:r>
            <a:br>
              <a:rPr lang="en-US" altLang="en-US" sz="3600" dirty="0"/>
            </a:br>
            <a:endParaRPr lang="en-US" altLang="en-US" sz="3600" dirty="0"/>
          </a:p>
        </p:txBody>
      </p:sp>
      <p:sp>
        <p:nvSpPr>
          <p:cNvPr id="128002" name="Slide Number Placeholder 6">
            <a:extLst>
              <a:ext uri="{FF2B5EF4-FFF2-40B4-BE49-F238E27FC236}">
                <a16:creationId xmlns:a16="http://schemas.microsoft.com/office/drawing/2014/main" id="{B1813086-6FEA-4289-9ACC-F4D1AE730DE2}"/>
              </a:ext>
            </a:extLst>
          </p:cNvPr>
          <p:cNvSpPr>
            <a:spLocks noGrp="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F8463BA7-B3C5-46FB-92DE-D161D3B78CDD}" type="slidenum">
              <a:rPr lang="en-US" altLang="en-US" sz="1400"/>
              <a:pPr/>
              <a:t>77</a:t>
            </a:fld>
            <a:endParaRPr lang="en-US" altLang="en-US" sz="1400"/>
          </a:p>
        </p:txBody>
      </p:sp>
      <p:pic>
        <p:nvPicPr>
          <p:cNvPr id="128003" name="1.3-Tweety's MPEGs.mpg">
            <a:hlinkClick r:id="" action="ppaction://media"/>
            <a:extLst>
              <a:ext uri="{FF2B5EF4-FFF2-40B4-BE49-F238E27FC236}">
                <a16:creationId xmlns:a16="http://schemas.microsoft.com/office/drawing/2014/main" id="{8460CB0C-C9B4-40E1-A2B7-13699443FD9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90800" y="1447800"/>
            <a:ext cx="7010400" cy="5257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01506815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b="1" dirty="0"/>
              <a:t>Pyramid Model &amp; </a:t>
            </a:r>
            <a:br>
              <a:rPr lang="en-US" b="1" dirty="0"/>
            </a:br>
            <a:r>
              <a:rPr lang="en-US" b="1" dirty="0"/>
              <a:t>Early Childhood System of Care Crosswalk </a:t>
            </a:r>
          </a:p>
        </p:txBody>
      </p:sp>
      <p:sp>
        <p:nvSpPr>
          <p:cNvPr id="5" name="Content Placeholder 4"/>
          <p:cNvSpPr>
            <a:spLocks noGrp="1"/>
          </p:cNvSpPr>
          <p:nvPr>
            <p:ph sz="half" idx="1"/>
          </p:nvPr>
        </p:nvSpPr>
        <p:spPr>
          <a:xfrm>
            <a:off x="667317" y="2023235"/>
            <a:ext cx="10892345" cy="2238464"/>
          </a:xfrm>
        </p:spPr>
        <p:txBody>
          <a:bodyPr>
            <a:normAutofit fontScale="85000" lnSpcReduction="20000"/>
          </a:bodyPr>
          <a:lstStyle/>
          <a:p>
            <a:pPr marL="0" indent="0">
              <a:buNone/>
            </a:pPr>
            <a:r>
              <a:rPr lang="en-US" b="1" i="1" dirty="0"/>
              <a:t>The Pyramid model asks primary care teams to consider:</a:t>
            </a:r>
          </a:p>
          <a:p>
            <a:r>
              <a:rPr lang="en-US" dirty="0"/>
              <a:t>How the </a:t>
            </a:r>
            <a:r>
              <a:rPr lang="en-US" b="1" dirty="0"/>
              <a:t>physical environment </a:t>
            </a:r>
            <a:r>
              <a:rPr lang="en-US" dirty="0"/>
              <a:t>supports the development of positive relationships</a:t>
            </a:r>
          </a:p>
          <a:p>
            <a:r>
              <a:rPr lang="en-US" dirty="0"/>
              <a:t>How </a:t>
            </a:r>
            <a:r>
              <a:rPr lang="en-US" b="1" dirty="0"/>
              <a:t>team and family interactions </a:t>
            </a:r>
            <a:r>
              <a:rPr lang="en-US" dirty="0"/>
              <a:t>support the development of positive relationships</a:t>
            </a:r>
          </a:p>
          <a:p>
            <a:r>
              <a:rPr lang="en-US" dirty="0"/>
              <a:t>What we do to </a:t>
            </a:r>
            <a:r>
              <a:rPr lang="en-US" b="1" i="1" dirty="0"/>
              <a:t>promote</a:t>
            </a:r>
            <a:r>
              <a:rPr lang="en-US" i="1" dirty="0"/>
              <a:t> </a:t>
            </a:r>
            <a:r>
              <a:rPr lang="en-US" dirty="0"/>
              <a:t>young children’s social-emotional wellness</a:t>
            </a:r>
          </a:p>
          <a:p>
            <a:r>
              <a:rPr lang="en-US" dirty="0"/>
              <a:t>Where the strengths and gaps are in our </a:t>
            </a:r>
            <a:r>
              <a:rPr lang="en-US" b="1" i="1" dirty="0"/>
              <a:t>prevention</a:t>
            </a:r>
            <a:r>
              <a:rPr lang="en-US" dirty="0"/>
              <a:t> and </a:t>
            </a:r>
            <a:r>
              <a:rPr lang="en-US" b="1" i="1" dirty="0"/>
              <a:t>intervention</a:t>
            </a:r>
            <a:r>
              <a:rPr lang="en-US" dirty="0"/>
              <a:t> work</a:t>
            </a:r>
          </a:p>
        </p:txBody>
      </p:sp>
      <p:pic>
        <p:nvPicPr>
          <p:cNvPr id="7" name="Content Placeholder 6" descr="crosswalk.jpg"/>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t="27803" r="11217" b="-309"/>
          <a:stretch/>
        </p:blipFill>
        <p:spPr>
          <a:xfrm>
            <a:off x="3186265" y="4347836"/>
            <a:ext cx="5273593" cy="2238469"/>
          </a:xfrm>
        </p:spPr>
      </p:pic>
    </p:spTree>
    <p:extLst>
      <p:ext uri="{BB962C8B-B14F-4D97-AF65-F5344CB8AC3E}">
        <p14:creationId xmlns:p14="http://schemas.microsoft.com/office/powerpoint/2010/main" val="213417539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26264D-FB73-4DF2-9036-4E356C582F15}"/>
              </a:ext>
            </a:extLst>
          </p:cNvPr>
          <p:cNvSpPr>
            <a:spLocks noGrp="1"/>
          </p:cNvSpPr>
          <p:nvPr>
            <p:ph type="title"/>
          </p:nvPr>
        </p:nvSpPr>
        <p:spPr/>
        <p:txBody>
          <a:bodyPr/>
          <a:lstStyle/>
          <a:p>
            <a:pPr algn="ctr"/>
            <a:r>
              <a:rPr lang="en-US" dirty="0"/>
              <a:t>Behavioral Health Integration</a:t>
            </a:r>
          </a:p>
        </p:txBody>
      </p:sp>
      <p:sp>
        <p:nvSpPr>
          <p:cNvPr id="3" name="Content Placeholder 2">
            <a:extLst>
              <a:ext uri="{FF2B5EF4-FFF2-40B4-BE49-F238E27FC236}">
                <a16:creationId xmlns:a16="http://schemas.microsoft.com/office/drawing/2014/main" id="{30F5283E-7407-4421-9E6A-652441E9D8F1}"/>
              </a:ext>
            </a:extLst>
          </p:cNvPr>
          <p:cNvSpPr>
            <a:spLocks noGrp="1"/>
          </p:cNvSpPr>
          <p:nvPr>
            <p:ph sz="half" idx="1"/>
          </p:nvPr>
        </p:nvSpPr>
        <p:spPr/>
        <p:txBody>
          <a:bodyPr>
            <a:normAutofit fontScale="92500" lnSpcReduction="20000"/>
          </a:bodyPr>
          <a:lstStyle/>
          <a:p>
            <a:r>
              <a:rPr lang="en-US" dirty="0"/>
              <a:t> Children need supportive environments in which to grow and learn—their medical homes are important touch points for this work</a:t>
            </a:r>
          </a:p>
          <a:p>
            <a:r>
              <a:rPr lang="en-US" dirty="0"/>
              <a:t>We can address health disparities by creating a shared vision among community members </a:t>
            </a:r>
          </a:p>
          <a:p>
            <a:r>
              <a:rPr lang="en-US" dirty="0"/>
              <a:t>Mental and behavioral health is increasingly seen as a key component of overall health</a:t>
            </a:r>
          </a:p>
          <a:p>
            <a:r>
              <a:rPr lang="en-US" dirty="0"/>
              <a:t>The PL and SOC grants are part of this movement!</a:t>
            </a:r>
          </a:p>
        </p:txBody>
      </p:sp>
      <p:pic>
        <p:nvPicPr>
          <p:cNvPr id="6" name="Content Placeholder 5">
            <a:extLst>
              <a:ext uri="{FF2B5EF4-FFF2-40B4-BE49-F238E27FC236}">
                <a16:creationId xmlns:a16="http://schemas.microsoft.com/office/drawing/2014/main" id="{275821CB-912F-4384-9176-F6B32443DBF5}"/>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172200" y="1983976"/>
            <a:ext cx="5181600" cy="3979468"/>
          </a:xfrm>
        </p:spPr>
      </p:pic>
    </p:spTree>
    <p:extLst>
      <p:ext uri="{BB962C8B-B14F-4D97-AF65-F5344CB8AC3E}">
        <p14:creationId xmlns:p14="http://schemas.microsoft.com/office/powerpoint/2010/main" val="27541996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Text Box 2">
            <a:extLst>
              <a:ext uri="{FF2B5EF4-FFF2-40B4-BE49-F238E27FC236}">
                <a16:creationId xmlns:a16="http://schemas.microsoft.com/office/drawing/2014/main" id="{05602124-3B8B-42EC-B5C9-55C1C9B6009D}"/>
              </a:ext>
            </a:extLst>
          </p:cNvPr>
          <p:cNvSpPr txBox="1">
            <a:spLocks noChangeArrowheads="1"/>
          </p:cNvSpPr>
          <p:nvPr/>
        </p:nvSpPr>
        <p:spPr bwMode="auto">
          <a:xfrm>
            <a:off x="640080" y="2922587"/>
            <a:ext cx="5029200" cy="3935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177800" indent="-177800">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buFontTx/>
              <a:buChar char="•"/>
            </a:pPr>
            <a:r>
              <a:rPr lang="en-US" altLang="en-US" sz="2800" dirty="0"/>
              <a:t>Most social/emotional development and behavior is </a:t>
            </a:r>
            <a:r>
              <a:rPr lang="en-US" altLang="en-US" sz="2800" u="sng" dirty="0"/>
              <a:t>promoted </a:t>
            </a:r>
            <a:r>
              <a:rPr lang="en-US" altLang="en-US" sz="2800" dirty="0"/>
              <a:t>through </a:t>
            </a:r>
            <a:r>
              <a:rPr lang="en-US" altLang="en-US" sz="2800" u="sng" dirty="0"/>
              <a:t>positive preventive measures</a:t>
            </a:r>
          </a:p>
          <a:p>
            <a:endParaRPr lang="en-US" altLang="en-US" sz="2800" u="sng" dirty="0"/>
          </a:p>
          <a:p>
            <a:pPr>
              <a:buFontTx/>
              <a:buChar char="•"/>
            </a:pPr>
            <a:r>
              <a:rPr lang="en-US" altLang="en-US" sz="2800" dirty="0"/>
              <a:t>Most children</a:t>
            </a:r>
            <a:r>
              <a:rPr lang="ja-JP" altLang="en-US" sz="2800" dirty="0"/>
              <a:t>’</a:t>
            </a:r>
            <a:r>
              <a:rPr lang="en-US" altLang="ja-JP" sz="2800" dirty="0"/>
              <a:t>s behavior and development does </a:t>
            </a:r>
            <a:r>
              <a:rPr lang="en-US" altLang="ja-JP" sz="2800" u="sng" dirty="0"/>
              <a:t>not</a:t>
            </a:r>
            <a:r>
              <a:rPr lang="en-US" altLang="ja-JP" sz="2800" dirty="0"/>
              <a:t> require </a:t>
            </a:r>
            <a:r>
              <a:rPr lang="en-US" altLang="ja-JP" sz="2800" u="sng" dirty="0"/>
              <a:t>intensive intervention</a:t>
            </a:r>
          </a:p>
          <a:p>
            <a:pPr>
              <a:buFontTx/>
              <a:buChar char="•"/>
            </a:pPr>
            <a:endParaRPr lang="en-US" altLang="en-US" sz="2800" u="sng" dirty="0"/>
          </a:p>
        </p:txBody>
      </p:sp>
      <p:sp>
        <p:nvSpPr>
          <p:cNvPr id="48130" name="Text Box 3">
            <a:extLst>
              <a:ext uri="{FF2B5EF4-FFF2-40B4-BE49-F238E27FC236}">
                <a16:creationId xmlns:a16="http://schemas.microsoft.com/office/drawing/2014/main" id="{28EC7666-C55F-415E-864A-ECB89C694183}"/>
              </a:ext>
            </a:extLst>
          </p:cNvPr>
          <p:cNvSpPr txBox="1">
            <a:spLocks noChangeArrowheads="1"/>
          </p:cNvSpPr>
          <p:nvPr/>
        </p:nvSpPr>
        <p:spPr bwMode="auto">
          <a:xfrm>
            <a:off x="640080" y="457201"/>
            <a:ext cx="11018520" cy="19389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r>
              <a:rPr lang="en-US" altLang="en-US" sz="4000" b="1" dirty="0"/>
              <a:t>Key Points about the Center on the Social Emotional Foundations for Early Learning (CSEFEL) Pyramid Model</a:t>
            </a:r>
          </a:p>
        </p:txBody>
      </p:sp>
      <p:pic>
        <p:nvPicPr>
          <p:cNvPr id="48131" name="Picture 2" descr="C:\Users\kristin\Documents\My Documents\My Pictures\Pictures for Presentations\Possible 3.JPG">
            <a:extLst>
              <a:ext uri="{FF2B5EF4-FFF2-40B4-BE49-F238E27FC236}">
                <a16:creationId xmlns:a16="http://schemas.microsoft.com/office/drawing/2014/main" id="{7613AE4B-26C5-4A49-9E25-7F04EBE48A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20025" y="2523976"/>
            <a:ext cx="4215590" cy="35696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8132" name="TextBox 4">
            <a:extLst>
              <a:ext uri="{FF2B5EF4-FFF2-40B4-BE49-F238E27FC236}">
                <a16:creationId xmlns:a16="http://schemas.microsoft.com/office/drawing/2014/main" id="{CCE23DCF-A284-4DF0-8F9F-670EC86E8BBB}"/>
              </a:ext>
            </a:extLst>
          </p:cNvPr>
          <p:cNvSpPr txBox="1">
            <a:spLocks noChangeArrowheads="1"/>
          </p:cNvSpPr>
          <p:nvPr/>
        </p:nvSpPr>
        <p:spPr bwMode="auto">
          <a:xfrm>
            <a:off x="6248400" y="6221413"/>
            <a:ext cx="5410200" cy="261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r>
              <a:rPr lang="en-US" altLang="en-US" sz="1100" dirty="0"/>
              <a:t>Shared by Miriam Santiago</a:t>
            </a:r>
          </a:p>
        </p:txBody>
      </p:sp>
    </p:spTree>
    <p:extLst>
      <p:ext uri="{BB962C8B-B14F-4D97-AF65-F5344CB8AC3E}">
        <p14:creationId xmlns:p14="http://schemas.microsoft.com/office/powerpoint/2010/main" val="226577445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a:t>Connecting the Dots: the Pyramid in Primary Care</a:t>
            </a:r>
          </a:p>
        </p:txBody>
      </p:sp>
      <p:sp>
        <p:nvSpPr>
          <p:cNvPr id="4" name="Content Placeholder 3"/>
          <p:cNvSpPr>
            <a:spLocks noGrp="1"/>
          </p:cNvSpPr>
          <p:nvPr>
            <p:ph sz="half" idx="1"/>
          </p:nvPr>
        </p:nvSpPr>
        <p:spPr/>
        <p:txBody>
          <a:bodyPr>
            <a:normAutofit/>
          </a:bodyPr>
          <a:lstStyle/>
          <a:p>
            <a:pPr marL="0" indent="0">
              <a:buNone/>
            </a:pPr>
            <a:r>
              <a:rPr lang="en-US" b="1" i="1" dirty="0"/>
              <a:t>From framework</a:t>
            </a:r>
            <a:r>
              <a:rPr lang="is-IS" b="1" i="1" dirty="0"/>
              <a:t>….</a:t>
            </a:r>
          </a:p>
          <a:p>
            <a:pPr marL="0" indent="0">
              <a:buNone/>
            </a:pPr>
            <a:r>
              <a:rPr lang="is-IS" dirty="0"/>
              <a:t>Promotion strategies</a:t>
            </a:r>
          </a:p>
          <a:p>
            <a:pPr marL="0" indent="0">
              <a:buNone/>
            </a:pPr>
            <a:endParaRPr lang="is-IS" i="1" dirty="0"/>
          </a:p>
          <a:p>
            <a:pPr marL="0" indent="0">
              <a:buNone/>
            </a:pPr>
            <a:endParaRPr lang="is-IS" i="1" dirty="0"/>
          </a:p>
          <a:p>
            <a:pPr marL="0" indent="0">
              <a:buNone/>
            </a:pPr>
            <a:r>
              <a:rPr lang="is-IS" dirty="0"/>
              <a:t>Prevention strategies</a:t>
            </a:r>
          </a:p>
          <a:p>
            <a:pPr marL="0" indent="0">
              <a:buNone/>
            </a:pPr>
            <a:endParaRPr lang="is-IS" dirty="0"/>
          </a:p>
          <a:p>
            <a:pPr marL="0" indent="0">
              <a:buNone/>
            </a:pPr>
            <a:endParaRPr lang="is-IS" dirty="0"/>
          </a:p>
          <a:p>
            <a:pPr marL="0" indent="0">
              <a:buNone/>
            </a:pPr>
            <a:r>
              <a:rPr lang="is-IS" dirty="0"/>
              <a:t>Intervention strategies</a:t>
            </a:r>
            <a:r>
              <a:rPr lang="is-IS" i="1" dirty="0"/>
              <a:t>	</a:t>
            </a:r>
            <a:endParaRPr lang="en-US" i="1" dirty="0"/>
          </a:p>
        </p:txBody>
      </p:sp>
      <p:sp>
        <p:nvSpPr>
          <p:cNvPr id="5" name="Content Placeholder 4"/>
          <p:cNvSpPr>
            <a:spLocks noGrp="1"/>
          </p:cNvSpPr>
          <p:nvPr>
            <p:ph sz="half" idx="2"/>
          </p:nvPr>
        </p:nvSpPr>
        <p:spPr>
          <a:xfrm>
            <a:off x="6172200" y="1825625"/>
            <a:ext cx="5181600" cy="4805562"/>
          </a:xfrm>
        </p:spPr>
        <p:txBody>
          <a:bodyPr>
            <a:normAutofit lnSpcReduction="10000"/>
          </a:bodyPr>
          <a:lstStyle/>
          <a:p>
            <a:pPr marL="0" indent="0" algn="r">
              <a:buNone/>
            </a:pPr>
            <a:r>
              <a:rPr lang="is-IS" b="1" i="1" dirty="0"/>
              <a:t>….to action</a:t>
            </a:r>
          </a:p>
          <a:p>
            <a:pPr algn="r"/>
            <a:r>
              <a:rPr lang="en-US" sz="2200" dirty="0"/>
              <a:t>Social-emotional wellness </a:t>
            </a:r>
          </a:p>
          <a:p>
            <a:pPr marL="0" indent="0" algn="r">
              <a:buNone/>
            </a:pPr>
            <a:r>
              <a:rPr lang="en-US" sz="2200" dirty="0"/>
              <a:t>materials in exam rooms</a:t>
            </a:r>
          </a:p>
          <a:p>
            <a:pPr algn="r"/>
            <a:r>
              <a:rPr lang="en-US" sz="2200" dirty="0"/>
              <a:t>Universal screening efforts</a:t>
            </a:r>
          </a:p>
          <a:p>
            <a:pPr algn="r"/>
            <a:r>
              <a:rPr lang="en-US" sz="2200" dirty="0"/>
              <a:t>Family events</a:t>
            </a:r>
          </a:p>
          <a:p>
            <a:pPr algn="r"/>
            <a:r>
              <a:rPr lang="en-US" sz="2200" dirty="0"/>
              <a:t>Referrals for individualized child assessments /consultations </a:t>
            </a:r>
          </a:p>
          <a:p>
            <a:pPr marL="0" indent="0" algn="r">
              <a:buNone/>
            </a:pPr>
            <a:r>
              <a:rPr lang="en-US" sz="2200" dirty="0"/>
              <a:t>for SE difficulties</a:t>
            </a:r>
          </a:p>
          <a:p>
            <a:pPr algn="r"/>
            <a:r>
              <a:rPr lang="en-US" sz="2200" dirty="0"/>
              <a:t>Referrals for community resources</a:t>
            </a:r>
          </a:p>
          <a:p>
            <a:pPr algn="r"/>
            <a:r>
              <a:rPr lang="en-US" sz="2200" dirty="0"/>
              <a:t>Individualized MH intervention</a:t>
            </a:r>
          </a:p>
          <a:p>
            <a:pPr algn="r"/>
            <a:r>
              <a:rPr lang="en-US" sz="2200" dirty="0"/>
              <a:t>Referrals to specialized </a:t>
            </a:r>
          </a:p>
          <a:p>
            <a:pPr marL="0" indent="0" algn="r">
              <a:buNone/>
            </a:pPr>
            <a:r>
              <a:rPr lang="en-US" sz="2200" dirty="0"/>
              <a:t>IECMH services </a:t>
            </a:r>
          </a:p>
        </p:txBody>
      </p:sp>
      <p:sp>
        <p:nvSpPr>
          <p:cNvPr id="6" name="Right Arrow 5"/>
          <p:cNvSpPr/>
          <p:nvPr/>
        </p:nvSpPr>
        <p:spPr>
          <a:xfrm>
            <a:off x="4634363" y="2507314"/>
            <a:ext cx="2539828" cy="214442"/>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ight Arrow 6"/>
          <p:cNvSpPr/>
          <p:nvPr/>
        </p:nvSpPr>
        <p:spPr>
          <a:xfrm>
            <a:off x="4638331" y="4094822"/>
            <a:ext cx="2519367" cy="194005"/>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ight Arrow 7"/>
          <p:cNvSpPr/>
          <p:nvPr/>
        </p:nvSpPr>
        <p:spPr>
          <a:xfrm>
            <a:off x="4658793" y="5533871"/>
            <a:ext cx="2498905" cy="20656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5921737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10218" y="457200"/>
            <a:ext cx="4304514" cy="911926"/>
          </a:xfrm>
        </p:spPr>
        <p:txBody>
          <a:bodyPr/>
          <a:lstStyle/>
          <a:p>
            <a:r>
              <a:rPr lang="en-US" b="1" dirty="0"/>
              <a:t>The Framework in Action</a:t>
            </a:r>
          </a:p>
        </p:txBody>
      </p:sp>
      <p:pic>
        <p:nvPicPr>
          <p:cNvPr id="5" name="Content Placeholder 4" descr="pyramid copy.jpg"/>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l="2508" r="2508"/>
          <a:stretch/>
        </p:blipFill>
        <p:spPr/>
      </p:pic>
      <p:sp>
        <p:nvSpPr>
          <p:cNvPr id="2" name="Text Placeholder 1"/>
          <p:cNvSpPr>
            <a:spLocks noGrp="1"/>
          </p:cNvSpPr>
          <p:nvPr>
            <p:ph type="body" sz="half" idx="2"/>
          </p:nvPr>
        </p:nvSpPr>
        <p:spPr>
          <a:xfrm>
            <a:off x="839788" y="1600063"/>
            <a:ext cx="3932237" cy="4268925"/>
          </a:xfrm>
        </p:spPr>
        <p:txBody>
          <a:bodyPr>
            <a:normAutofit lnSpcReduction="10000"/>
          </a:bodyPr>
          <a:lstStyle/>
          <a:p>
            <a:r>
              <a:rPr lang="en-US" sz="2800" i="1" dirty="0"/>
              <a:t>Assists us in</a:t>
            </a:r>
            <a:r>
              <a:rPr lang="is-IS" sz="2800" i="1" dirty="0"/>
              <a:t>….</a:t>
            </a:r>
            <a:endParaRPr lang="en-US" sz="2800" i="1" dirty="0"/>
          </a:p>
          <a:p>
            <a:pPr marL="457200" indent="-457200">
              <a:buFont typeface="Arial"/>
              <a:buChar char="•"/>
            </a:pPr>
            <a:r>
              <a:rPr lang="en-US" sz="2800" b="1" dirty="0"/>
              <a:t>Organizing</a:t>
            </a:r>
            <a:r>
              <a:rPr lang="en-US" sz="2800" dirty="0"/>
              <a:t> our strategies</a:t>
            </a:r>
          </a:p>
          <a:p>
            <a:pPr marL="457200" indent="-457200">
              <a:buFont typeface="Arial"/>
              <a:buChar char="•"/>
            </a:pPr>
            <a:r>
              <a:rPr lang="en-US" sz="2800" b="1" dirty="0"/>
              <a:t>Identifying </a:t>
            </a:r>
            <a:r>
              <a:rPr lang="en-US" sz="2800" dirty="0"/>
              <a:t>strategies at each level</a:t>
            </a:r>
            <a:endParaRPr lang="en-US" sz="2800" b="1" dirty="0"/>
          </a:p>
          <a:p>
            <a:pPr marL="457200" indent="-457200">
              <a:buFont typeface="Arial"/>
              <a:buChar char="•"/>
            </a:pPr>
            <a:r>
              <a:rPr lang="en-US" sz="2800" b="1" dirty="0"/>
              <a:t>Grounding </a:t>
            </a:r>
            <a:r>
              <a:rPr lang="en-US" sz="2800" dirty="0"/>
              <a:t>in core IECMH values</a:t>
            </a:r>
          </a:p>
          <a:p>
            <a:pPr marL="457200" indent="-457200">
              <a:buFont typeface="Arial"/>
              <a:buChar char="•"/>
            </a:pPr>
            <a:r>
              <a:rPr lang="en-US" sz="2800" b="1" dirty="0"/>
              <a:t>Describing</a:t>
            </a:r>
            <a:r>
              <a:rPr lang="en-US" sz="2800" dirty="0"/>
              <a:t> program model and supporting sustainability efforts</a:t>
            </a:r>
          </a:p>
        </p:txBody>
      </p:sp>
    </p:spTree>
    <p:extLst>
      <p:ext uri="{BB962C8B-B14F-4D97-AF65-F5344CB8AC3E}">
        <p14:creationId xmlns:p14="http://schemas.microsoft.com/office/powerpoint/2010/main" val="229889670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400" b="1" dirty="0"/>
              <a:t>The Pyramid is the scaffolding</a:t>
            </a:r>
            <a:r>
              <a:rPr lang="is-IS" sz="3400" b="1" dirty="0"/>
              <a:t>….but what are we building?</a:t>
            </a:r>
            <a:endParaRPr lang="en-US" sz="3400" b="1" dirty="0"/>
          </a:p>
        </p:txBody>
      </p:sp>
      <p:sp>
        <p:nvSpPr>
          <p:cNvPr id="3" name="Content Placeholder 2"/>
          <p:cNvSpPr>
            <a:spLocks noGrp="1"/>
          </p:cNvSpPr>
          <p:nvPr>
            <p:ph sz="half" idx="1"/>
          </p:nvPr>
        </p:nvSpPr>
        <p:spPr/>
        <p:txBody>
          <a:bodyPr/>
          <a:lstStyle/>
          <a:p>
            <a:pPr marL="0" indent="0">
              <a:buNone/>
            </a:pPr>
            <a:r>
              <a:rPr lang="en-US" b="1" dirty="0"/>
              <a:t>Activity:</a:t>
            </a:r>
          </a:p>
          <a:p>
            <a:r>
              <a:rPr lang="en-US" dirty="0"/>
              <a:t>Take some sticky notes</a:t>
            </a:r>
          </a:p>
          <a:p>
            <a:r>
              <a:rPr lang="en-US" dirty="0"/>
              <a:t>Thinking about your site, write down two strategies you are either </a:t>
            </a:r>
            <a:r>
              <a:rPr lang="en-US" i="1" dirty="0"/>
              <a:t>already doing</a:t>
            </a:r>
            <a:r>
              <a:rPr lang="en-US" dirty="0"/>
              <a:t> or </a:t>
            </a:r>
            <a:r>
              <a:rPr lang="en-US" i="1" dirty="0"/>
              <a:t>would like to do</a:t>
            </a:r>
            <a:r>
              <a:rPr lang="en-US" dirty="0"/>
              <a:t> at each level of the Pyramid</a:t>
            </a:r>
          </a:p>
          <a:p>
            <a:r>
              <a:rPr lang="en-US" dirty="0"/>
              <a:t>Put your </a:t>
            </a:r>
            <a:r>
              <a:rPr lang="en-US" dirty="0" err="1"/>
              <a:t>stickies</a:t>
            </a:r>
            <a:r>
              <a:rPr lang="en-US" dirty="0"/>
              <a:t> on the large pyramid</a:t>
            </a:r>
          </a:p>
          <a:p>
            <a:endParaRPr lang="en-US" dirty="0"/>
          </a:p>
        </p:txBody>
      </p:sp>
      <p:pic>
        <p:nvPicPr>
          <p:cNvPr id="5" name="Content Placeholder 4" descr="pyramidscaffold.jpg"/>
          <p:cNvPicPr>
            <a:picLocks noGrp="1" noChangeAspect="1"/>
          </p:cNvPicPr>
          <p:nvPr>
            <p:ph sz="half" idx="2"/>
          </p:nvPr>
        </p:nvPicPr>
        <p:blipFill>
          <a:blip r:embed="rId2">
            <a:extLst>
              <a:ext uri="{28A0092B-C50C-407E-A947-70E740481C1C}">
                <a14:useLocalDpi xmlns:a14="http://schemas.microsoft.com/office/drawing/2010/main" val="0"/>
              </a:ext>
            </a:extLst>
          </a:blip>
          <a:srcRect l="10306" r="10306"/>
          <a:stretch>
            <a:fillRect/>
          </a:stretch>
        </p:blipFill>
        <p:spPr/>
      </p:pic>
    </p:spTree>
    <p:extLst>
      <p:ext uri="{BB962C8B-B14F-4D97-AF65-F5344CB8AC3E}">
        <p14:creationId xmlns:p14="http://schemas.microsoft.com/office/powerpoint/2010/main" val="285198109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8107FD-6EF4-4704-ACFD-133DFFBB6FE6}"/>
              </a:ext>
            </a:extLst>
          </p:cNvPr>
          <p:cNvSpPr>
            <a:spLocks noGrp="1"/>
          </p:cNvSpPr>
          <p:nvPr>
            <p:ph type="title"/>
          </p:nvPr>
        </p:nvSpPr>
        <p:spPr/>
        <p:txBody>
          <a:bodyPr/>
          <a:lstStyle/>
          <a:p>
            <a:pPr algn="ctr"/>
            <a:r>
              <a:rPr lang="en-US" b="1" dirty="0"/>
              <a:t>Major Messages </a:t>
            </a:r>
          </a:p>
        </p:txBody>
      </p:sp>
      <p:sp>
        <p:nvSpPr>
          <p:cNvPr id="3" name="Content Placeholder 2">
            <a:extLst>
              <a:ext uri="{FF2B5EF4-FFF2-40B4-BE49-F238E27FC236}">
                <a16:creationId xmlns:a16="http://schemas.microsoft.com/office/drawing/2014/main" id="{13A96450-3402-460E-AFF1-3684AD8D3803}"/>
              </a:ext>
            </a:extLst>
          </p:cNvPr>
          <p:cNvSpPr>
            <a:spLocks noGrp="1"/>
          </p:cNvSpPr>
          <p:nvPr>
            <p:ph idx="1"/>
          </p:nvPr>
        </p:nvSpPr>
        <p:spPr>
          <a:xfrm>
            <a:off x="838200" y="1417320"/>
            <a:ext cx="10515600" cy="5097780"/>
          </a:xfrm>
        </p:spPr>
        <p:txBody>
          <a:bodyPr>
            <a:normAutofit/>
          </a:bodyPr>
          <a:lstStyle/>
          <a:p>
            <a:r>
              <a:rPr lang="en-US" sz="3400" dirty="0"/>
              <a:t>Each level of the Pyramid represents ways we can contribute to the social emotional development of infants, toddlers, and preschoolers.  </a:t>
            </a:r>
          </a:p>
          <a:p>
            <a:r>
              <a:rPr lang="en-US" sz="3400" dirty="0"/>
              <a:t>Three major elements of social emotional wellness are</a:t>
            </a:r>
          </a:p>
          <a:p>
            <a:pPr lvl="1">
              <a:buFont typeface="Wingdings" panose="05000000000000000000" pitchFamily="2" charset="2"/>
              <a:buChar char="ü"/>
            </a:pPr>
            <a:r>
              <a:rPr lang="en-US" sz="3000" dirty="0"/>
              <a:t> forming close and secure relationships</a:t>
            </a:r>
          </a:p>
          <a:p>
            <a:pPr lvl="1">
              <a:buFont typeface="Wingdings" panose="05000000000000000000" pitchFamily="2" charset="2"/>
              <a:buChar char="ü"/>
            </a:pPr>
            <a:r>
              <a:rPr lang="en-US" sz="3000" dirty="0"/>
              <a:t>experiencing, expressing and regulating emotion </a:t>
            </a:r>
          </a:p>
          <a:p>
            <a:pPr lvl="1">
              <a:buFont typeface="Wingdings" panose="05000000000000000000" pitchFamily="2" charset="2"/>
              <a:buChar char="ü"/>
            </a:pPr>
            <a:r>
              <a:rPr lang="en-US" sz="3000" dirty="0"/>
              <a:t>exploring the environment and learning </a:t>
            </a:r>
          </a:p>
          <a:p>
            <a:r>
              <a:rPr lang="en-US" sz="3400" dirty="0"/>
              <a:t>The Framework can guide the implementation and development of our IECMH programs in primary care.</a:t>
            </a:r>
          </a:p>
          <a:p>
            <a:endParaRPr lang="en-US" dirty="0"/>
          </a:p>
        </p:txBody>
      </p:sp>
    </p:spTree>
    <p:extLst>
      <p:ext uri="{BB962C8B-B14F-4D97-AF65-F5344CB8AC3E}">
        <p14:creationId xmlns:p14="http://schemas.microsoft.com/office/powerpoint/2010/main" val="324876103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C4D9E1-B94E-4ADF-93E5-7837400C1B6B}"/>
              </a:ext>
            </a:extLst>
          </p:cNvPr>
          <p:cNvSpPr>
            <a:spLocks noGrp="1"/>
          </p:cNvSpPr>
          <p:nvPr>
            <p:ph type="title"/>
          </p:nvPr>
        </p:nvSpPr>
        <p:spPr/>
        <p:txBody>
          <a:bodyPr/>
          <a:lstStyle/>
          <a:p>
            <a:pPr algn="ctr"/>
            <a:r>
              <a:rPr lang="en-US" dirty="0"/>
              <a:t>Questions</a:t>
            </a:r>
          </a:p>
        </p:txBody>
      </p:sp>
      <p:sp>
        <p:nvSpPr>
          <p:cNvPr id="3" name="Content Placeholder 2">
            <a:extLst>
              <a:ext uri="{FF2B5EF4-FFF2-40B4-BE49-F238E27FC236}">
                <a16:creationId xmlns:a16="http://schemas.microsoft.com/office/drawing/2014/main" id="{B1A08DD4-74F6-4709-B180-1097E5F842A8}"/>
              </a:ext>
            </a:extLst>
          </p:cNvPr>
          <p:cNvSpPr>
            <a:spLocks noGrp="1"/>
          </p:cNvSpPr>
          <p:nvPr>
            <p:ph sz="half" idx="2"/>
          </p:nvPr>
        </p:nvSpPr>
        <p:spPr>
          <a:xfrm>
            <a:off x="4127144" y="1792634"/>
            <a:ext cx="4053082" cy="4351338"/>
          </a:xfrm>
        </p:spPr>
        <p:txBody>
          <a:bodyPr>
            <a:normAutofit lnSpcReduction="10000"/>
          </a:bodyPr>
          <a:lstStyle/>
          <a:p>
            <a:r>
              <a:rPr lang="en-US" dirty="0"/>
              <a:t>What questions do you have about the material we discussed? </a:t>
            </a:r>
          </a:p>
          <a:p>
            <a:r>
              <a:rPr lang="en-US" dirty="0"/>
              <a:t>What insights if any do have about your own practices, the children, and/or their families? </a:t>
            </a:r>
          </a:p>
          <a:p>
            <a:r>
              <a:rPr lang="en-US" dirty="0"/>
              <a:t>What strategies did you see or hear that might be useful in your role and work? </a:t>
            </a:r>
          </a:p>
        </p:txBody>
      </p:sp>
      <p:pic>
        <p:nvPicPr>
          <p:cNvPr id="5" name="Content Placeholder 4" descr="idontgetitmeme.jpg"/>
          <p:cNvPicPr>
            <a:picLocks noGrp="1" noChangeAspect="1"/>
          </p:cNvPicPr>
          <p:nvPr>
            <p:ph sz="half" idx="1"/>
          </p:nvPr>
        </p:nvPicPr>
        <p:blipFill>
          <a:blip r:embed="rId2">
            <a:extLst>
              <a:ext uri="{28A0092B-C50C-407E-A947-70E740481C1C}">
                <a14:useLocalDpi xmlns:a14="http://schemas.microsoft.com/office/drawing/2010/main" val="0"/>
              </a:ext>
            </a:extLst>
          </a:blip>
          <a:srcRect l="10430" r="10430"/>
          <a:stretch>
            <a:fillRect/>
          </a:stretch>
        </p:blipFill>
        <p:spPr>
          <a:xfrm>
            <a:off x="412311" y="2301300"/>
            <a:ext cx="3545324" cy="2977247"/>
          </a:xfrm>
        </p:spPr>
      </p:pic>
      <p:pic>
        <p:nvPicPr>
          <p:cNvPr id="7" name="Picture 6" descr="iseewhatyoudi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05051" y="1484290"/>
            <a:ext cx="2997200" cy="4648200"/>
          </a:xfrm>
          <a:prstGeom prst="rect">
            <a:avLst/>
          </a:prstGeom>
        </p:spPr>
      </p:pic>
    </p:spTree>
    <p:extLst>
      <p:ext uri="{BB962C8B-B14F-4D97-AF65-F5344CB8AC3E}">
        <p14:creationId xmlns:p14="http://schemas.microsoft.com/office/powerpoint/2010/main" val="116652632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23543C-A28F-472A-974B-948DA9C73BC7}"/>
              </a:ext>
            </a:extLst>
          </p:cNvPr>
          <p:cNvSpPr>
            <a:spLocks noGrp="1"/>
          </p:cNvSpPr>
          <p:nvPr>
            <p:ph type="title"/>
          </p:nvPr>
        </p:nvSpPr>
        <p:spPr/>
        <p:txBody>
          <a:bodyPr/>
          <a:lstStyle/>
          <a:p>
            <a:pPr algn="ctr"/>
            <a:r>
              <a:rPr lang="en-US" dirty="0"/>
              <a:t>Evaluations</a:t>
            </a:r>
          </a:p>
        </p:txBody>
      </p:sp>
      <p:pic>
        <p:nvPicPr>
          <p:cNvPr id="4" name="Content Placeholder 3">
            <a:extLst>
              <a:ext uri="{FF2B5EF4-FFF2-40B4-BE49-F238E27FC236}">
                <a16:creationId xmlns:a16="http://schemas.microsoft.com/office/drawing/2014/main" id="{DB9746A9-C5DD-4006-9D05-D6B0681ED28D}"/>
              </a:ext>
            </a:extLst>
          </p:cNvPr>
          <p:cNvPicPr>
            <a:picLocks noGrp="1" noChangeAspect="1"/>
          </p:cNvPicPr>
          <p:nvPr>
            <p:ph idx="1"/>
          </p:nvPr>
        </p:nvPicPr>
        <p:blipFill>
          <a:blip r:embed="rId2"/>
          <a:stretch>
            <a:fillRect/>
          </a:stretch>
        </p:blipFill>
        <p:spPr>
          <a:xfrm>
            <a:off x="3512878" y="1690688"/>
            <a:ext cx="5137549" cy="4849495"/>
          </a:xfrm>
          <a:prstGeom prst="rect">
            <a:avLst/>
          </a:prstGeom>
        </p:spPr>
      </p:pic>
    </p:spTree>
    <p:extLst>
      <p:ext uri="{BB962C8B-B14F-4D97-AF65-F5344CB8AC3E}">
        <p14:creationId xmlns:p14="http://schemas.microsoft.com/office/powerpoint/2010/main" val="96779665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a:extLst>
              <a:ext uri="{FF2B5EF4-FFF2-40B4-BE49-F238E27FC236}">
                <a16:creationId xmlns:a16="http://schemas.microsoft.com/office/drawing/2014/main" id="{80385B43-2494-4BEE-8854-B08A1CC9BB08}"/>
              </a:ext>
            </a:extLst>
          </p:cNvPr>
          <p:cNvPicPr>
            <a:picLocks noGrp="1" noChangeAspect="1"/>
          </p:cNvPicPr>
          <p:nvPr>
            <p:ph idx="1"/>
          </p:nvPr>
        </p:nvPicPr>
        <p:blipFill>
          <a:blip r:embed="rId3"/>
          <a:stretch>
            <a:fillRect/>
          </a:stretch>
        </p:blipFill>
        <p:spPr>
          <a:xfrm>
            <a:off x="2574305" y="553606"/>
            <a:ext cx="6414054" cy="6568315"/>
          </a:xfrm>
          <a:prstGeom prst="rect">
            <a:avLst/>
          </a:prstGeom>
        </p:spPr>
      </p:pic>
    </p:spTree>
    <p:extLst>
      <p:ext uri="{BB962C8B-B14F-4D97-AF65-F5344CB8AC3E}">
        <p14:creationId xmlns:p14="http://schemas.microsoft.com/office/powerpoint/2010/main" val="188935423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337299-9126-4A3F-B6D1-13246A326CF6}"/>
              </a:ext>
            </a:extLst>
          </p:cNvPr>
          <p:cNvSpPr>
            <a:spLocks noGrp="1"/>
          </p:cNvSpPr>
          <p:nvPr>
            <p:ph type="ctrTitle"/>
          </p:nvPr>
        </p:nvSpPr>
        <p:spPr>
          <a:xfrm>
            <a:off x="505837" y="194553"/>
            <a:ext cx="10836613" cy="1939047"/>
          </a:xfrm>
        </p:spPr>
        <p:txBody>
          <a:bodyPr>
            <a:normAutofit/>
          </a:bodyPr>
          <a:lstStyle/>
          <a:p>
            <a:r>
              <a:rPr lang="en-US" dirty="0"/>
              <a:t>Foundations of the Pyramid Model in Primary Care</a:t>
            </a:r>
          </a:p>
        </p:txBody>
      </p:sp>
      <p:pic>
        <p:nvPicPr>
          <p:cNvPr id="5" name="Picture 4">
            <a:extLst>
              <a:ext uri="{FF2B5EF4-FFF2-40B4-BE49-F238E27FC236}">
                <a16:creationId xmlns:a16="http://schemas.microsoft.com/office/drawing/2014/main" id="{F90CA9B6-B051-46A7-BDFF-23B46D7750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8147" y="3929974"/>
            <a:ext cx="1923067" cy="1964873"/>
          </a:xfrm>
          <a:prstGeom prst="rect">
            <a:avLst/>
          </a:prstGeom>
        </p:spPr>
      </p:pic>
      <p:pic>
        <p:nvPicPr>
          <p:cNvPr id="7" name="Picture 6">
            <a:extLst>
              <a:ext uri="{FF2B5EF4-FFF2-40B4-BE49-F238E27FC236}">
                <a16:creationId xmlns:a16="http://schemas.microsoft.com/office/drawing/2014/main" id="{7978197E-1D2E-46DD-BB45-E5B92919143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77072" y="3757795"/>
            <a:ext cx="1642859" cy="2137052"/>
          </a:xfrm>
          <a:prstGeom prst="rect">
            <a:avLst/>
          </a:prstGeom>
        </p:spPr>
      </p:pic>
      <p:pic>
        <p:nvPicPr>
          <p:cNvPr id="9" name="Picture 8">
            <a:extLst>
              <a:ext uri="{FF2B5EF4-FFF2-40B4-BE49-F238E27FC236}">
                <a16:creationId xmlns:a16="http://schemas.microsoft.com/office/drawing/2014/main" id="{2DE781DC-7ABD-45A7-806D-67707C7DFD0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95254" y="3235742"/>
            <a:ext cx="3457778" cy="3181156"/>
          </a:xfrm>
          <a:prstGeom prst="rect">
            <a:avLst/>
          </a:prstGeom>
        </p:spPr>
      </p:pic>
    </p:spTree>
    <p:extLst>
      <p:ext uri="{BB962C8B-B14F-4D97-AF65-F5344CB8AC3E}">
        <p14:creationId xmlns:p14="http://schemas.microsoft.com/office/powerpoint/2010/main" val="329866246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83FF2B-3AB3-4C7B-B545-8B23D326033A}"/>
              </a:ext>
            </a:extLst>
          </p:cNvPr>
          <p:cNvSpPr>
            <a:spLocks noGrp="1"/>
          </p:cNvSpPr>
          <p:nvPr>
            <p:ph type="title"/>
          </p:nvPr>
        </p:nvSpPr>
        <p:spPr/>
        <p:txBody>
          <a:bodyPr/>
          <a:lstStyle/>
          <a:p>
            <a:pPr algn="ctr"/>
            <a:r>
              <a:rPr lang="en-US" dirty="0"/>
              <a:t>Schedule </a:t>
            </a:r>
            <a:r>
              <a:rPr lang="en-US"/>
              <a:t>&amp; Agenda </a:t>
            </a:r>
            <a:br>
              <a:rPr lang="en-US"/>
            </a:br>
            <a:r>
              <a:rPr lang="en-US"/>
              <a:t>DAY </a:t>
            </a:r>
            <a:r>
              <a:rPr lang="en-US" dirty="0"/>
              <a:t>2</a:t>
            </a:r>
          </a:p>
        </p:txBody>
      </p:sp>
      <p:sp>
        <p:nvSpPr>
          <p:cNvPr id="3" name="Content Placeholder 2">
            <a:extLst>
              <a:ext uri="{FF2B5EF4-FFF2-40B4-BE49-F238E27FC236}">
                <a16:creationId xmlns:a16="http://schemas.microsoft.com/office/drawing/2014/main" id="{44389A66-50FF-45D8-A81D-B87BBB7EF3D9}"/>
              </a:ext>
            </a:extLst>
          </p:cNvPr>
          <p:cNvSpPr>
            <a:spLocks noGrp="1"/>
          </p:cNvSpPr>
          <p:nvPr>
            <p:ph idx="1"/>
          </p:nvPr>
        </p:nvSpPr>
        <p:spPr/>
        <p:txBody>
          <a:bodyPr>
            <a:normAutofit fontScale="92500" lnSpcReduction="20000"/>
          </a:bodyPr>
          <a:lstStyle/>
          <a:p>
            <a:pPr lvl="0"/>
            <a:r>
              <a:rPr lang="en-US" dirty="0"/>
              <a:t>Connecting the dots: How the Pyramid Model supports promotion and prevention early childhood system of care strategies (30 min.)</a:t>
            </a:r>
          </a:p>
          <a:p>
            <a:r>
              <a:rPr lang="en-US" dirty="0"/>
              <a:t>Promoting Social Emotional Development in Pediatric Care: Multidisciplinary consultation (30 min.) </a:t>
            </a:r>
          </a:p>
          <a:p>
            <a:pPr lvl="0"/>
            <a:r>
              <a:rPr lang="en-US" dirty="0"/>
              <a:t>Inventory of Practice: What social emotional practices are in place? (30 min.)</a:t>
            </a:r>
          </a:p>
          <a:p>
            <a:pPr lvl="0"/>
            <a:r>
              <a:rPr lang="en-US" dirty="0"/>
              <a:t>Pyramid Parent Modules: PIWI &amp; POS: Building Competence, Confidence, and Mutual Enjoyment (120 min.)</a:t>
            </a:r>
          </a:p>
          <a:p>
            <a:pPr lvl="0"/>
            <a:r>
              <a:rPr lang="en-US" dirty="0"/>
              <a:t>Family Engagement and Routine Based Strategies: Family Routine Guides (60 min.)</a:t>
            </a:r>
          </a:p>
          <a:p>
            <a:pPr lvl="0"/>
            <a:r>
              <a:rPr lang="en-US" dirty="0"/>
              <a:t>Nurturing Environments: Make &amp; Take visuals for home, waiting room and exam room (30 min.)</a:t>
            </a:r>
          </a:p>
          <a:p>
            <a:pPr marL="0" indent="0">
              <a:buNone/>
            </a:pPr>
            <a:endParaRPr lang="en-US" dirty="0"/>
          </a:p>
        </p:txBody>
      </p:sp>
    </p:spTree>
    <p:extLst>
      <p:ext uri="{BB962C8B-B14F-4D97-AF65-F5344CB8AC3E}">
        <p14:creationId xmlns:p14="http://schemas.microsoft.com/office/powerpoint/2010/main" val="282006268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CAE73D-3F29-4EA3-846F-8011B7117381}"/>
              </a:ext>
            </a:extLst>
          </p:cNvPr>
          <p:cNvSpPr>
            <a:spLocks noGrp="1"/>
          </p:cNvSpPr>
          <p:nvPr>
            <p:ph type="title"/>
          </p:nvPr>
        </p:nvSpPr>
        <p:spPr/>
        <p:txBody>
          <a:bodyPr/>
          <a:lstStyle/>
          <a:p>
            <a:pPr algn="ctr"/>
            <a:r>
              <a:rPr lang="en-US" dirty="0"/>
              <a:t>Objectives Day 2</a:t>
            </a:r>
          </a:p>
        </p:txBody>
      </p:sp>
      <p:sp>
        <p:nvSpPr>
          <p:cNvPr id="3" name="Content Placeholder 2">
            <a:extLst>
              <a:ext uri="{FF2B5EF4-FFF2-40B4-BE49-F238E27FC236}">
                <a16:creationId xmlns:a16="http://schemas.microsoft.com/office/drawing/2014/main" id="{F2577131-1A2B-4322-B054-FA9401556668}"/>
              </a:ext>
            </a:extLst>
          </p:cNvPr>
          <p:cNvSpPr>
            <a:spLocks noGrp="1"/>
          </p:cNvSpPr>
          <p:nvPr>
            <p:ph idx="1"/>
          </p:nvPr>
        </p:nvSpPr>
        <p:spPr>
          <a:xfrm>
            <a:off x="838200" y="1077686"/>
            <a:ext cx="10558042" cy="5537006"/>
          </a:xfrm>
        </p:spPr>
        <p:txBody>
          <a:bodyPr>
            <a:normAutofit lnSpcReduction="10000"/>
          </a:bodyPr>
          <a:lstStyle/>
          <a:p>
            <a:endParaRPr lang="en-US" altLang="en-US" dirty="0">
              <a:ea typeface="ＭＳ Ｐゴシック" panose="020B0600070205080204" pitchFamily="34" charset="-128"/>
            </a:endParaRPr>
          </a:p>
          <a:p>
            <a:pPr lvl="0"/>
            <a:r>
              <a:rPr lang="en-US" dirty="0"/>
              <a:t>Participants will understand the Pyramid Model Framework and how it can be applied in primary care during office visits, home visits, consultations, and groups. </a:t>
            </a:r>
          </a:p>
          <a:p>
            <a:pPr lvl="0"/>
            <a:r>
              <a:rPr lang="en-US" dirty="0"/>
              <a:t>Participants will be able to identify strategies for building nurturing and responsive relationships with young children and supporting the parent-child relationship. </a:t>
            </a:r>
          </a:p>
          <a:p>
            <a:pPr lvl="0"/>
            <a:r>
              <a:rPr lang="en-US" dirty="0"/>
              <a:t>Participants will identify how understanding the needs of young children relates to building positive relationships and the supportive environments.</a:t>
            </a:r>
          </a:p>
          <a:p>
            <a:pPr lvl="0"/>
            <a:r>
              <a:rPr lang="en-US" dirty="0"/>
              <a:t>Participants will identify prevention and promotion strategies for children and their families that can be used in pediatric primary care setting during office visits, home visits, consultation, and groups</a:t>
            </a:r>
          </a:p>
          <a:p>
            <a:endParaRPr lang="en-US" dirty="0"/>
          </a:p>
        </p:txBody>
      </p:sp>
    </p:spTree>
    <p:extLst>
      <p:ext uri="{BB962C8B-B14F-4D97-AF65-F5344CB8AC3E}">
        <p14:creationId xmlns:p14="http://schemas.microsoft.com/office/powerpoint/2010/main" val="22570651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a:extLst>
              <a:ext uri="{FF2B5EF4-FFF2-40B4-BE49-F238E27FC236}">
                <a16:creationId xmlns:a16="http://schemas.microsoft.com/office/drawing/2014/main" id="{49BF3069-1959-43B6-98EC-47C073AF4C27}"/>
              </a:ext>
            </a:extLst>
          </p:cNvPr>
          <p:cNvSpPr>
            <a:spLocks noGrp="1" noChangeArrowheads="1"/>
          </p:cNvSpPr>
          <p:nvPr>
            <p:ph type="title"/>
          </p:nvPr>
        </p:nvSpPr>
        <p:spPr>
          <a:xfrm>
            <a:off x="1828800" y="381000"/>
            <a:ext cx="8534400" cy="1143000"/>
          </a:xfrm>
        </p:spPr>
        <p:txBody>
          <a:bodyPr>
            <a:normAutofit fontScale="90000"/>
          </a:bodyPr>
          <a:lstStyle/>
          <a:p>
            <a:pPr algn="ctr"/>
            <a:r>
              <a:rPr lang="en-US" altLang="en-US" sz="4000" dirty="0"/>
              <a:t>The Pyramid aims to promote children’s success by</a:t>
            </a:r>
            <a:r>
              <a:rPr lang="is-IS" altLang="en-US" sz="4000" dirty="0"/>
              <a:t>….</a:t>
            </a:r>
            <a:endParaRPr lang="en-US" altLang="en-US" dirty="0"/>
          </a:p>
        </p:txBody>
      </p:sp>
      <p:sp>
        <p:nvSpPr>
          <p:cNvPr id="21507" name="Rectangle 3">
            <a:extLst>
              <a:ext uri="{FF2B5EF4-FFF2-40B4-BE49-F238E27FC236}">
                <a16:creationId xmlns:a16="http://schemas.microsoft.com/office/drawing/2014/main" id="{29B55CEC-9B58-4028-AAFD-A83374159430}"/>
              </a:ext>
            </a:extLst>
          </p:cNvPr>
          <p:cNvSpPr>
            <a:spLocks noGrp="1" noChangeArrowheads="1"/>
          </p:cNvSpPr>
          <p:nvPr>
            <p:ph idx="1"/>
          </p:nvPr>
        </p:nvSpPr>
        <p:spPr>
          <a:xfrm>
            <a:off x="1981200" y="1752600"/>
            <a:ext cx="8229600" cy="4495800"/>
          </a:xfrm>
        </p:spPr>
        <p:txBody>
          <a:bodyPr/>
          <a:lstStyle/>
          <a:p>
            <a:pPr>
              <a:lnSpc>
                <a:spcPct val="90000"/>
              </a:lnSpc>
              <a:spcBef>
                <a:spcPct val="5000"/>
              </a:spcBef>
            </a:pPr>
            <a:r>
              <a:rPr lang="en-US" altLang="en-US" dirty="0"/>
              <a:t>Creating environments where EVERY child feels nurtured and supported, whether at school, at home or in a provider’s office;</a:t>
            </a:r>
          </a:p>
          <a:p>
            <a:pPr>
              <a:spcBef>
                <a:spcPts val="1800"/>
              </a:spcBef>
            </a:pPr>
            <a:r>
              <a:rPr lang="en-US" altLang="en-US" dirty="0"/>
              <a:t>Designing environments that promote child and family engagement;</a:t>
            </a:r>
          </a:p>
          <a:p>
            <a:pPr>
              <a:spcBef>
                <a:spcPts val="1800"/>
              </a:spcBef>
            </a:pPr>
            <a:r>
              <a:rPr lang="en-US" altLang="en-US" dirty="0"/>
              <a:t>Supporting caregivers to actively teach children social-emotional skills, such as: </a:t>
            </a:r>
          </a:p>
          <a:p>
            <a:pPr lvl="1">
              <a:lnSpc>
                <a:spcPct val="90000"/>
              </a:lnSpc>
              <a:spcBef>
                <a:spcPct val="5000"/>
              </a:spcBef>
              <a:buFontTx/>
              <a:buChar char="•"/>
            </a:pPr>
            <a:r>
              <a:rPr lang="en-US" altLang="en-US" dirty="0"/>
              <a:t>Teaching expectations and routines, and </a:t>
            </a:r>
          </a:p>
          <a:p>
            <a:pPr lvl="1">
              <a:lnSpc>
                <a:spcPct val="90000"/>
              </a:lnSpc>
              <a:spcBef>
                <a:spcPct val="5000"/>
              </a:spcBef>
              <a:buFontTx/>
              <a:buChar char="•"/>
            </a:pPr>
            <a:r>
              <a:rPr lang="en-US" altLang="en-US" dirty="0"/>
              <a:t>Teaching skills that children can use in place of challenging behaviors.</a:t>
            </a:r>
          </a:p>
        </p:txBody>
      </p:sp>
    </p:spTree>
    <p:extLst>
      <p:ext uri="{BB962C8B-B14F-4D97-AF65-F5344CB8AC3E}">
        <p14:creationId xmlns:p14="http://schemas.microsoft.com/office/powerpoint/2010/main" val="588135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Video</a:t>
            </a:r>
          </a:p>
        </p:txBody>
      </p:sp>
      <p:sp>
        <p:nvSpPr>
          <p:cNvPr id="3" name="Content Placeholder 2"/>
          <p:cNvSpPr>
            <a:spLocks noGrp="1"/>
          </p:cNvSpPr>
          <p:nvPr>
            <p:ph idx="1"/>
          </p:nvPr>
        </p:nvSpPr>
        <p:spPr/>
        <p:txBody>
          <a:bodyPr/>
          <a:lstStyle/>
          <a:p>
            <a:pPr marL="0" indent="0">
              <a:buNone/>
            </a:pPr>
            <a:endParaRPr lang="en-US" dirty="0">
              <a:hlinkClick r:id="rId2"/>
            </a:endParaRPr>
          </a:p>
          <a:p>
            <a:pPr marL="0" indent="0">
              <a:buNone/>
            </a:pPr>
            <a:endParaRPr lang="en-US" dirty="0">
              <a:hlinkClick r:id="rId2"/>
            </a:endParaRPr>
          </a:p>
          <a:p>
            <a:pPr marL="0" indent="0">
              <a:buNone/>
            </a:pPr>
            <a:endParaRPr lang="en-US" dirty="0">
              <a:hlinkClick r:id="rId2"/>
            </a:endParaRPr>
          </a:p>
          <a:p>
            <a:pPr marL="0" indent="0">
              <a:buNone/>
            </a:pPr>
            <a:r>
              <a:rPr lang="en-US" dirty="0">
                <a:hlinkClick r:id="rId2"/>
              </a:rPr>
              <a:t>https://www.youtube.com/watch?time_continue=5&amp;v=I8wCsdSRcVM</a:t>
            </a:r>
            <a:endParaRPr lang="en-US" dirty="0"/>
          </a:p>
          <a:p>
            <a:endParaRPr lang="en-US" dirty="0"/>
          </a:p>
          <a:p>
            <a:endParaRPr lang="en-US" dirty="0"/>
          </a:p>
        </p:txBody>
      </p:sp>
    </p:spTree>
    <p:extLst>
      <p:ext uri="{BB962C8B-B14F-4D97-AF65-F5344CB8AC3E}">
        <p14:creationId xmlns:p14="http://schemas.microsoft.com/office/powerpoint/2010/main" val="225101969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556BF00-4C63-417E-A41B-531CD1087566}"/>
              </a:ext>
            </a:extLst>
          </p:cNvPr>
          <p:cNvSpPr>
            <a:spLocks noGrp="1"/>
          </p:cNvSpPr>
          <p:nvPr>
            <p:ph type="title"/>
          </p:nvPr>
        </p:nvSpPr>
        <p:spPr/>
        <p:txBody>
          <a:bodyPr>
            <a:normAutofit fontScale="90000"/>
          </a:bodyPr>
          <a:lstStyle/>
          <a:p>
            <a:pPr algn="ctr"/>
            <a:r>
              <a:rPr lang="en-US" dirty="0"/>
              <a:t>Context: Project LAUNCH’s</a:t>
            </a:r>
            <a:br>
              <a:rPr lang="en-US" dirty="0"/>
            </a:br>
            <a:r>
              <a:rPr lang="en-US" dirty="0"/>
              <a:t>Prevention and Promotion Strategies</a:t>
            </a:r>
            <a:br>
              <a:rPr lang="en-US" dirty="0"/>
            </a:br>
            <a:endParaRPr lang="en-US" dirty="0"/>
          </a:p>
        </p:txBody>
      </p:sp>
      <p:graphicFrame>
        <p:nvGraphicFramePr>
          <p:cNvPr id="7" name="Content Placeholder 6">
            <a:extLst>
              <a:ext uri="{FF2B5EF4-FFF2-40B4-BE49-F238E27FC236}">
                <a16:creationId xmlns:a16="http://schemas.microsoft.com/office/drawing/2014/main" id="{F8561EE3-7079-4435-9D51-01CF6078274D}"/>
              </a:ext>
            </a:extLst>
          </p:cNvPr>
          <p:cNvGraphicFramePr>
            <a:graphicFrameLocks noGrp="1"/>
          </p:cNvGraphicFramePr>
          <p:nvPr>
            <p:ph idx="1"/>
            <p:extLst>
              <p:ext uri="{D42A27DB-BD31-4B8C-83A1-F6EECF244321}">
                <p14:modId xmlns:p14="http://schemas.microsoft.com/office/powerpoint/2010/main" val="3858360529"/>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71482674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txBox="1">
            <a:spLocks noGrp="1"/>
          </p:cNvSpPr>
          <p:nvPr>
            <p:ph type="title"/>
          </p:nvPr>
        </p:nvSpPr>
        <p:spPr>
          <a:xfrm>
            <a:off x="290286" y="365125"/>
            <a:ext cx="5115903" cy="5422446"/>
          </a:xfrm>
        </p:spPr>
        <p:txBody>
          <a:bodyPr>
            <a:normAutofit/>
          </a:bodyPr>
          <a:lstStyle/>
          <a:p>
            <a:pPr lvl="0"/>
            <a:r>
              <a:rPr lang="en-US" b="1" dirty="0">
                <a:latin typeface="+mn-lt"/>
              </a:rPr>
              <a:t>Laying the Foundation:</a:t>
            </a:r>
            <a:br>
              <a:rPr lang="en-US" dirty="0">
                <a:latin typeface="+mn-lt"/>
              </a:rPr>
            </a:br>
            <a:br>
              <a:rPr lang="en-US" dirty="0">
                <a:latin typeface="+mn-lt"/>
              </a:rPr>
            </a:br>
            <a:r>
              <a:rPr lang="en-US" dirty="0">
                <a:latin typeface="+mn-lt"/>
              </a:rPr>
              <a:t>In your work, </a:t>
            </a:r>
            <a:br>
              <a:rPr lang="en-US" dirty="0">
                <a:latin typeface="+mn-lt"/>
              </a:rPr>
            </a:br>
            <a:r>
              <a:rPr lang="en-US" dirty="0">
                <a:latin typeface="+mn-lt"/>
              </a:rPr>
              <a:t>how do you already support the parent-child relationship?</a:t>
            </a:r>
          </a:p>
        </p:txBody>
      </p:sp>
      <p:pic>
        <p:nvPicPr>
          <p:cNvPr id="3" name="Picture 2">
            <a:extLst/>
          </p:cNvPr>
          <p:cNvPicPr>
            <a:picLocks noChangeAspect="1"/>
          </p:cNvPicPr>
          <p:nvPr/>
        </p:nvPicPr>
        <p:blipFill rotWithShape="1">
          <a:blip r:embed="rId3">
            <a:lum/>
            <a:alphaModFix/>
          </a:blip>
          <a:srcRect l="6052" t="2323"/>
          <a:stretch/>
        </p:blipFill>
        <p:spPr>
          <a:xfrm>
            <a:off x="5406189" y="1122947"/>
            <a:ext cx="6359405" cy="4656311"/>
          </a:xfrm>
          <a:prstGeom prst="rect">
            <a:avLst/>
          </a:prstGeom>
          <a:noFill/>
          <a:ln w="76200">
            <a:solidFill>
              <a:srgbClr val="0070C0"/>
            </a:solidFill>
          </a:ln>
        </p:spPr>
      </p:pic>
    </p:spTree>
    <p:extLst>
      <p:ext uri="{BB962C8B-B14F-4D97-AF65-F5344CB8AC3E}">
        <p14:creationId xmlns:p14="http://schemas.microsoft.com/office/powerpoint/2010/main" val="61762928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800" b="1" i="1" dirty="0"/>
              <a:t>Integration of Behavioral Health in Primary Care</a:t>
            </a:r>
          </a:p>
        </p:txBody>
      </p:sp>
      <p:graphicFrame>
        <p:nvGraphicFramePr>
          <p:cNvPr id="5" name="Content Placeholder 4"/>
          <p:cNvGraphicFramePr>
            <a:graphicFrameLocks noGrp="1"/>
          </p:cNvGraphicFramePr>
          <p:nvPr>
            <p:ph sz="half" idx="1"/>
            <p:extLst>
              <p:ext uri="{D42A27DB-BD31-4B8C-83A1-F6EECF244321}">
                <p14:modId xmlns:p14="http://schemas.microsoft.com/office/powerpoint/2010/main" val="1993364089"/>
              </p:ext>
            </p:extLst>
          </p:nvPr>
        </p:nvGraphicFramePr>
        <p:xfrm>
          <a:off x="838200" y="1825625"/>
          <a:ext cx="5181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Content Placeholder 3"/>
          <p:cNvSpPr>
            <a:spLocks noGrp="1"/>
          </p:cNvSpPr>
          <p:nvPr>
            <p:ph sz="half" idx="2"/>
          </p:nvPr>
        </p:nvSpPr>
        <p:spPr>
          <a:xfrm>
            <a:off x="8291286" y="1861912"/>
            <a:ext cx="3646714" cy="4620816"/>
          </a:xfrm>
        </p:spPr>
        <p:txBody>
          <a:bodyPr>
            <a:normAutofit fontScale="92500" lnSpcReduction="20000"/>
          </a:bodyPr>
          <a:lstStyle/>
          <a:p>
            <a:r>
              <a:rPr lang="en-US" sz="2000" dirty="0">
                <a:solidFill>
                  <a:schemeClr val="accent1">
                    <a:lumMod val="50000"/>
                  </a:schemeClr>
                </a:solidFill>
              </a:rPr>
              <a:t>Therapy using evidence-based interventions (incl. CSEFEL)</a:t>
            </a:r>
          </a:p>
          <a:p>
            <a:r>
              <a:rPr lang="en-US" sz="2000" dirty="0">
                <a:solidFill>
                  <a:schemeClr val="accent1">
                    <a:lumMod val="50000"/>
                  </a:schemeClr>
                </a:solidFill>
              </a:rPr>
              <a:t>Access to care coordination/family supports</a:t>
            </a:r>
          </a:p>
          <a:p>
            <a:pPr marL="0" indent="0">
              <a:buNone/>
            </a:pPr>
            <a:endParaRPr lang="en-US" sz="2000" dirty="0">
              <a:solidFill>
                <a:schemeClr val="accent1">
                  <a:lumMod val="50000"/>
                </a:schemeClr>
              </a:solidFill>
            </a:endParaRPr>
          </a:p>
          <a:p>
            <a:r>
              <a:rPr lang="en-US" sz="2000" dirty="0">
                <a:solidFill>
                  <a:schemeClr val="accent1">
                    <a:lumMod val="50000"/>
                  </a:schemeClr>
                </a:solidFill>
              </a:rPr>
              <a:t>Groups using CSEFEL materials (PIWI, </a:t>
            </a:r>
            <a:r>
              <a:rPr lang="en-US" sz="2000" dirty="0" err="1">
                <a:solidFill>
                  <a:schemeClr val="accent1">
                    <a:lumMod val="50000"/>
                  </a:schemeClr>
                </a:solidFill>
              </a:rPr>
              <a:t>Pos</a:t>
            </a:r>
            <a:r>
              <a:rPr lang="en-US" sz="2000" dirty="0">
                <a:solidFill>
                  <a:schemeClr val="accent1">
                    <a:lumMod val="50000"/>
                  </a:schemeClr>
                </a:solidFill>
              </a:rPr>
              <a:t> Solutions)</a:t>
            </a:r>
          </a:p>
          <a:p>
            <a:r>
              <a:rPr lang="en-US" sz="2000" dirty="0">
                <a:solidFill>
                  <a:schemeClr val="accent1">
                    <a:lumMod val="50000"/>
                  </a:schemeClr>
                </a:solidFill>
              </a:rPr>
              <a:t>Individualized consultations for children and caregivers to promote </a:t>
            </a:r>
            <a:r>
              <a:rPr lang="en-US" sz="2000" dirty="0" err="1">
                <a:solidFill>
                  <a:schemeClr val="accent1">
                    <a:lumMod val="50000"/>
                  </a:schemeClr>
                </a:solidFill>
              </a:rPr>
              <a:t>soc-emot</a:t>
            </a:r>
            <a:r>
              <a:rPr lang="en-US" sz="2000" dirty="0">
                <a:solidFill>
                  <a:schemeClr val="accent1">
                    <a:lumMod val="50000"/>
                  </a:schemeClr>
                </a:solidFill>
              </a:rPr>
              <a:t> skills (Tucker the Turtle, for example)</a:t>
            </a:r>
          </a:p>
          <a:p>
            <a:pPr marL="0" indent="0">
              <a:buNone/>
            </a:pPr>
            <a:endParaRPr lang="en-US" sz="2000" dirty="0">
              <a:solidFill>
                <a:schemeClr val="accent1">
                  <a:lumMod val="50000"/>
                </a:schemeClr>
              </a:solidFill>
            </a:endParaRPr>
          </a:p>
          <a:p>
            <a:r>
              <a:rPr lang="en-US" sz="2000" dirty="0">
                <a:solidFill>
                  <a:schemeClr val="accent1">
                    <a:lumMod val="50000"/>
                  </a:schemeClr>
                </a:solidFill>
              </a:rPr>
              <a:t>Exam room materials that promote social-emotional </a:t>
            </a:r>
            <a:r>
              <a:rPr lang="en-US" sz="2000" dirty="0" err="1">
                <a:solidFill>
                  <a:schemeClr val="accent1">
                    <a:lumMod val="50000"/>
                  </a:schemeClr>
                </a:solidFill>
              </a:rPr>
              <a:t>dev</a:t>
            </a:r>
            <a:endParaRPr lang="en-US" sz="2000" dirty="0">
              <a:solidFill>
                <a:schemeClr val="accent1">
                  <a:lumMod val="50000"/>
                </a:schemeClr>
              </a:solidFill>
            </a:endParaRPr>
          </a:p>
          <a:p>
            <a:r>
              <a:rPr lang="en-US" sz="2000" dirty="0">
                <a:solidFill>
                  <a:schemeClr val="accent1">
                    <a:lumMod val="50000"/>
                  </a:schemeClr>
                </a:solidFill>
              </a:rPr>
              <a:t>Universal screening for </a:t>
            </a:r>
            <a:r>
              <a:rPr lang="en-US" sz="2000" dirty="0" err="1">
                <a:solidFill>
                  <a:schemeClr val="accent1">
                    <a:lumMod val="50000"/>
                  </a:schemeClr>
                </a:solidFill>
              </a:rPr>
              <a:t>soc-emot</a:t>
            </a:r>
            <a:r>
              <a:rPr lang="en-US" sz="2000" dirty="0">
                <a:solidFill>
                  <a:schemeClr val="accent1">
                    <a:lumMod val="50000"/>
                  </a:schemeClr>
                </a:solidFill>
              </a:rPr>
              <a:t> issues in IECMH (EPDS, ASQ, etc.)</a:t>
            </a:r>
          </a:p>
        </p:txBody>
      </p:sp>
      <p:sp>
        <p:nvSpPr>
          <p:cNvPr id="7" name="Right Arrow 6"/>
          <p:cNvSpPr/>
          <p:nvPr/>
        </p:nvSpPr>
        <p:spPr>
          <a:xfrm>
            <a:off x="4136570" y="2286000"/>
            <a:ext cx="3265715" cy="344714"/>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ight Arrow 7"/>
          <p:cNvSpPr/>
          <p:nvPr/>
        </p:nvSpPr>
        <p:spPr>
          <a:xfrm>
            <a:off x="4905828" y="3635829"/>
            <a:ext cx="2612572" cy="362857"/>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ight Arrow 8"/>
          <p:cNvSpPr/>
          <p:nvPr/>
        </p:nvSpPr>
        <p:spPr>
          <a:xfrm>
            <a:off x="5765800" y="5243286"/>
            <a:ext cx="1745343" cy="359228"/>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Left Brace 9"/>
          <p:cNvSpPr/>
          <p:nvPr/>
        </p:nvSpPr>
        <p:spPr>
          <a:xfrm>
            <a:off x="7565571" y="1868716"/>
            <a:ext cx="580572" cy="1161143"/>
          </a:xfrm>
          <a:prstGeom prst="lef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4" name="Left Brace 13"/>
          <p:cNvSpPr/>
          <p:nvPr/>
        </p:nvSpPr>
        <p:spPr>
          <a:xfrm>
            <a:off x="7609114" y="3254831"/>
            <a:ext cx="580572" cy="1161143"/>
          </a:xfrm>
          <a:prstGeom prst="lef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5" name="Left Brace 14"/>
          <p:cNvSpPr/>
          <p:nvPr/>
        </p:nvSpPr>
        <p:spPr>
          <a:xfrm>
            <a:off x="7598228" y="4876802"/>
            <a:ext cx="580572" cy="1161143"/>
          </a:xfrm>
          <a:prstGeom prst="lef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29529015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t>Examples: Exam Room Materials</a:t>
            </a:r>
          </a:p>
        </p:txBody>
      </p:sp>
      <p:pic>
        <p:nvPicPr>
          <p:cNvPr id="6" name="Content Placeholder 5"/>
          <p:cNvPicPr>
            <a:picLocks noGrp="1" noChangeAspect="1"/>
          </p:cNvPicPr>
          <p:nvPr>
            <p:ph sz="half" idx="1"/>
          </p:nvPr>
        </p:nvPicPr>
        <p:blipFill>
          <a:blip r:embed="rId2"/>
          <a:srcRect l="5345" r="5345"/>
          <a:stretch>
            <a:fillRect/>
          </a:stretch>
        </p:blipFill>
        <p:spPr>
          <a:xfrm>
            <a:off x="6452053" y="1469571"/>
            <a:ext cx="5228319" cy="4390571"/>
          </a:xfrm>
        </p:spPr>
      </p:pic>
      <p:sp>
        <p:nvSpPr>
          <p:cNvPr id="4" name="Content Placeholder 3"/>
          <p:cNvSpPr>
            <a:spLocks noGrp="1"/>
          </p:cNvSpPr>
          <p:nvPr>
            <p:ph sz="half" idx="2"/>
          </p:nvPr>
        </p:nvSpPr>
        <p:spPr/>
        <p:txBody>
          <a:bodyPr/>
          <a:lstStyle/>
          <a:p>
            <a:pPr marL="0" indent="0">
              <a:buNone/>
            </a:pPr>
            <a:r>
              <a:rPr lang="en-US" b="1" baseline="30000" dirty="0">
                <a:solidFill>
                  <a:srgbClr val="000000"/>
                </a:solidFill>
                <a:latin typeface="BookmanOldStyle"/>
              </a:rPr>
              <a:t> </a:t>
            </a:r>
            <a:endParaRPr lang="en-US" dirty="0"/>
          </a:p>
        </p:txBody>
      </p:sp>
      <p:pic>
        <p:nvPicPr>
          <p:cNvPr id="7" name="Picture 6" descr="Sample-Clinic-Rm-Poster-MEHC-BabyCues (dragged).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7048" y="1469573"/>
            <a:ext cx="5854093" cy="4390570"/>
          </a:xfrm>
          <a:prstGeom prst="rect">
            <a:avLst/>
          </a:prstGeom>
        </p:spPr>
      </p:pic>
    </p:spTree>
    <p:extLst>
      <p:ext uri="{BB962C8B-B14F-4D97-AF65-F5344CB8AC3E}">
        <p14:creationId xmlns:p14="http://schemas.microsoft.com/office/powerpoint/2010/main" val="335502421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4" name="Rectangle 4"/>
          <p:cNvSpPr>
            <a:spLocks noGrp="1" noChangeArrowheads="1"/>
          </p:cNvSpPr>
          <p:nvPr>
            <p:ph type="ctrTitle"/>
          </p:nvPr>
        </p:nvSpPr>
        <p:spPr>
          <a:xfrm>
            <a:off x="4267200" y="381000"/>
            <a:ext cx="7010400" cy="4114800"/>
          </a:xfrm>
        </p:spPr>
        <p:txBody>
          <a:bodyPr/>
          <a:lstStyle/>
          <a:p>
            <a:r>
              <a:rPr lang="en-US" sz="6000" b="1">
                <a:solidFill>
                  <a:srgbClr val="0000FF"/>
                </a:solidFill>
              </a:rPr>
              <a:t>Tucker Turtle Takes Time to Tuck and Think</a:t>
            </a:r>
          </a:p>
        </p:txBody>
      </p:sp>
      <p:sp>
        <p:nvSpPr>
          <p:cNvPr id="5125" name="Rectangle 5"/>
          <p:cNvSpPr>
            <a:spLocks noGrp="1" noChangeArrowheads="1"/>
          </p:cNvSpPr>
          <p:nvPr>
            <p:ph type="subTitle" idx="1"/>
          </p:nvPr>
        </p:nvSpPr>
        <p:spPr>
          <a:xfrm>
            <a:off x="1828800" y="4343400"/>
            <a:ext cx="8534400" cy="1752600"/>
          </a:xfrm>
        </p:spPr>
        <p:txBody>
          <a:bodyPr/>
          <a:lstStyle/>
          <a:p>
            <a:r>
              <a:rPr lang="en-US" sz="2800"/>
              <a:t>A scripted story to assist with teaching the </a:t>
            </a:r>
            <a:r>
              <a:rPr lang="ja-JP" altLang="en-US" sz="2800">
                <a:latin typeface="Arial"/>
              </a:rPr>
              <a:t>“</a:t>
            </a:r>
            <a:r>
              <a:rPr lang="en-US" sz="2800"/>
              <a:t>Turtle Technique</a:t>
            </a:r>
            <a:r>
              <a:rPr lang="ja-JP" altLang="en-US" sz="2800">
                <a:latin typeface="Arial"/>
              </a:rPr>
              <a:t>”</a:t>
            </a:r>
            <a:endParaRPr lang="en-US" sz="2800"/>
          </a:p>
          <a:p>
            <a:r>
              <a:rPr lang="en-US" sz="2000"/>
              <a:t>By Rochelle Lentini, University of South Florida</a:t>
            </a:r>
          </a:p>
          <a:p>
            <a:r>
              <a:rPr lang="en-US" sz="2000"/>
              <a:t>Updated 2007</a:t>
            </a:r>
          </a:p>
        </p:txBody>
      </p:sp>
      <p:pic>
        <p:nvPicPr>
          <p:cNvPr id="5126" name="Picture 6" descr="j0136827[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1" y="304800"/>
            <a:ext cx="3060700" cy="3810000"/>
          </a:xfrm>
          <a:prstGeom prst="rect">
            <a:avLst/>
          </a:prstGeom>
          <a:noFill/>
          <a:extLst>
            <a:ext uri="{909E8E84-426E-40dd-AFC4-6F175D3DCCD1}">
              <a14:hiddenFill xmlns:a14="http://schemas.microsoft.com/office/drawing/2010/main" xmlns="">
                <a:solidFill>
                  <a:srgbClr val="FFFFFF"/>
                </a:solidFill>
              </a14:hiddenFill>
            </a:ext>
          </a:extLst>
        </p:spPr>
      </p:pic>
      <p:sp>
        <p:nvSpPr>
          <p:cNvPr id="5127" name="Text Box 7"/>
          <p:cNvSpPr txBox="1">
            <a:spLocks noChangeArrowheads="1"/>
          </p:cNvSpPr>
          <p:nvPr/>
        </p:nvSpPr>
        <p:spPr bwMode="auto">
          <a:xfrm>
            <a:off x="0" y="5927726"/>
            <a:ext cx="12192000" cy="40011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a:r>
              <a:rPr lang="en-US" sz="1000">
                <a:latin typeface="Verdana" charset="0"/>
              </a:rPr>
              <a:t>Created using pictures from Microsoft Clipart® and </a:t>
            </a:r>
            <a:r>
              <a:rPr lang="en-US" sz="1000"/>
              <a:t>Webster-Stratton, C. (1991).  The teachers and children videotape series:  Dina dinosaur school.  Seattle, WA:  The Incredible Years.</a:t>
            </a:r>
          </a:p>
          <a:p>
            <a:pPr algn="ctr"/>
            <a:endParaRPr lang="en-US" sz="1000"/>
          </a:p>
        </p:txBody>
      </p:sp>
      <p:pic>
        <p:nvPicPr>
          <p:cNvPr id="5134" name="Picture 14" descr="sunbluetex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600" y="6248401"/>
            <a:ext cx="3149600" cy="5445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Title 1"/>
          <p:cNvSpPr txBox="1">
            <a:spLocks/>
          </p:cNvSpPr>
          <p:nvPr/>
        </p:nvSpPr>
        <p:spPr>
          <a:xfrm>
            <a:off x="3727280" y="381620"/>
            <a:ext cx="7626520" cy="872037"/>
          </a:xfrm>
          <a:prstGeom prst="rect">
            <a:avLst/>
          </a:prstGeom>
        </p:spPr>
        <p:txBody>
          <a:bodyPr vert="horz" lIns="91440" tIns="45720" rIns="91440" bIns="45720" rtlCol="0" anchor="b">
            <a:normAutofit fontScale="55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b="1" dirty="0"/>
              <a:t>Examples: Caregiver Consultation Materials</a:t>
            </a:r>
          </a:p>
        </p:txBody>
      </p:sp>
    </p:spTree>
    <p:extLst>
      <p:ext uri="{BB962C8B-B14F-4D97-AF65-F5344CB8AC3E}">
        <p14:creationId xmlns:p14="http://schemas.microsoft.com/office/powerpoint/2010/main" val="64209495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304800" y="76200"/>
            <a:ext cx="11684000" cy="838200"/>
          </a:xfrm>
        </p:spPr>
        <p:txBody>
          <a:bodyPr/>
          <a:lstStyle/>
          <a:p>
            <a:r>
              <a:rPr lang="en-US" sz="3600"/>
              <a:t>Teacher Tips on the Turtle Technique</a:t>
            </a:r>
          </a:p>
        </p:txBody>
      </p:sp>
      <p:sp>
        <p:nvSpPr>
          <p:cNvPr id="8195" name="Text Box 3"/>
          <p:cNvSpPr txBox="1">
            <a:spLocks noChangeArrowheads="1"/>
          </p:cNvSpPr>
          <p:nvPr/>
        </p:nvSpPr>
        <p:spPr bwMode="auto">
          <a:xfrm>
            <a:off x="224367" y="6478589"/>
            <a:ext cx="7001310" cy="24622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sz="1000"/>
              <a:t>Webster-Stratton, C. (1991).  The teachers and children videotape series:  Dina dinosaur school.  Seattle, WA:  The Incredible Years.</a:t>
            </a:r>
          </a:p>
        </p:txBody>
      </p:sp>
      <p:sp>
        <p:nvSpPr>
          <p:cNvPr id="8196" name="Rectangle 4"/>
          <p:cNvSpPr>
            <a:spLocks noGrp="1" noChangeArrowheads="1"/>
          </p:cNvSpPr>
          <p:nvPr>
            <p:ph type="body" idx="1"/>
          </p:nvPr>
        </p:nvSpPr>
        <p:spPr>
          <a:xfrm>
            <a:off x="304800" y="762000"/>
            <a:ext cx="11582400" cy="4114800"/>
          </a:xfrm>
          <a:noFill/>
          <a:ln/>
        </p:spPr>
        <p:txBody>
          <a:bodyPr>
            <a:normAutofit fontScale="92500" lnSpcReduction="10000"/>
          </a:bodyPr>
          <a:lstStyle/>
          <a:p>
            <a:pPr>
              <a:lnSpc>
                <a:spcPct val="90000"/>
              </a:lnSpc>
            </a:pPr>
            <a:r>
              <a:rPr lang="en-US" sz="2400"/>
              <a:t>Model remaining calm</a:t>
            </a:r>
          </a:p>
          <a:p>
            <a:pPr>
              <a:lnSpc>
                <a:spcPct val="90000"/>
              </a:lnSpc>
            </a:pPr>
            <a:r>
              <a:rPr lang="en-US" sz="2400"/>
              <a:t>Teach the child the steps of how to control feelings and calm down (</a:t>
            </a:r>
            <a:r>
              <a:rPr lang="ja-JP" altLang="en-US" sz="2400">
                <a:latin typeface="Arial"/>
              </a:rPr>
              <a:t>“</a:t>
            </a:r>
            <a:r>
              <a:rPr lang="en-US" sz="2400"/>
              <a:t>think like a turtle</a:t>
            </a:r>
            <a:r>
              <a:rPr lang="ja-JP" altLang="en-US" sz="2400">
                <a:latin typeface="Arial"/>
              </a:rPr>
              <a:t>”</a:t>
            </a:r>
            <a:r>
              <a:rPr lang="en-US" sz="2400"/>
              <a:t>)</a:t>
            </a:r>
          </a:p>
          <a:p>
            <a:pPr lvl="1">
              <a:lnSpc>
                <a:spcPct val="90000"/>
              </a:lnSpc>
            </a:pPr>
            <a:r>
              <a:rPr lang="en-US" sz="2400"/>
              <a:t>Step 1:  Recognize your feeling(s)</a:t>
            </a:r>
          </a:p>
          <a:p>
            <a:pPr lvl="1">
              <a:lnSpc>
                <a:spcPct val="90000"/>
              </a:lnSpc>
            </a:pPr>
            <a:r>
              <a:rPr lang="en-US" sz="2400"/>
              <a:t>Step 2:  Think </a:t>
            </a:r>
            <a:r>
              <a:rPr lang="ja-JP" altLang="en-US" sz="2400">
                <a:latin typeface="Arial"/>
              </a:rPr>
              <a:t>“</a:t>
            </a:r>
            <a:r>
              <a:rPr lang="en-US" sz="2400"/>
              <a:t>stop</a:t>
            </a:r>
            <a:r>
              <a:rPr lang="ja-JP" altLang="en-US" sz="2400">
                <a:latin typeface="Arial"/>
              </a:rPr>
              <a:t>”</a:t>
            </a:r>
            <a:endParaRPr lang="en-US" sz="2400"/>
          </a:p>
          <a:p>
            <a:pPr lvl="1">
              <a:lnSpc>
                <a:spcPct val="90000"/>
              </a:lnSpc>
            </a:pPr>
            <a:r>
              <a:rPr lang="en-US" sz="2400"/>
              <a:t>Step 3:  Tuck inside your </a:t>
            </a:r>
            <a:r>
              <a:rPr lang="ja-JP" altLang="en-US" sz="2400">
                <a:latin typeface="Arial"/>
              </a:rPr>
              <a:t>“</a:t>
            </a:r>
            <a:r>
              <a:rPr lang="en-US" sz="2400"/>
              <a:t>shell</a:t>
            </a:r>
            <a:r>
              <a:rPr lang="ja-JP" altLang="en-US" sz="2400">
                <a:latin typeface="Arial"/>
              </a:rPr>
              <a:t>”</a:t>
            </a:r>
            <a:r>
              <a:rPr lang="en-US" sz="2400"/>
              <a:t> and take 3 			  	   deep breaths</a:t>
            </a:r>
          </a:p>
          <a:p>
            <a:pPr lvl="1">
              <a:lnSpc>
                <a:spcPct val="90000"/>
              </a:lnSpc>
            </a:pPr>
            <a:r>
              <a:rPr lang="en-US" sz="2400"/>
              <a:t>Step 4:  Come out when calm and think of a 		  	   </a:t>
            </a:r>
            <a:r>
              <a:rPr lang="ja-JP" altLang="en-US" sz="2400">
                <a:latin typeface="Arial"/>
              </a:rPr>
              <a:t>“</a:t>
            </a:r>
            <a:r>
              <a:rPr lang="en-US" sz="2400"/>
              <a:t>solution</a:t>
            </a:r>
            <a:r>
              <a:rPr lang="ja-JP" altLang="en-US" sz="2400">
                <a:latin typeface="Arial"/>
              </a:rPr>
              <a:t>”</a:t>
            </a:r>
            <a:endParaRPr lang="en-US" sz="2400"/>
          </a:p>
          <a:p>
            <a:pPr>
              <a:lnSpc>
                <a:spcPct val="90000"/>
              </a:lnSpc>
            </a:pPr>
            <a:r>
              <a:rPr lang="en-US" sz="2400"/>
              <a:t>Practice steps frequently (see cue cards on next 4 pages)</a:t>
            </a:r>
          </a:p>
          <a:p>
            <a:pPr>
              <a:lnSpc>
                <a:spcPct val="90000"/>
              </a:lnSpc>
            </a:pPr>
            <a:r>
              <a:rPr lang="en-US" sz="2400"/>
              <a:t>Prepare for and help the child handle possible disappointment or change and </a:t>
            </a:r>
            <a:r>
              <a:rPr lang="ja-JP" altLang="en-US" sz="2400">
                <a:latin typeface="Arial"/>
              </a:rPr>
              <a:t>“</a:t>
            </a:r>
            <a:r>
              <a:rPr lang="en-US" sz="2400"/>
              <a:t>to think of a solution</a:t>
            </a:r>
            <a:r>
              <a:rPr lang="ja-JP" altLang="en-US" sz="2400">
                <a:latin typeface="Arial"/>
              </a:rPr>
              <a:t>”</a:t>
            </a:r>
            <a:r>
              <a:rPr lang="en-US" sz="2400"/>
              <a:t> (see list on last page)</a:t>
            </a:r>
          </a:p>
          <a:p>
            <a:pPr>
              <a:lnSpc>
                <a:spcPct val="90000"/>
              </a:lnSpc>
            </a:pPr>
            <a:r>
              <a:rPr lang="en-US" sz="2400"/>
              <a:t>Recognize and comment when the child stays calm</a:t>
            </a:r>
          </a:p>
          <a:p>
            <a:pPr>
              <a:lnSpc>
                <a:spcPct val="90000"/>
              </a:lnSpc>
            </a:pPr>
            <a:r>
              <a:rPr lang="en-US" sz="2400"/>
              <a:t>Involve families:  teach the </a:t>
            </a:r>
            <a:r>
              <a:rPr lang="ja-JP" altLang="en-US" sz="2400">
                <a:latin typeface="Arial"/>
              </a:rPr>
              <a:t>“</a:t>
            </a:r>
            <a:r>
              <a:rPr lang="en-US" sz="2400"/>
              <a:t>Turtle Technique</a:t>
            </a:r>
            <a:r>
              <a:rPr lang="ja-JP" altLang="en-US" sz="2400">
                <a:latin typeface="Arial"/>
              </a:rPr>
              <a:t>”</a:t>
            </a:r>
            <a:endParaRPr lang="en-US" sz="2400"/>
          </a:p>
        </p:txBody>
      </p:sp>
    </p:spTree>
    <p:extLst>
      <p:ext uri="{BB962C8B-B14F-4D97-AF65-F5344CB8AC3E}">
        <p14:creationId xmlns:p14="http://schemas.microsoft.com/office/powerpoint/2010/main" val="259268489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2858" y="383268"/>
            <a:ext cx="11375572" cy="1325563"/>
          </a:xfrm>
        </p:spPr>
        <p:txBody>
          <a:bodyPr>
            <a:normAutofit/>
          </a:bodyPr>
          <a:lstStyle/>
          <a:p>
            <a:r>
              <a:rPr lang="en-US" sz="3600" b="1" i="1" dirty="0"/>
              <a:t>Family Strengthening &amp; Parent Skills Training in Primary Care</a:t>
            </a:r>
          </a:p>
        </p:txBody>
      </p:sp>
      <p:graphicFrame>
        <p:nvGraphicFramePr>
          <p:cNvPr id="5" name="Content Placeholder 4"/>
          <p:cNvGraphicFramePr>
            <a:graphicFrameLocks noGrp="1"/>
          </p:cNvGraphicFramePr>
          <p:nvPr>
            <p:ph sz="half" idx="1"/>
            <p:extLst>
              <p:ext uri="{D42A27DB-BD31-4B8C-83A1-F6EECF244321}">
                <p14:modId xmlns:p14="http://schemas.microsoft.com/office/powerpoint/2010/main" val="1993364089"/>
              </p:ext>
            </p:extLst>
          </p:nvPr>
        </p:nvGraphicFramePr>
        <p:xfrm>
          <a:off x="838200" y="1825625"/>
          <a:ext cx="5181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Content Placeholder 3"/>
          <p:cNvSpPr>
            <a:spLocks noGrp="1"/>
          </p:cNvSpPr>
          <p:nvPr>
            <p:ph sz="half" idx="2"/>
          </p:nvPr>
        </p:nvSpPr>
        <p:spPr>
          <a:xfrm>
            <a:off x="8256650" y="1749738"/>
            <a:ext cx="3646714" cy="4351338"/>
          </a:xfrm>
        </p:spPr>
        <p:txBody>
          <a:bodyPr>
            <a:normAutofit fontScale="85000" lnSpcReduction="20000"/>
          </a:bodyPr>
          <a:lstStyle/>
          <a:p>
            <a:r>
              <a:rPr lang="en-US" sz="2000" dirty="0">
                <a:solidFill>
                  <a:schemeClr val="accent1">
                    <a:lumMod val="50000"/>
                  </a:schemeClr>
                </a:solidFill>
              </a:rPr>
              <a:t>Use of CSEFEL modules in parent meetings and consultations (PIWI/POS, etc.)</a:t>
            </a:r>
          </a:p>
          <a:p>
            <a:r>
              <a:rPr lang="en-US" sz="2000" dirty="0">
                <a:solidFill>
                  <a:schemeClr val="accent1">
                    <a:lumMod val="50000"/>
                  </a:schemeClr>
                </a:solidFill>
              </a:rPr>
              <a:t>Groups where caregivers learn strategies, such as “Filling the Bank”</a:t>
            </a:r>
          </a:p>
          <a:p>
            <a:pPr marL="0" indent="0">
              <a:buNone/>
            </a:pPr>
            <a:endParaRPr lang="en-US" sz="2000" dirty="0">
              <a:solidFill>
                <a:schemeClr val="accent1">
                  <a:lumMod val="50000"/>
                </a:schemeClr>
              </a:solidFill>
            </a:endParaRPr>
          </a:p>
          <a:p>
            <a:r>
              <a:rPr lang="en-US" sz="2000" dirty="0">
                <a:solidFill>
                  <a:schemeClr val="accent1">
                    <a:lumMod val="50000"/>
                  </a:schemeClr>
                </a:solidFill>
              </a:rPr>
              <a:t>Access to tools through PCPs, other forums</a:t>
            </a:r>
          </a:p>
          <a:p>
            <a:r>
              <a:rPr lang="en-US" sz="2000" dirty="0">
                <a:solidFill>
                  <a:schemeClr val="accent1">
                    <a:lumMod val="50000"/>
                  </a:schemeClr>
                </a:solidFill>
              </a:rPr>
              <a:t>Caregiver involvement in organizational planning/advisory groups</a:t>
            </a:r>
          </a:p>
          <a:p>
            <a:endParaRPr lang="en-US" sz="2000" dirty="0">
              <a:solidFill>
                <a:schemeClr val="accent1">
                  <a:lumMod val="50000"/>
                </a:schemeClr>
              </a:solidFill>
            </a:endParaRPr>
          </a:p>
          <a:p>
            <a:r>
              <a:rPr lang="en-US" sz="2000" dirty="0">
                <a:solidFill>
                  <a:schemeClr val="accent1">
                    <a:lumMod val="50000"/>
                  </a:schemeClr>
                </a:solidFill>
              </a:rPr>
              <a:t>Activity nights/game nights/family programming to support positive interactions</a:t>
            </a:r>
          </a:p>
          <a:p>
            <a:r>
              <a:rPr lang="en-US" sz="2000" dirty="0">
                <a:solidFill>
                  <a:schemeClr val="accent1">
                    <a:lumMod val="50000"/>
                  </a:schemeClr>
                </a:solidFill>
              </a:rPr>
              <a:t>Spaces/materials that affirm families’ cultural identities</a:t>
            </a:r>
          </a:p>
          <a:p>
            <a:endParaRPr lang="en-US" sz="2000" dirty="0">
              <a:solidFill>
                <a:schemeClr val="accent1">
                  <a:lumMod val="50000"/>
                </a:schemeClr>
              </a:solidFill>
            </a:endParaRPr>
          </a:p>
        </p:txBody>
      </p:sp>
      <p:sp>
        <p:nvSpPr>
          <p:cNvPr id="7" name="Right Arrow 6"/>
          <p:cNvSpPr/>
          <p:nvPr/>
        </p:nvSpPr>
        <p:spPr>
          <a:xfrm>
            <a:off x="4136570" y="2286000"/>
            <a:ext cx="3265715" cy="344714"/>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ight Arrow 7"/>
          <p:cNvSpPr/>
          <p:nvPr/>
        </p:nvSpPr>
        <p:spPr>
          <a:xfrm>
            <a:off x="4905828" y="3635829"/>
            <a:ext cx="2612572" cy="362857"/>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ight Arrow 8"/>
          <p:cNvSpPr/>
          <p:nvPr/>
        </p:nvSpPr>
        <p:spPr>
          <a:xfrm>
            <a:off x="5765800" y="5243286"/>
            <a:ext cx="1745343" cy="359228"/>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Left Brace 9"/>
          <p:cNvSpPr/>
          <p:nvPr/>
        </p:nvSpPr>
        <p:spPr>
          <a:xfrm>
            <a:off x="7565571" y="1868716"/>
            <a:ext cx="580572" cy="1161143"/>
          </a:xfrm>
          <a:prstGeom prst="lef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4" name="Left Brace 13"/>
          <p:cNvSpPr/>
          <p:nvPr/>
        </p:nvSpPr>
        <p:spPr>
          <a:xfrm>
            <a:off x="7609114" y="3254831"/>
            <a:ext cx="580572" cy="1161143"/>
          </a:xfrm>
          <a:prstGeom prst="lef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5" name="Left Brace 14"/>
          <p:cNvSpPr/>
          <p:nvPr/>
        </p:nvSpPr>
        <p:spPr>
          <a:xfrm>
            <a:off x="7598228" y="4876802"/>
            <a:ext cx="580572" cy="1161143"/>
          </a:xfrm>
          <a:prstGeom prst="lef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295290158"/>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t>Let’s explore</a:t>
            </a:r>
            <a:r>
              <a:rPr lang="is-IS" b="1" dirty="0"/>
              <a:t>…</a:t>
            </a:r>
            <a:endParaRPr lang="en-US" b="1" dirty="0"/>
          </a:p>
        </p:txBody>
      </p:sp>
      <p:sp>
        <p:nvSpPr>
          <p:cNvPr id="4" name="Content Placeholder 3"/>
          <p:cNvSpPr>
            <a:spLocks noGrp="1"/>
          </p:cNvSpPr>
          <p:nvPr>
            <p:ph sz="half" idx="2"/>
          </p:nvPr>
        </p:nvSpPr>
        <p:spPr/>
        <p:txBody>
          <a:bodyPr anchor="ctr">
            <a:normAutofit/>
          </a:bodyPr>
          <a:lstStyle/>
          <a:p>
            <a:pPr marL="0" indent="0">
              <a:buNone/>
            </a:pPr>
            <a:r>
              <a:rPr lang="en-US" sz="3000" dirty="0">
                <a:hlinkClick r:id="rId3"/>
              </a:rPr>
              <a:t>http://www.ecmhmatters.org/ForProfessionals/Documents/Toolkit/BPHC_PowerPoint_Project_Section_2_FINAL.pdf</a:t>
            </a:r>
            <a:endParaRPr lang="en-US" sz="3000" dirty="0"/>
          </a:p>
          <a:p>
            <a:pPr marL="0" indent="0" algn="ctr">
              <a:buNone/>
            </a:pPr>
            <a:endParaRPr lang="en-US" sz="3000" dirty="0"/>
          </a:p>
        </p:txBody>
      </p:sp>
      <p:pic>
        <p:nvPicPr>
          <p:cNvPr id="6" name="Picture 5" descr="infant-looking-computer-19075876.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79286" y="2032000"/>
            <a:ext cx="4263571" cy="3410857"/>
          </a:xfrm>
          <a:prstGeom prst="rect">
            <a:avLst/>
          </a:prstGeom>
        </p:spPr>
      </p:pic>
    </p:spTree>
    <p:extLst>
      <p:ext uri="{BB962C8B-B14F-4D97-AF65-F5344CB8AC3E}">
        <p14:creationId xmlns:p14="http://schemas.microsoft.com/office/powerpoint/2010/main" val="91366171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800" b="1" i="1" dirty="0"/>
              <a:t>How does IECMH Consultation look in Primary Care?</a:t>
            </a:r>
          </a:p>
        </p:txBody>
      </p:sp>
      <p:graphicFrame>
        <p:nvGraphicFramePr>
          <p:cNvPr id="5" name="Content Placeholder 4"/>
          <p:cNvGraphicFramePr>
            <a:graphicFrameLocks noGrp="1"/>
          </p:cNvGraphicFramePr>
          <p:nvPr>
            <p:ph sz="half" idx="1"/>
            <p:extLst>
              <p:ext uri="{D42A27DB-BD31-4B8C-83A1-F6EECF244321}">
                <p14:modId xmlns:p14="http://schemas.microsoft.com/office/powerpoint/2010/main" val="3654023582"/>
              </p:ext>
            </p:extLst>
          </p:nvPr>
        </p:nvGraphicFramePr>
        <p:xfrm>
          <a:off x="838200" y="1825625"/>
          <a:ext cx="5181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Content Placeholder 3"/>
          <p:cNvSpPr>
            <a:spLocks noGrp="1"/>
          </p:cNvSpPr>
          <p:nvPr>
            <p:ph sz="half" idx="2"/>
          </p:nvPr>
        </p:nvSpPr>
        <p:spPr>
          <a:xfrm>
            <a:off x="8291286" y="1861912"/>
            <a:ext cx="3646714" cy="4351338"/>
          </a:xfrm>
        </p:spPr>
        <p:txBody>
          <a:bodyPr>
            <a:normAutofit/>
          </a:bodyPr>
          <a:lstStyle/>
          <a:p>
            <a:r>
              <a:rPr lang="en-US" sz="2000" dirty="0">
                <a:solidFill>
                  <a:schemeClr val="accent1">
                    <a:lumMod val="50000"/>
                  </a:schemeClr>
                </a:solidFill>
              </a:rPr>
              <a:t>Strengths-based child conferences</a:t>
            </a:r>
          </a:p>
          <a:p>
            <a:r>
              <a:rPr lang="en-US" sz="2000" dirty="0">
                <a:solidFill>
                  <a:schemeClr val="accent1">
                    <a:lumMod val="50000"/>
                  </a:schemeClr>
                </a:solidFill>
              </a:rPr>
              <a:t>School-based child-specific consultations</a:t>
            </a:r>
          </a:p>
          <a:p>
            <a:r>
              <a:rPr lang="en-US" sz="2000" dirty="0">
                <a:solidFill>
                  <a:schemeClr val="accent1">
                    <a:lumMod val="50000"/>
                  </a:schemeClr>
                </a:solidFill>
              </a:rPr>
              <a:t>In-clinic “curbside” consults for providers about IECMH</a:t>
            </a:r>
          </a:p>
          <a:p>
            <a:r>
              <a:rPr lang="en-US" sz="2000" dirty="0">
                <a:solidFill>
                  <a:schemeClr val="accent1">
                    <a:lumMod val="50000"/>
                  </a:schemeClr>
                </a:solidFill>
              </a:rPr>
              <a:t>Individualized training on aspects of IECMH</a:t>
            </a:r>
          </a:p>
          <a:p>
            <a:endParaRPr lang="en-US" sz="2000" dirty="0">
              <a:solidFill>
                <a:schemeClr val="accent1">
                  <a:lumMod val="50000"/>
                </a:schemeClr>
              </a:solidFill>
            </a:endParaRPr>
          </a:p>
          <a:p>
            <a:r>
              <a:rPr lang="en-US" sz="2000" dirty="0">
                <a:solidFill>
                  <a:schemeClr val="accent1">
                    <a:lumMod val="50000"/>
                  </a:schemeClr>
                </a:solidFill>
              </a:rPr>
              <a:t>General trainings on IECMH</a:t>
            </a:r>
          </a:p>
          <a:p>
            <a:r>
              <a:rPr lang="en-US" sz="2000" dirty="0">
                <a:solidFill>
                  <a:schemeClr val="accent1">
                    <a:lumMod val="50000"/>
                  </a:schemeClr>
                </a:solidFill>
              </a:rPr>
              <a:t>Observations of clinic processes related to IECMH</a:t>
            </a:r>
          </a:p>
        </p:txBody>
      </p:sp>
      <p:sp>
        <p:nvSpPr>
          <p:cNvPr id="7" name="Right Arrow 6"/>
          <p:cNvSpPr/>
          <p:nvPr/>
        </p:nvSpPr>
        <p:spPr>
          <a:xfrm>
            <a:off x="4136570" y="2286000"/>
            <a:ext cx="3265715" cy="344714"/>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ight Arrow 7"/>
          <p:cNvSpPr/>
          <p:nvPr/>
        </p:nvSpPr>
        <p:spPr>
          <a:xfrm>
            <a:off x="4905828" y="3635829"/>
            <a:ext cx="2612572" cy="362857"/>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ight Arrow 8"/>
          <p:cNvSpPr/>
          <p:nvPr/>
        </p:nvSpPr>
        <p:spPr>
          <a:xfrm>
            <a:off x="5765800" y="5243286"/>
            <a:ext cx="1745343" cy="359228"/>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Left Brace 9"/>
          <p:cNvSpPr/>
          <p:nvPr/>
        </p:nvSpPr>
        <p:spPr>
          <a:xfrm>
            <a:off x="7565571" y="1868716"/>
            <a:ext cx="580572" cy="1161143"/>
          </a:xfrm>
          <a:prstGeom prst="lef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4" name="Left Brace 13"/>
          <p:cNvSpPr/>
          <p:nvPr/>
        </p:nvSpPr>
        <p:spPr>
          <a:xfrm>
            <a:off x="7609114" y="3254831"/>
            <a:ext cx="580572" cy="1161143"/>
          </a:xfrm>
          <a:prstGeom prst="lef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5" name="Left Brace 14"/>
          <p:cNvSpPr/>
          <p:nvPr/>
        </p:nvSpPr>
        <p:spPr>
          <a:xfrm>
            <a:off x="7598228" y="4876802"/>
            <a:ext cx="580572" cy="1161143"/>
          </a:xfrm>
          <a:prstGeom prst="lef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05120480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6590</TotalTime>
  <Words>18764</Words>
  <Application>Microsoft Office PowerPoint</Application>
  <PresentationFormat>Widescreen</PresentationFormat>
  <Paragraphs>1675</Paragraphs>
  <Slides>160</Slides>
  <Notes>134</Notes>
  <HiddenSlides>0</HiddenSlides>
  <MMClips>0</MMClips>
  <ScaleCrop>false</ScaleCrop>
  <HeadingPairs>
    <vt:vector size="8" baseType="variant">
      <vt:variant>
        <vt:lpstr>Fonts Used</vt:lpstr>
      </vt:variant>
      <vt:variant>
        <vt:i4>17</vt:i4>
      </vt:variant>
      <vt:variant>
        <vt:lpstr>Theme</vt:lpstr>
      </vt:variant>
      <vt:variant>
        <vt:i4>1</vt:i4>
      </vt:variant>
      <vt:variant>
        <vt:lpstr>Embedded OLE Servers</vt:lpstr>
      </vt:variant>
      <vt:variant>
        <vt:i4>1</vt:i4>
      </vt:variant>
      <vt:variant>
        <vt:lpstr>Slide Titles</vt:lpstr>
      </vt:variant>
      <vt:variant>
        <vt:i4>160</vt:i4>
      </vt:variant>
    </vt:vector>
  </HeadingPairs>
  <TitlesOfParts>
    <vt:vector size="179" baseType="lpstr">
      <vt:lpstr>ＭＳ Ｐゴシック</vt:lpstr>
      <vt:lpstr>ＭＳ Ｐゴシック</vt:lpstr>
      <vt:lpstr>游ゴシック</vt:lpstr>
      <vt:lpstr>游ゴシック Light</vt:lpstr>
      <vt:lpstr>Arial</vt:lpstr>
      <vt:lpstr>Arial Rounded MT Bold</vt:lpstr>
      <vt:lpstr>BookmanOldStyle</vt:lpstr>
      <vt:lpstr>Calibri</vt:lpstr>
      <vt:lpstr>Calibri Light</vt:lpstr>
      <vt:lpstr>Comic Sans MS</vt:lpstr>
      <vt:lpstr>Lucida Sans Unicode</vt:lpstr>
      <vt:lpstr>Mangal</vt:lpstr>
      <vt:lpstr>Tahoma</vt:lpstr>
      <vt:lpstr>Times</vt:lpstr>
      <vt:lpstr>Times New Roman</vt:lpstr>
      <vt:lpstr>Verdana</vt:lpstr>
      <vt:lpstr>Wingdings</vt:lpstr>
      <vt:lpstr>Office Theme</vt:lpstr>
      <vt:lpstr>Acrobat Document</vt:lpstr>
      <vt:lpstr>Foundations of the Pyramid Model in Primary Care</vt:lpstr>
      <vt:lpstr>Welcome</vt:lpstr>
      <vt:lpstr>Agenda and Schedule Day One</vt:lpstr>
      <vt:lpstr>Objectives Day 1</vt:lpstr>
      <vt:lpstr>The Words We Will Use </vt:lpstr>
      <vt:lpstr>Why the Pyramid Model?</vt:lpstr>
      <vt:lpstr>PowerPoint Presentation</vt:lpstr>
      <vt:lpstr>PowerPoint Presentation</vt:lpstr>
      <vt:lpstr>The Pyramid aims to promote children’s success by….</vt:lpstr>
      <vt:lpstr>Applying the Pyramid Model in Primary Care</vt:lpstr>
      <vt:lpstr>Discussion Question</vt:lpstr>
      <vt:lpstr>Pyramid Model  in Massachusetts Training with Target Audiences</vt:lpstr>
      <vt:lpstr>Each Learner Brings their Own  Approach which Balances:</vt:lpstr>
      <vt:lpstr>Each of us relates to learning and practice from the unique perspective of our own social identities:</vt:lpstr>
      <vt:lpstr>Or Head, Heart, Hands</vt:lpstr>
      <vt:lpstr>Talk to a peer about your learning style…</vt:lpstr>
      <vt:lpstr>Why Focus on Social Emotional Development</vt:lpstr>
      <vt:lpstr>Social Emotional Development</vt:lpstr>
      <vt:lpstr>Activity: ABCs of  Social Emotional Development </vt:lpstr>
      <vt:lpstr>CSEFEL Definition of Social Emotional Development</vt:lpstr>
      <vt:lpstr>Major Elements of Social Emotional Wellness for  Young Children</vt:lpstr>
      <vt:lpstr>Key Social Emotional Skills Children Need as They Enter School</vt:lpstr>
      <vt:lpstr>PowerPoint Presentation</vt:lpstr>
      <vt:lpstr>Vignette</vt:lpstr>
      <vt:lpstr>PowerPoint Presentation</vt:lpstr>
      <vt:lpstr>What Helps Us Get There</vt:lpstr>
      <vt:lpstr>LUNCH</vt:lpstr>
      <vt:lpstr>Key Findings on Social Emotional Health and Early Brain Development</vt:lpstr>
      <vt:lpstr>Caregivers Supporting  Social Emotional Development </vt:lpstr>
      <vt:lpstr>Video 1.2 Supporting  Self- Regulation    </vt:lpstr>
      <vt:lpstr>The Developing Brain – Essential Needs</vt:lpstr>
      <vt:lpstr>Making Every Day Count: Ways to Help Build Brain Connections</vt:lpstr>
      <vt:lpstr>Serve and Return</vt:lpstr>
      <vt:lpstr>Relationships:  The Foundation of the Pyramid</vt:lpstr>
      <vt:lpstr>Building Relationships</vt:lpstr>
      <vt:lpstr> Building Relationships: Children and Families </vt:lpstr>
      <vt:lpstr> Building Relationships: Team Members </vt:lpstr>
      <vt:lpstr>PowerPoint Presentation</vt:lpstr>
      <vt:lpstr>Understanding Behavior: Making Sense of What You See and Hear</vt:lpstr>
      <vt:lpstr>PowerPoint Presentation</vt:lpstr>
      <vt:lpstr>Be a detective…. Notice what strategies caregivers use to:</vt:lpstr>
      <vt:lpstr>What opportunities for observation exist in primary care?</vt:lpstr>
      <vt:lpstr>Understanding Behavior: Making Sense of What You See and Hear</vt:lpstr>
      <vt:lpstr>Some of the [many] ways  Culture Influences Behavior</vt:lpstr>
      <vt:lpstr>Mean Age Expectation in Months for Milestone Attainment</vt:lpstr>
      <vt:lpstr>Some of the [many] ways  Culture Influences Behavior</vt:lpstr>
      <vt:lpstr>Some of the [many] ways  Culture Influences Behavior</vt:lpstr>
      <vt:lpstr>Strategies for Supporting Cultural Influences</vt:lpstr>
      <vt:lpstr>Understanding Behavior: Making Sense of What You See and Hear</vt:lpstr>
      <vt:lpstr>PowerPoint Presentation</vt:lpstr>
      <vt:lpstr>PowerPoint Presentation</vt:lpstr>
      <vt:lpstr>PowerPoint Presentation</vt:lpstr>
      <vt:lpstr>PowerPoint Presentation</vt:lpstr>
      <vt:lpstr>Development Presents Opportunities and Challenges </vt:lpstr>
      <vt:lpstr>Importance of Social Emotional Screening</vt:lpstr>
      <vt:lpstr>Activity</vt:lpstr>
      <vt:lpstr>Can You Follow a 3 Step Direction?</vt:lpstr>
      <vt:lpstr>Understanding Behavior: Making Sense of What You See and Hear</vt:lpstr>
      <vt:lpstr>Temperament </vt:lpstr>
      <vt:lpstr>Temperament Traits</vt:lpstr>
      <vt:lpstr>PowerPoint Presentation</vt:lpstr>
      <vt:lpstr>Temperament Video</vt:lpstr>
      <vt:lpstr>Think About: </vt:lpstr>
      <vt:lpstr>PowerPoint Presentation</vt:lpstr>
      <vt:lpstr>PowerPoint Presentation</vt:lpstr>
      <vt:lpstr>PowerPoint Presentation</vt:lpstr>
      <vt:lpstr>Understanding Behavior: Making Sense of What You See and Hear</vt:lpstr>
      <vt:lpstr>PowerPoint Presentation</vt:lpstr>
      <vt:lpstr>What Cues Do Children Give You?</vt:lpstr>
      <vt:lpstr>Young Children Communicate in Many Ways</vt:lpstr>
      <vt:lpstr>Strategies for Helping Young Children Self-Regulate</vt:lpstr>
      <vt:lpstr>Understanding Behavior: Making Sense of What You See and Hear</vt:lpstr>
      <vt:lpstr>The Basics of Behavior </vt:lpstr>
      <vt:lpstr>Some Basic Assumptions</vt:lpstr>
      <vt:lpstr>The Relationship Between Social Emotional Development and Behavior</vt:lpstr>
      <vt:lpstr>The Relationship Between Social Emotional Development and Behavior</vt:lpstr>
      <vt:lpstr>Video 1.3 What Is The Biting  Trying to Tell Us? </vt:lpstr>
      <vt:lpstr>Pyramid Model &amp;  Early Childhood System of Care Crosswalk </vt:lpstr>
      <vt:lpstr>Behavioral Health Integration</vt:lpstr>
      <vt:lpstr>Connecting the Dots: the Pyramid in Primary Care</vt:lpstr>
      <vt:lpstr>The Framework in Action</vt:lpstr>
      <vt:lpstr>The Pyramid is the scaffolding….but what are we building?</vt:lpstr>
      <vt:lpstr>Major Messages </vt:lpstr>
      <vt:lpstr>Questions</vt:lpstr>
      <vt:lpstr>Evaluations</vt:lpstr>
      <vt:lpstr>PowerPoint Presentation</vt:lpstr>
      <vt:lpstr>Foundations of the Pyramid Model in Primary Care</vt:lpstr>
      <vt:lpstr>Schedule &amp; Agenda  DAY 2</vt:lpstr>
      <vt:lpstr>Objectives Day 2</vt:lpstr>
      <vt:lpstr>Video</vt:lpstr>
      <vt:lpstr>Context: Project LAUNCH’s Prevention and Promotion Strategies </vt:lpstr>
      <vt:lpstr>Laying the Foundation:  In your work,  how do you already support the parent-child relationship?</vt:lpstr>
      <vt:lpstr>Integration of Behavioral Health in Primary Care</vt:lpstr>
      <vt:lpstr>Examples: Exam Room Materials</vt:lpstr>
      <vt:lpstr>Tucker Turtle Takes Time to Tuck and Think</vt:lpstr>
      <vt:lpstr>Teacher Tips on the Turtle Technique</vt:lpstr>
      <vt:lpstr>Family Strengthening &amp; Parent Skills Training in Primary Care</vt:lpstr>
      <vt:lpstr>Let’s explore…</vt:lpstr>
      <vt:lpstr>How does IECMH Consultation look in Primary Care?</vt:lpstr>
      <vt:lpstr>IECMH Consultation</vt:lpstr>
      <vt:lpstr>How does IECMH Consultation look in Primary Care?</vt:lpstr>
      <vt:lpstr>From Framework to Practice</vt:lpstr>
      <vt:lpstr>Inventory of Practices</vt:lpstr>
      <vt:lpstr>Examining Attitudes about Challenging Behaviors</vt:lpstr>
      <vt:lpstr>Team Time: Inventory of Practice</vt:lpstr>
      <vt:lpstr>Inventory of Practice: Group Discussion</vt:lpstr>
      <vt:lpstr>Family Engagement</vt:lpstr>
      <vt:lpstr>Building Relationships With Families and Supporting the Parent-Child Relationship</vt:lpstr>
      <vt:lpstr>Learning From Families</vt:lpstr>
      <vt:lpstr>Strategies to Build Relationship With Families </vt:lpstr>
      <vt:lpstr>Strategies to Build Relationships With Families </vt:lpstr>
      <vt:lpstr>PowerPoint Presentation</vt:lpstr>
      <vt:lpstr>Possible Risk Factors Affecting Families</vt:lpstr>
      <vt:lpstr>Family Coaching is……..</vt:lpstr>
      <vt:lpstr>PowerPoint Presentation</vt:lpstr>
      <vt:lpstr>Partnering with Families</vt:lpstr>
      <vt:lpstr>Pyramid Model Family Modules</vt:lpstr>
      <vt:lpstr>PowerPoint Presentation</vt:lpstr>
      <vt:lpstr>The Pyramid Model  Framework</vt:lpstr>
      <vt:lpstr>PIWI Philosophy Related to Children</vt:lpstr>
      <vt:lpstr>PIWI Philosophy Related to Practitioners</vt:lpstr>
      <vt:lpstr>1 &amp; 1 = 2</vt:lpstr>
      <vt:lpstr>Infants and Toddlers develop and learn through meaningful everyday experiences and interactions with familiar people in familiar places.</vt:lpstr>
      <vt:lpstr>Dyadic Strategies</vt:lpstr>
      <vt:lpstr>PIWI Handouts</vt:lpstr>
      <vt:lpstr>Dyadic Interactions: What adults do...</vt:lpstr>
      <vt:lpstr>Engaging Parents and Caregivers as Observers</vt:lpstr>
      <vt:lpstr>Dimensions of Communication</vt:lpstr>
      <vt:lpstr>Expression of Emotion</vt:lpstr>
      <vt:lpstr>                    Why Parents as “Observers”? </vt:lpstr>
      <vt:lpstr>Parents as Observers </vt:lpstr>
      <vt:lpstr>What I’m Like</vt:lpstr>
      <vt:lpstr>Parents as Observers in All Settings</vt:lpstr>
      <vt:lpstr>Positive Solutions POS: A Parenting Support Group</vt:lpstr>
      <vt:lpstr>Relationship Activity Workbook Activity #1</vt:lpstr>
      <vt:lpstr>Giving Directions</vt:lpstr>
      <vt:lpstr>PowerPoint Presentation</vt:lpstr>
      <vt:lpstr>Partnering With Families  </vt:lpstr>
      <vt:lpstr>Partnering With Families  </vt:lpstr>
      <vt:lpstr>PowerPoint Presentation</vt:lpstr>
      <vt:lpstr>Small Group Activity</vt:lpstr>
      <vt:lpstr>Video 2.5  Responsive Routine Based Interactions</vt:lpstr>
      <vt:lpstr>Positive Adult-Child Interactions</vt:lpstr>
      <vt:lpstr>Building Positive Relationships by Making Deposits </vt:lpstr>
      <vt:lpstr>It All Adds Up</vt:lpstr>
      <vt:lpstr>PowerPoint Presentation</vt:lpstr>
      <vt:lpstr>The Benefits!</vt:lpstr>
      <vt:lpstr>Making Deposits: Families</vt:lpstr>
      <vt:lpstr>Making Deposits: Team</vt:lpstr>
      <vt:lpstr>Make-and-Take Team Activity</vt:lpstr>
      <vt:lpstr>Children with a Strong Foundation in Emotional Literacy</vt:lpstr>
      <vt:lpstr>Book Nooks http://www.csefel.uiuc.edu/practical-ideas.html</vt:lpstr>
      <vt:lpstr>CSEFEL Resources</vt:lpstr>
      <vt:lpstr>TACSEI Resources</vt:lpstr>
      <vt:lpstr>PowerPoint Presentation</vt:lpstr>
      <vt:lpstr>Resources</vt:lpstr>
      <vt:lpstr>Major Messages</vt:lpstr>
      <vt:lpstr>Questions</vt:lpstr>
      <vt:lpstr>Evaluations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Foundations of the Pyramid Model in the Pediatric Setting</dc:title>
  <dc:creator>deborah</dc:creator>
  <cp:lastModifiedBy>deborah</cp:lastModifiedBy>
  <cp:revision>349</cp:revision>
  <dcterms:created xsi:type="dcterms:W3CDTF">2017-07-21T18:47:49Z</dcterms:created>
  <dcterms:modified xsi:type="dcterms:W3CDTF">2017-09-21T19:34:59Z</dcterms:modified>
</cp:coreProperties>
</file>