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sldIdLst>
    <p:sldId id="256" r:id="rId2"/>
    <p:sldId id="257" r:id="rId3"/>
    <p:sldId id="278" r:id="rId4"/>
    <p:sldId id="272" r:id="rId5"/>
    <p:sldId id="260" r:id="rId6"/>
    <p:sldId id="297" r:id="rId7"/>
    <p:sldId id="299" r:id="rId8"/>
    <p:sldId id="287" r:id="rId9"/>
    <p:sldId id="288" r:id="rId10"/>
    <p:sldId id="291" r:id="rId11"/>
    <p:sldId id="300" r:id="rId12"/>
    <p:sldId id="292" r:id="rId13"/>
    <p:sldId id="293" r:id="rId14"/>
    <p:sldId id="294" r:id="rId15"/>
    <p:sldId id="295" r:id="rId16"/>
    <p:sldId id="29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93" autoAdjust="0"/>
  </p:normalViewPr>
  <p:slideViewPr>
    <p:cSldViewPr>
      <p:cViewPr varScale="1">
        <p:scale>
          <a:sx n="68" d="100"/>
          <a:sy n="68" d="100"/>
        </p:scale>
        <p:origin x="14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51100-A72D-4F80-9A75-4B3AE90BF505}"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F3B1104B-E2D6-4135-8029-2BD3E5292017}">
      <dgm:prSet phldrT="[Text]"/>
      <dgm:spPr/>
      <dgm:t>
        <a:bodyPr/>
        <a:lstStyle/>
        <a:p>
          <a:r>
            <a:rPr lang="en-US" dirty="0"/>
            <a:t>Building State Infrastructure</a:t>
          </a:r>
        </a:p>
      </dgm:t>
    </dgm:pt>
    <dgm:pt modelId="{FEF9DB9C-6B8F-4BD9-9B80-5F9AC9BC1045}" type="parTrans" cxnId="{978C9E99-0183-42D3-B583-4BBC8B2306C4}">
      <dgm:prSet/>
      <dgm:spPr/>
      <dgm:t>
        <a:bodyPr/>
        <a:lstStyle/>
        <a:p>
          <a:endParaRPr lang="en-US"/>
        </a:p>
      </dgm:t>
    </dgm:pt>
    <dgm:pt modelId="{59734DE3-7637-44C1-B627-1E5BC2BEBBC7}" type="sibTrans" cxnId="{978C9E99-0183-42D3-B583-4BBC8B2306C4}">
      <dgm:prSet/>
      <dgm:spPr/>
      <dgm:t>
        <a:bodyPr/>
        <a:lstStyle/>
        <a:p>
          <a:endParaRPr lang="en-US"/>
        </a:p>
      </dgm:t>
    </dgm:pt>
    <dgm:pt modelId="{8DFBCC9B-89C7-42B8-9EC2-72E51BE150D2}">
      <dgm:prSet phldrT="[Text]"/>
      <dgm:spPr/>
      <dgm:t>
        <a:bodyPr/>
        <a:lstStyle/>
        <a:p>
          <a:pPr rtl="0"/>
          <a:r>
            <a:rPr lang="en-US" dirty="0"/>
            <a:t>Build community implementation</a:t>
          </a:r>
        </a:p>
      </dgm:t>
    </dgm:pt>
    <dgm:pt modelId="{45F1A114-D5C2-415D-BB15-1A87AFBDB4D0}" type="parTrans" cxnId="{8BD46D60-2F49-4168-A579-2BAC4825852C}">
      <dgm:prSet/>
      <dgm:spPr/>
      <dgm:t>
        <a:bodyPr/>
        <a:lstStyle/>
        <a:p>
          <a:endParaRPr lang="en-US" dirty="0"/>
        </a:p>
      </dgm:t>
    </dgm:pt>
    <dgm:pt modelId="{8E9FCA6B-5843-4304-B94C-793C6D8147C5}" type="sibTrans" cxnId="{8BD46D60-2F49-4168-A579-2BAC4825852C}">
      <dgm:prSet/>
      <dgm:spPr/>
      <dgm:t>
        <a:bodyPr/>
        <a:lstStyle/>
        <a:p>
          <a:endParaRPr lang="en-US"/>
        </a:p>
      </dgm:t>
    </dgm:pt>
    <dgm:pt modelId="{9ADD5630-E27E-466F-8E6E-C1D509A554E6}">
      <dgm:prSet phldrT="[Text]"/>
      <dgm:spPr/>
      <dgm:t>
        <a:bodyPr/>
        <a:lstStyle/>
        <a:p>
          <a:r>
            <a:rPr lang="en-US" dirty="0"/>
            <a:t>Pyramid State Leadership Team coordination  </a:t>
          </a:r>
        </a:p>
      </dgm:t>
    </dgm:pt>
    <dgm:pt modelId="{40BFE4A7-04F3-4DCD-B441-7FEFA335F68C}" type="parTrans" cxnId="{F72AB4F4-EA79-404F-B9F4-0907195238F8}">
      <dgm:prSet/>
      <dgm:spPr/>
      <dgm:t>
        <a:bodyPr/>
        <a:lstStyle/>
        <a:p>
          <a:endParaRPr lang="en-US" dirty="0"/>
        </a:p>
      </dgm:t>
    </dgm:pt>
    <dgm:pt modelId="{842439F1-BBCA-4FF0-81F1-F4CDA647C806}" type="sibTrans" cxnId="{F72AB4F4-EA79-404F-B9F4-0907195238F8}">
      <dgm:prSet/>
      <dgm:spPr/>
      <dgm:t>
        <a:bodyPr/>
        <a:lstStyle/>
        <a:p>
          <a:endParaRPr lang="en-US"/>
        </a:p>
      </dgm:t>
    </dgm:pt>
    <dgm:pt modelId="{8FB14AA0-AAD7-4E94-8B31-53A77CFEC3CD}">
      <dgm:prSet phldrT="[Text]"/>
      <dgm:spPr/>
      <dgm:t>
        <a:bodyPr/>
        <a:lstStyle/>
        <a:p>
          <a:endParaRPr lang="en-US" dirty="0"/>
        </a:p>
      </dgm:t>
    </dgm:pt>
    <dgm:pt modelId="{9B7FB58E-9A4D-4B8B-8541-E5D639A3817C}" type="parTrans" cxnId="{70CA12B5-BB27-423D-A371-CB3CBA5E9D42}">
      <dgm:prSet/>
      <dgm:spPr/>
      <dgm:t>
        <a:bodyPr/>
        <a:lstStyle/>
        <a:p>
          <a:endParaRPr lang="en-US"/>
        </a:p>
      </dgm:t>
    </dgm:pt>
    <dgm:pt modelId="{F325C5DC-4C43-42CC-B13B-41985CC40880}" type="sibTrans" cxnId="{70CA12B5-BB27-423D-A371-CB3CBA5E9D42}">
      <dgm:prSet/>
      <dgm:spPr/>
      <dgm:t>
        <a:bodyPr/>
        <a:lstStyle/>
        <a:p>
          <a:endParaRPr lang="en-US"/>
        </a:p>
      </dgm:t>
    </dgm:pt>
    <dgm:pt modelId="{F53EE09D-B314-431F-84C4-EC69B5E8BA80}">
      <dgm:prSet phldrT="[Text]"/>
      <dgm:spPr/>
      <dgm:t>
        <a:bodyPr/>
        <a:lstStyle/>
        <a:p>
          <a:endParaRPr lang="en-US" dirty="0"/>
        </a:p>
      </dgm:t>
    </dgm:pt>
    <dgm:pt modelId="{72128204-CE23-417F-AB52-18DF1CE44E9C}" type="parTrans" cxnId="{8A748F35-8699-43AF-9948-5005A86D8DBC}">
      <dgm:prSet/>
      <dgm:spPr/>
      <dgm:t>
        <a:bodyPr/>
        <a:lstStyle/>
        <a:p>
          <a:endParaRPr lang="en-US"/>
        </a:p>
      </dgm:t>
    </dgm:pt>
    <dgm:pt modelId="{728D4F0D-DFE5-427F-842F-0E7E3D960AA7}" type="sibTrans" cxnId="{8A748F35-8699-43AF-9948-5005A86D8DBC}">
      <dgm:prSet/>
      <dgm:spPr/>
      <dgm:t>
        <a:bodyPr/>
        <a:lstStyle/>
        <a:p>
          <a:endParaRPr lang="en-US"/>
        </a:p>
      </dgm:t>
    </dgm:pt>
    <dgm:pt modelId="{E0DEB930-3B03-4B8A-A5C4-D1CC57F994B5}">
      <dgm:prSet/>
      <dgm:spPr/>
      <dgm:t>
        <a:bodyPr/>
        <a:lstStyle/>
        <a:p>
          <a:pPr rtl="0"/>
          <a:r>
            <a:rPr lang="en-US" dirty="0"/>
            <a:t>Coordinate interagency efforts to support families</a:t>
          </a:r>
        </a:p>
      </dgm:t>
    </dgm:pt>
    <dgm:pt modelId="{3949F5ED-D3FD-4291-8F52-5BAF7505659A}" type="parTrans" cxnId="{FD03DBD7-B66A-49F1-9ED6-5460C45358F0}">
      <dgm:prSet/>
      <dgm:spPr/>
      <dgm:t>
        <a:bodyPr/>
        <a:lstStyle/>
        <a:p>
          <a:endParaRPr lang="en-US" dirty="0"/>
        </a:p>
      </dgm:t>
    </dgm:pt>
    <dgm:pt modelId="{765A40C3-0F75-4078-A322-F5C451E3B0EA}" type="sibTrans" cxnId="{FD03DBD7-B66A-49F1-9ED6-5460C45358F0}">
      <dgm:prSet/>
      <dgm:spPr/>
      <dgm:t>
        <a:bodyPr/>
        <a:lstStyle/>
        <a:p>
          <a:endParaRPr lang="en-US"/>
        </a:p>
      </dgm:t>
    </dgm:pt>
    <dgm:pt modelId="{F67B6F6A-B855-470C-BB56-249B3F1F02EC}">
      <dgm:prSet/>
      <dgm:spPr/>
      <dgm:t>
        <a:bodyPr/>
        <a:lstStyle/>
        <a:p>
          <a:pPr rtl="0"/>
          <a:r>
            <a:rPr lang="en-US" dirty="0"/>
            <a:t>Data collection and longitudinal data systems</a:t>
          </a:r>
        </a:p>
      </dgm:t>
    </dgm:pt>
    <dgm:pt modelId="{52632461-2E7D-4531-B360-1534951E46F3}" type="parTrans" cxnId="{71D61EDD-7238-4D82-96E6-83CDF28CB1C3}">
      <dgm:prSet/>
      <dgm:spPr/>
      <dgm:t>
        <a:bodyPr/>
        <a:lstStyle/>
        <a:p>
          <a:endParaRPr lang="en-US" dirty="0"/>
        </a:p>
      </dgm:t>
    </dgm:pt>
    <dgm:pt modelId="{FAFD8F60-235D-47C9-9372-9DA6B7CEDDB4}" type="sibTrans" cxnId="{71D61EDD-7238-4D82-96E6-83CDF28CB1C3}">
      <dgm:prSet/>
      <dgm:spPr/>
      <dgm:t>
        <a:bodyPr/>
        <a:lstStyle/>
        <a:p>
          <a:endParaRPr lang="en-US"/>
        </a:p>
      </dgm:t>
    </dgm:pt>
    <dgm:pt modelId="{950F618C-CA13-469C-95BB-EAD087D65B00}">
      <dgm:prSet/>
      <dgm:spPr/>
      <dgm:t>
        <a:bodyPr/>
        <a:lstStyle/>
        <a:p>
          <a:pPr rtl="0"/>
          <a:r>
            <a:rPr lang="en-US" dirty="0"/>
            <a:t>Coordinated grant programs</a:t>
          </a:r>
        </a:p>
      </dgm:t>
    </dgm:pt>
    <dgm:pt modelId="{042764DA-AAA4-4296-B6AF-C583C13A3305}" type="parTrans" cxnId="{1F49B250-0CD4-4360-A1BE-B522C5625BCB}">
      <dgm:prSet/>
      <dgm:spPr/>
      <dgm:t>
        <a:bodyPr/>
        <a:lstStyle/>
        <a:p>
          <a:endParaRPr lang="en-US" dirty="0"/>
        </a:p>
      </dgm:t>
    </dgm:pt>
    <dgm:pt modelId="{F732E483-8EEC-4143-BA27-A7FA94E484C7}" type="sibTrans" cxnId="{1F49B250-0CD4-4360-A1BE-B522C5625BCB}">
      <dgm:prSet/>
      <dgm:spPr/>
      <dgm:t>
        <a:bodyPr/>
        <a:lstStyle/>
        <a:p>
          <a:endParaRPr lang="en-US"/>
        </a:p>
      </dgm:t>
    </dgm:pt>
    <dgm:pt modelId="{9C14EA9F-1122-49E4-9296-0D9BAE579F96}">
      <dgm:prSet/>
      <dgm:spPr/>
      <dgm:t>
        <a:bodyPr/>
        <a:lstStyle/>
        <a:p>
          <a:pPr rtl="0"/>
          <a:r>
            <a:rPr lang="en-US" dirty="0"/>
            <a:t>Using Implementation Science  - depth over breadth</a:t>
          </a:r>
        </a:p>
      </dgm:t>
    </dgm:pt>
    <dgm:pt modelId="{CF44A61D-05DA-403A-B609-942360281F20}" type="parTrans" cxnId="{D1CD0735-E8C4-4047-9972-EBDB7C07D695}">
      <dgm:prSet/>
      <dgm:spPr/>
      <dgm:t>
        <a:bodyPr/>
        <a:lstStyle/>
        <a:p>
          <a:endParaRPr lang="en-US" dirty="0"/>
        </a:p>
      </dgm:t>
    </dgm:pt>
    <dgm:pt modelId="{857EEAD4-278F-49FA-86AB-4D8F35C6C688}" type="sibTrans" cxnId="{D1CD0735-E8C4-4047-9972-EBDB7C07D695}">
      <dgm:prSet/>
      <dgm:spPr/>
      <dgm:t>
        <a:bodyPr/>
        <a:lstStyle/>
        <a:p>
          <a:endParaRPr lang="en-US"/>
        </a:p>
      </dgm:t>
    </dgm:pt>
    <dgm:pt modelId="{F4966818-425F-4ECB-A845-2A8B43E48F25}" type="pres">
      <dgm:prSet presAssocID="{F9E51100-A72D-4F80-9A75-4B3AE90BF505}" presName="cycle" presStyleCnt="0">
        <dgm:presLayoutVars>
          <dgm:chMax val="1"/>
          <dgm:dir/>
          <dgm:animLvl val="ctr"/>
          <dgm:resizeHandles val="exact"/>
        </dgm:presLayoutVars>
      </dgm:prSet>
      <dgm:spPr/>
    </dgm:pt>
    <dgm:pt modelId="{35405FB0-631A-440A-989F-46FCEDEF545A}" type="pres">
      <dgm:prSet presAssocID="{F3B1104B-E2D6-4135-8029-2BD3E5292017}" presName="centerShape" presStyleLbl="node0" presStyleIdx="0" presStyleCnt="1" custLinFactNeighborY="-465"/>
      <dgm:spPr/>
    </dgm:pt>
    <dgm:pt modelId="{E3208710-B866-41AB-BCD4-22857AC80E53}" type="pres">
      <dgm:prSet presAssocID="{45F1A114-D5C2-415D-BB15-1A87AFBDB4D0}" presName="parTrans" presStyleLbl="bgSibTrans2D1" presStyleIdx="0" presStyleCnt="6"/>
      <dgm:spPr/>
    </dgm:pt>
    <dgm:pt modelId="{4A966975-909F-4636-9561-85497C1BE15C}" type="pres">
      <dgm:prSet presAssocID="{8DFBCC9B-89C7-42B8-9EC2-72E51BE150D2}" presName="node" presStyleLbl="node1" presStyleIdx="0" presStyleCnt="6">
        <dgm:presLayoutVars>
          <dgm:bulletEnabled val="1"/>
        </dgm:presLayoutVars>
      </dgm:prSet>
      <dgm:spPr/>
    </dgm:pt>
    <dgm:pt modelId="{F0DF9C85-7674-4EB1-9DA5-63BB0466CC6F}" type="pres">
      <dgm:prSet presAssocID="{40BFE4A7-04F3-4DCD-B441-7FEFA335F68C}" presName="parTrans" presStyleLbl="bgSibTrans2D1" presStyleIdx="1" presStyleCnt="6"/>
      <dgm:spPr/>
    </dgm:pt>
    <dgm:pt modelId="{7678F15E-439D-4658-888A-7203E299BA1D}" type="pres">
      <dgm:prSet presAssocID="{9ADD5630-E27E-466F-8E6E-C1D509A554E6}" presName="node" presStyleLbl="node1" presStyleIdx="1" presStyleCnt="6">
        <dgm:presLayoutVars>
          <dgm:bulletEnabled val="1"/>
        </dgm:presLayoutVars>
      </dgm:prSet>
      <dgm:spPr/>
    </dgm:pt>
    <dgm:pt modelId="{ECB2F5F6-6EE7-4B03-965F-C0DABB9D7A28}" type="pres">
      <dgm:prSet presAssocID="{3949F5ED-D3FD-4291-8F52-5BAF7505659A}" presName="parTrans" presStyleLbl="bgSibTrans2D1" presStyleIdx="2" presStyleCnt="6"/>
      <dgm:spPr/>
    </dgm:pt>
    <dgm:pt modelId="{C1030EBD-C9DA-44AD-9F21-2F6819C5E616}" type="pres">
      <dgm:prSet presAssocID="{E0DEB930-3B03-4B8A-A5C4-D1CC57F994B5}" presName="node" presStyleLbl="node1" presStyleIdx="2" presStyleCnt="6">
        <dgm:presLayoutVars>
          <dgm:bulletEnabled val="1"/>
        </dgm:presLayoutVars>
      </dgm:prSet>
      <dgm:spPr/>
    </dgm:pt>
    <dgm:pt modelId="{A1AFB147-6904-4B6E-A12D-AD8E1D7EFA0C}" type="pres">
      <dgm:prSet presAssocID="{52632461-2E7D-4531-B360-1534951E46F3}" presName="parTrans" presStyleLbl="bgSibTrans2D1" presStyleIdx="3" presStyleCnt="6"/>
      <dgm:spPr/>
    </dgm:pt>
    <dgm:pt modelId="{C0BF41EE-2DFD-4E1D-8001-E1F89434C2D4}" type="pres">
      <dgm:prSet presAssocID="{F67B6F6A-B855-470C-BB56-249B3F1F02EC}" presName="node" presStyleLbl="node1" presStyleIdx="3" presStyleCnt="6">
        <dgm:presLayoutVars>
          <dgm:bulletEnabled val="1"/>
        </dgm:presLayoutVars>
      </dgm:prSet>
      <dgm:spPr/>
    </dgm:pt>
    <dgm:pt modelId="{75A753DC-2110-4C65-A2A6-2546F9EFF256}" type="pres">
      <dgm:prSet presAssocID="{042764DA-AAA4-4296-B6AF-C583C13A3305}" presName="parTrans" presStyleLbl="bgSibTrans2D1" presStyleIdx="4" presStyleCnt="6"/>
      <dgm:spPr/>
    </dgm:pt>
    <dgm:pt modelId="{DB49E923-D75E-4FD0-9445-0C13F69591F0}" type="pres">
      <dgm:prSet presAssocID="{950F618C-CA13-469C-95BB-EAD087D65B00}" presName="node" presStyleLbl="node1" presStyleIdx="4" presStyleCnt="6">
        <dgm:presLayoutVars>
          <dgm:bulletEnabled val="1"/>
        </dgm:presLayoutVars>
      </dgm:prSet>
      <dgm:spPr/>
    </dgm:pt>
    <dgm:pt modelId="{C03410D2-0BA7-49A6-93F3-5B9ECD2027AC}" type="pres">
      <dgm:prSet presAssocID="{CF44A61D-05DA-403A-B609-942360281F20}" presName="parTrans" presStyleLbl="bgSibTrans2D1" presStyleIdx="5" presStyleCnt="6"/>
      <dgm:spPr/>
    </dgm:pt>
    <dgm:pt modelId="{D5F59FFA-55CB-47A1-82F5-1232C956DA9A}" type="pres">
      <dgm:prSet presAssocID="{9C14EA9F-1122-49E4-9296-0D9BAE579F96}" presName="node" presStyleLbl="node1" presStyleIdx="5" presStyleCnt="6">
        <dgm:presLayoutVars>
          <dgm:bulletEnabled val="1"/>
        </dgm:presLayoutVars>
      </dgm:prSet>
      <dgm:spPr/>
    </dgm:pt>
  </dgm:ptLst>
  <dgm:cxnLst>
    <dgm:cxn modelId="{46D16E2E-A96D-4D70-BCFB-3E8A7F8F30D6}" type="presOf" srcId="{45F1A114-D5C2-415D-BB15-1A87AFBDB4D0}" destId="{E3208710-B866-41AB-BCD4-22857AC80E53}" srcOrd="0" destOrd="0" presId="urn:microsoft.com/office/officeart/2005/8/layout/radial4"/>
    <dgm:cxn modelId="{C8E71634-1AEF-4B8E-8E19-545AB5EB0EE1}" type="presOf" srcId="{9C14EA9F-1122-49E4-9296-0D9BAE579F96}" destId="{D5F59FFA-55CB-47A1-82F5-1232C956DA9A}" srcOrd="0" destOrd="0" presId="urn:microsoft.com/office/officeart/2005/8/layout/radial4"/>
    <dgm:cxn modelId="{D1CD0735-E8C4-4047-9972-EBDB7C07D695}" srcId="{F3B1104B-E2D6-4135-8029-2BD3E5292017}" destId="{9C14EA9F-1122-49E4-9296-0D9BAE579F96}" srcOrd="5" destOrd="0" parTransId="{CF44A61D-05DA-403A-B609-942360281F20}" sibTransId="{857EEAD4-278F-49FA-86AB-4D8F35C6C688}"/>
    <dgm:cxn modelId="{8A748F35-8699-43AF-9948-5005A86D8DBC}" srcId="{F9E51100-A72D-4F80-9A75-4B3AE90BF505}" destId="{F53EE09D-B314-431F-84C4-EC69B5E8BA80}" srcOrd="2" destOrd="0" parTransId="{72128204-CE23-417F-AB52-18DF1CE44E9C}" sibTransId="{728D4F0D-DFE5-427F-842F-0E7E3D960AA7}"/>
    <dgm:cxn modelId="{8BD46D60-2F49-4168-A579-2BAC4825852C}" srcId="{F3B1104B-E2D6-4135-8029-2BD3E5292017}" destId="{8DFBCC9B-89C7-42B8-9EC2-72E51BE150D2}" srcOrd="0" destOrd="0" parTransId="{45F1A114-D5C2-415D-BB15-1A87AFBDB4D0}" sibTransId="{8E9FCA6B-5843-4304-B94C-793C6D8147C5}"/>
    <dgm:cxn modelId="{647FEA64-54A3-4DCB-BB94-E7A2F100DA43}" type="presOf" srcId="{042764DA-AAA4-4296-B6AF-C583C13A3305}" destId="{75A753DC-2110-4C65-A2A6-2546F9EFF256}" srcOrd="0" destOrd="0" presId="urn:microsoft.com/office/officeart/2005/8/layout/radial4"/>
    <dgm:cxn modelId="{C929D165-3EAA-4B85-85CA-B64595C31B71}" type="presOf" srcId="{950F618C-CA13-469C-95BB-EAD087D65B00}" destId="{DB49E923-D75E-4FD0-9445-0C13F69591F0}" srcOrd="0" destOrd="0" presId="urn:microsoft.com/office/officeart/2005/8/layout/radial4"/>
    <dgm:cxn modelId="{1F49B250-0CD4-4360-A1BE-B522C5625BCB}" srcId="{F3B1104B-E2D6-4135-8029-2BD3E5292017}" destId="{950F618C-CA13-469C-95BB-EAD087D65B00}" srcOrd="4" destOrd="0" parTransId="{042764DA-AAA4-4296-B6AF-C583C13A3305}" sibTransId="{F732E483-8EEC-4143-BA27-A7FA94E484C7}"/>
    <dgm:cxn modelId="{4FEA5158-1716-422B-B5EB-899EE3C81510}" type="presOf" srcId="{52632461-2E7D-4531-B360-1534951E46F3}" destId="{A1AFB147-6904-4B6E-A12D-AD8E1D7EFA0C}" srcOrd="0" destOrd="0" presId="urn:microsoft.com/office/officeart/2005/8/layout/radial4"/>
    <dgm:cxn modelId="{84659288-8BAC-46A3-9C2C-4F98627E5C17}" type="presOf" srcId="{F3B1104B-E2D6-4135-8029-2BD3E5292017}" destId="{35405FB0-631A-440A-989F-46FCEDEF545A}" srcOrd="0" destOrd="0" presId="urn:microsoft.com/office/officeart/2005/8/layout/radial4"/>
    <dgm:cxn modelId="{01326D90-73CF-4968-A4B8-5648C4FCE9B3}" type="presOf" srcId="{9ADD5630-E27E-466F-8E6E-C1D509A554E6}" destId="{7678F15E-439D-4658-888A-7203E299BA1D}" srcOrd="0" destOrd="0" presId="urn:microsoft.com/office/officeart/2005/8/layout/radial4"/>
    <dgm:cxn modelId="{B936C495-76A9-4040-866F-F0D7ADA91C69}" type="presOf" srcId="{F67B6F6A-B855-470C-BB56-249B3F1F02EC}" destId="{C0BF41EE-2DFD-4E1D-8001-E1F89434C2D4}" srcOrd="0" destOrd="0" presId="urn:microsoft.com/office/officeart/2005/8/layout/radial4"/>
    <dgm:cxn modelId="{978C9E99-0183-42D3-B583-4BBC8B2306C4}" srcId="{F9E51100-A72D-4F80-9A75-4B3AE90BF505}" destId="{F3B1104B-E2D6-4135-8029-2BD3E5292017}" srcOrd="0" destOrd="0" parTransId="{FEF9DB9C-6B8F-4BD9-9B80-5F9AC9BC1045}" sibTransId="{59734DE3-7637-44C1-B627-1E5BC2BEBBC7}"/>
    <dgm:cxn modelId="{270A4AA4-7201-416D-A5BA-BB586E39A4C4}" type="presOf" srcId="{40BFE4A7-04F3-4DCD-B441-7FEFA335F68C}" destId="{F0DF9C85-7674-4EB1-9DA5-63BB0466CC6F}" srcOrd="0" destOrd="0" presId="urn:microsoft.com/office/officeart/2005/8/layout/radial4"/>
    <dgm:cxn modelId="{CD7D7BA5-DCBB-49B7-9CF4-86941EAB558B}" type="presOf" srcId="{F9E51100-A72D-4F80-9A75-4B3AE90BF505}" destId="{F4966818-425F-4ECB-A845-2A8B43E48F25}" srcOrd="0" destOrd="0" presId="urn:microsoft.com/office/officeart/2005/8/layout/radial4"/>
    <dgm:cxn modelId="{74923FB1-FE07-4018-9050-241D6D56489D}" type="presOf" srcId="{CF44A61D-05DA-403A-B609-942360281F20}" destId="{C03410D2-0BA7-49A6-93F3-5B9ECD2027AC}" srcOrd="0" destOrd="0" presId="urn:microsoft.com/office/officeart/2005/8/layout/radial4"/>
    <dgm:cxn modelId="{70CA12B5-BB27-423D-A371-CB3CBA5E9D42}" srcId="{F9E51100-A72D-4F80-9A75-4B3AE90BF505}" destId="{8FB14AA0-AAD7-4E94-8B31-53A77CFEC3CD}" srcOrd="1" destOrd="0" parTransId="{9B7FB58E-9A4D-4B8B-8541-E5D639A3817C}" sibTransId="{F325C5DC-4C43-42CC-B13B-41985CC40880}"/>
    <dgm:cxn modelId="{21170DBC-DD3C-4CCB-9292-ED6875F43939}" type="presOf" srcId="{3949F5ED-D3FD-4291-8F52-5BAF7505659A}" destId="{ECB2F5F6-6EE7-4B03-965F-C0DABB9D7A28}" srcOrd="0" destOrd="0" presId="urn:microsoft.com/office/officeart/2005/8/layout/radial4"/>
    <dgm:cxn modelId="{FD03DBD7-B66A-49F1-9ED6-5460C45358F0}" srcId="{F3B1104B-E2D6-4135-8029-2BD3E5292017}" destId="{E0DEB930-3B03-4B8A-A5C4-D1CC57F994B5}" srcOrd="2" destOrd="0" parTransId="{3949F5ED-D3FD-4291-8F52-5BAF7505659A}" sibTransId="{765A40C3-0F75-4078-A322-F5C451E3B0EA}"/>
    <dgm:cxn modelId="{71D61EDD-7238-4D82-96E6-83CDF28CB1C3}" srcId="{F3B1104B-E2D6-4135-8029-2BD3E5292017}" destId="{F67B6F6A-B855-470C-BB56-249B3F1F02EC}" srcOrd="3" destOrd="0" parTransId="{52632461-2E7D-4531-B360-1534951E46F3}" sibTransId="{FAFD8F60-235D-47C9-9372-9DA6B7CEDDB4}"/>
    <dgm:cxn modelId="{5C6B7DDE-945B-45ED-A659-F7ABC85779E9}" type="presOf" srcId="{8DFBCC9B-89C7-42B8-9EC2-72E51BE150D2}" destId="{4A966975-909F-4636-9561-85497C1BE15C}" srcOrd="0" destOrd="0" presId="urn:microsoft.com/office/officeart/2005/8/layout/radial4"/>
    <dgm:cxn modelId="{D2E088E9-1BB9-4890-8F41-202B19ACD9DF}" type="presOf" srcId="{E0DEB930-3B03-4B8A-A5C4-D1CC57F994B5}" destId="{C1030EBD-C9DA-44AD-9F21-2F6819C5E616}" srcOrd="0" destOrd="0" presId="urn:microsoft.com/office/officeart/2005/8/layout/radial4"/>
    <dgm:cxn modelId="{F72AB4F4-EA79-404F-B9F4-0907195238F8}" srcId="{F3B1104B-E2D6-4135-8029-2BD3E5292017}" destId="{9ADD5630-E27E-466F-8E6E-C1D509A554E6}" srcOrd="1" destOrd="0" parTransId="{40BFE4A7-04F3-4DCD-B441-7FEFA335F68C}" sibTransId="{842439F1-BBCA-4FF0-81F1-F4CDA647C806}"/>
    <dgm:cxn modelId="{9DB3244C-8612-45B6-8C93-28E410CACA62}" type="presParOf" srcId="{F4966818-425F-4ECB-A845-2A8B43E48F25}" destId="{35405FB0-631A-440A-989F-46FCEDEF545A}" srcOrd="0" destOrd="0" presId="urn:microsoft.com/office/officeart/2005/8/layout/radial4"/>
    <dgm:cxn modelId="{E4AD56EF-CC61-4A03-A74C-431206FE0D5A}" type="presParOf" srcId="{F4966818-425F-4ECB-A845-2A8B43E48F25}" destId="{E3208710-B866-41AB-BCD4-22857AC80E53}" srcOrd="1" destOrd="0" presId="urn:microsoft.com/office/officeart/2005/8/layout/radial4"/>
    <dgm:cxn modelId="{6CAFFACA-6885-40CB-8B6A-ADAF8BD2FBD0}" type="presParOf" srcId="{F4966818-425F-4ECB-A845-2A8B43E48F25}" destId="{4A966975-909F-4636-9561-85497C1BE15C}" srcOrd="2" destOrd="0" presId="urn:microsoft.com/office/officeart/2005/8/layout/radial4"/>
    <dgm:cxn modelId="{290D75E9-EB6C-4A83-B71F-5BF5CE795803}" type="presParOf" srcId="{F4966818-425F-4ECB-A845-2A8B43E48F25}" destId="{F0DF9C85-7674-4EB1-9DA5-63BB0466CC6F}" srcOrd="3" destOrd="0" presId="urn:microsoft.com/office/officeart/2005/8/layout/radial4"/>
    <dgm:cxn modelId="{F9C62D3C-5AA3-4DA9-B086-1826D9E86567}" type="presParOf" srcId="{F4966818-425F-4ECB-A845-2A8B43E48F25}" destId="{7678F15E-439D-4658-888A-7203E299BA1D}" srcOrd="4" destOrd="0" presId="urn:microsoft.com/office/officeart/2005/8/layout/radial4"/>
    <dgm:cxn modelId="{8B7410FA-E8BE-4D06-892F-3B181ADEA497}" type="presParOf" srcId="{F4966818-425F-4ECB-A845-2A8B43E48F25}" destId="{ECB2F5F6-6EE7-4B03-965F-C0DABB9D7A28}" srcOrd="5" destOrd="0" presId="urn:microsoft.com/office/officeart/2005/8/layout/radial4"/>
    <dgm:cxn modelId="{33426DBB-5A2F-4C92-A1D7-827BF625871C}" type="presParOf" srcId="{F4966818-425F-4ECB-A845-2A8B43E48F25}" destId="{C1030EBD-C9DA-44AD-9F21-2F6819C5E616}" srcOrd="6" destOrd="0" presId="urn:microsoft.com/office/officeart/2005/8/layout/radial4"/>
    <dgm:cxn modelId="{24520E36-781F-4552-A177-5092373DFFBF}" type="presParOf" srcId="{F4966818-425F-4ECB-A845-2A8B43E48F25}" destId="{A1AFB147-6904-4B6E-A12D-AD8E1D7EFA0C}" srcOrd="7" destOrd="0" presId="urn:microsoft.com/office/officeart/2005/8/layout/radial4"/>
    <dgm:cxn modelId="{8CDCC1B7-9CF4-4A2B-B65D-33D5F9BA9956}" type="presParOf" srcId="{F4966818-425F-4ECB-A845-2A8B43E48F25}" destId="{C0BF41EE-2DFD-4E1D-8001-E1F89434C2D4}" srcOrd="8" destOrd="0" presId="urn:microsoft.com/office/officeart/2005/8/layout/radial4"/>
    <dgm:cxn modelId="{1174AC48-46C4-45CC-BE0A-CE20BD45E9BA}" type="presParOf" srcId="{F4966818-425F-4ECB-A845-2A8B43E48F25}" destId="{75A753DC-2110-4C65-A2A6-2546F9EFF256}" srcOrd="9" destOrd="0" presId="urn:microsoft.com/office/officeart/2005/8/layout/radial4"/>
    <dgm:cxn modelId="{25042242-3931-4177-B22D-2B4AB8039E96}" type="presParOf" srcId="{F4966818-425F-4ECB-A845-2A8B43E48F25}" destId="{DB49E923-D75E-4FD0-9445-0C13F69591F0}" srcOrd="10" destOrd="0" presId="urn:microsoft.com/office/officeart/2005/8/layout/radial4"/>
    <dgm:cxn modelId="{156B953B-BD62-4E65-83D7-C1A68CD3F714}" type="presParOf" srcId="{F4966818-425F-4ECB-A845-2A8B43E48F25}" destId="{C03410D2-0BA7-49A6-93F3-5B9ECD2027AC}" srcOrd="11" destOrd="0" presId="urn:microsoft.com/office/officeart/2005/8/layout/radial4"/>
    <dgm:cxn modelId="{82432E12-21B0-43A7-A9ED-8429D94127FD}" type="presParOf" srcId="{F4966818-425F-4ECB-A845-2A8B43E48F25}" destId="{D5F59FFA-55CB-47A1-82F5-1232C956DA9A}"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5FB0-631A-440A-989F-46FCEDEF545A}">
      <dsp:nvSpPr>
        <dsp:cNvPr id="0" name=""/>
        <dsp:cNvSpPr/>
      </dsp:nvSpPr>
      <dsp:spPr>
        <a:xfrm>
          <a:off x="2900910" y="3078145"/>
          <a:ext cx="2122979" cy="2122979"/>
        </a:xfrm>
        <a:prstGeom prst="ellipse">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Building State Infrastructure</a:t>
          </a:r>
        </a:p>
      </dsp:txBody>
      <dsp:txXfrm>
        <a:off x="3211813" y="3389048"/>
        <a:ext cx="1501173" cy="1501173"/>
      </dsp:txXfrm>
    </dsp:sp>
    <dsp:sp modelId="{E3208710-B866-41AB-BCD4-22857AC80E53}">
      <dsp:nvSpPr>
        <dsp:cNvPr id="0" name=""/>
        <dsp:cNvSpPr/>
      </dsp:nvSpPr>
      <dsp:spPr>
        <a:xfrm rot="10768030">
          <a:off x="743799" y="3857564"/>
          <a:ext cx="2038559" cy="605049"/>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966975-909F-4636-9561-85497C1BE15C}">
      <dsp:nvSpPr>
        <dsp:cNvPr id="0" name=""/>
        <dsp:cNvSpPr/>
      </dsp:nvSpPr>
      <dsp:spPr>
        <a:xfrm>
          <a:off x="800" y="3575134"/>
          <a:ext cx="1486085" cy="1188868"/>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Build community implementation</a:t>
          </a:r>
        </a:p>
      </dsp:txBody>
      <dsp:txXfrm>
        <a:off x="35621" y="3609955"/>
        <a:ext cx="1416443" cy="1119226"/>
      </dsp:txXfrm>
    </dsp:sp>
    <dsp:sp modelId="{F0DF9C85-7674-4EB1-9DA5-63BB0466CC6F}">
      <dsp:nvSpPr>
        <dsp:cNvPr id="0" name=""/>
        <dsp:cNvSpPr/>
      </dsp:nvSpPr>
      <dsp:spPr>
        <a:xfrm rot="12933993">
          <a:off x="1169931" y="2563237"/>
          <a:ext cx="2021888" cy="605049"/>
        </a:xfrm>
        <a:prstGeom prst="leftArrow">
          <a:avLst>
            <a:gd name="adj1" fmla="val 60000"/>
            <a:gd name="adj2" fmla="val 50000"/>
          </a:avLst>
        </a:prstGeom>
        <a:solidFill>
          <a:schemeClr val="accent2">
            <a:shade val="90000"/>
            <a:hueOff val="105671"/>
            <a:satOff val="-2258"/>
            <a:lumOff val="53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78F15E-439D-4658-888A-7203E299BA1D}">
      <dsp:nvSpPr>
        <dsp:cNvPr id="0" name=""/>
        <dsp:cNvSpPr/>
      </dsp:nvSpPr>
      <dsp:spPr>
        <a:xfrm>
          <a:off x="615490" y="1683313"/>
          <a:ext cx="1486085" cy="1188868"/>
        </a:xfrm>
        <a:prstGeom prst="roundRect">
          <a:avLst>
            <a:gd name="adj" fmla="val 10000"/>
          </a:avLst>
        </a:prstGeom>
        <a:solidFill>
          <a:schemeClr val="accent2">
            <a:shade val="80000"/>
            <a:hueOff val="105644"/>
            <a:satOff val="-2337"/>
            <a:lumOff val="588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Pyramid State Leadership Team coordination  </a:t>
          </a:r>
        </a:p>
      </dsp:txBody>
      <dsp:txXfrm>
        <a:off x="650311" y="1718134"/>
        <a:ext cx="1416443" cy="1119226"/>
      </dsp:txXfrm>
    </dsp:sp>
    <dsp:sp modelId="{ECB2F5F6-6EE7-4B03-965F-C0DABB9D7A28}">
      <dsp:nvSpPr>
        <dsp:cNvPr id="0" name=""/>
        <dsp:cNvSpPr/>
      </dsp:nvSpPr>
      <dsp:spPr>
        <a:xfrm rot="15110032">
          <a:off x="2275613" y="1761652"/>
          <a:ext cx="2011538" cy="605049"/>
        </a:xfrm>
        <a:prstGeom prst="leftArrow">
          <a:avLst>
            <a:gd name="adj1" fmla="val 60000"/>
            <a:gd name="adj2" fmla="val 50000"/>
          </a:avLst>
        </a:prstGeom>
        <a:solidFill>
          <a:schemeClr val="accent2">
            <a:shade val="90000"/>
            <a:hueOff val="211342"/>
            <a:satOff val="-4516"/>
            <a:lumOff val="107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030EBD-C9DA-44AD-9F21-2F6819C5E616}">
      <dsp:nvSpPr>
        <dsp:cNvPr id="0" name=""/>
        <dsp:cNvSpPr/>
      </dsp:nvSpPr>
      <dsp:spPr>
        <a:xfrm>
          <a:off x="2224768" y="514104"/>
          <a:ext cx="1486085" cy="1188868"/>
        </a:xfrm>
        <a:prstGeom prst="roundRect">
          <a:avLst>
            <a:gd name="adj" fmla="val 10000"/>
          </a:avLst>
        </a:prstGeom>
        <a:solidFill>
          <a:schemeClr val="accent2">
            <a:shade val="80000"/>
            <a:hueOff val="211287"/>
            <a:satOff val="-4674"/>
            <a:lumOff val="1177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Coordinate interagency efforts to support families</a:t>
          </a:r>
        </a:p>
      </dsp:txBody>
      <dsp:txXfrm>
        <a:off x="2259589" y="548925"/>
        <a:ext cx="1416443" cy="1119226"/>
      </dsp:txXfrm>
    </dsp:sp>
    <dsp:sp modelId="{A1AFB147-6904-4B6E-A12D-AD8E1D7EFA0C}">
      <dsp:nvSpPr>
        <dsp:cNvPr id="0" name=""/>
        <dsp:cNvSpPr/>
      </dsp:nvSpPr>
      <dsp:spPr>
        <a:xfrm rot="17289968">
          <a:off x="3637647" y="1761652"/>
          <a:ext cx="2011538" cy="605049"/>
        </a:xfrm>
        <a:prstGeom prst="leftArrow">
          <a:avLst>
            <a:gd name="adj1" fmla="val 60000"/>
            <a:gd name="adj2" fmla="val 50000"/>
          </a:avLst>
        </a:prstGeom>
        <a:solidFill>
          <a:schemeClr val="accent2">
            <a:shade val="90000"/>
            <a:hueOff val="317013"/>
            <a:satOff val="-6775"/>
            <a:lumOff val="161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BF41EE-2DFD-4E1D-8001-E1F89434C2D4}">
      <dsp:nvSpPr>
        <dsp:cNvPr id="0" name=""/>
        <dsp:cNvSpPr/>
      </dsp:nvSpPr>
      <dsp:spPr>
        <a:xfrm>
          <a:off x="4213945" y="514104"/>
          <a:ext cx="1486085" cy="1188868"/>
        </a:xfrm>
        <a:prstGeom prst="roundRect">
          <a:avLst>
            <a:gd name="adj" fmla="val 10000"/>
          </a:avLst>
        </a:prstGeom>
        <a:solidFill>
          <a:schemeClr val="accent2">
            <a:shade val="80000"/>
            <a:hueOff val="316931"/>
            <a:satOff val="-7010"/>
            <a:lumOff val="1765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Data collection and longitudinal data systems</a:t>
          </a:r>
        </a:p>
      </dsp:txBody>
      <dsp:txXfrm>
        <a:off x="4248766" y="548925"/>
        <a:ext cx="1416443" cy="1119226"/>
      </dsp:txXfrm>
    </dsp:sp>
    <dsp:sp modelId="{75A753DC-2110-4C65-A2A6-2546F9EFF256}">
      <dsp:nvSpPr>
        <dsp:cNvPr id="0" name=""/>
        <dsp:cNvSpPr/>
      </dsp:nvSpPr>
      <dsp:spPr>
        <a:xfrm rot="19466007">
          <a:off x="4732979" y="2563237"/>
          <a:ext cx="2021888" cy="605049"/>
        </a:xfrm>
        <a:prstGeom prst="leftArrow">
          <a:avLst>
            <a:gd name="adj1" fmla="val 60000"/>
            <a:gd name="adj2" fmla="val 50000"/>
          </a:avLst>
        </a:prstGeom>
        <a:solidFill>
          <a:schemeClr val="accent2">
            <a:shade val="90000"/>
            <a:hueOff val="422684"/>
            <a:satOff val="-9033"/>
            <a:lumOff val="215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9E923-D75E-4FD0-9445-0C13F69591F0}">
      <dsp:nvSpPr>
        <dsp:cNvPr id="0" name=""/>
        <dsp:cNvSpPr/>
      </dsp:nvSpPr>
      <dsp:spPr>
        <a:xfrm>
          <a:off x="5823224" y="1683313"/>
          <a:ext cx="1486085" cy="1188868"/>
        </a:xfrm>
        <a:prstGeom prst="roundRect">
          <a:avLst>
            <a:gd name="adj" fmla="val 10000"/>
          </a:avLst>
        </a:prstGeom>
        <a:solidFill>
          <a:schemeClr val="accent2">
            <a:shade val="80000"/>
            <a:hueOff val="422574"/>
            <a:satOff val="-9347"/>
            <a:lumOff val="2354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Coordinated grant programs</a:t>
          </a:r>
        </a:p>
      </dsp:txBody>
      <dsp:txXfrm>
        <a:off x="5858045" y="1718134"/>
        <a:ext cx="1416443" cy="1119226"/>
      </dsp:txXfrm>
    </dsp:sp>
    <dsp:sp modelId="{C03410D2-0BA7-49A6-93F3-5B9ECD2027AC}">
      <dsp:nvSpPr>
        <dsp:cNvPr id="0" name=""/>
        <dsp:cNvSpPr/>
      </dsp:nvSpPr>
      <dsp:spPr>
        <a:xfrm rot="31970">
          <a:off x="5142441" y="3857564"/>
          <a:ext cx="2038559" cy="605049"/>
        </a:xfrm>
        <a:prstGeom prst="leftArrow">
          <a:avLst>
            <a:gd name="adj1" fmla="val 60000"/>
            <a:gd name="adj2" fmla="val 50000"/>
          </a:avLst>
        </a:prstGeom>
        <a:solidFill>
          <a:schemeClr val="accent2">
            <a:shade val="90000"/>
            <a:hueOff val="528354"/>
            <a:satOff val="-11291"/>
            <a:lumOff val="268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59FFA-55CB-47A1-82F5-1232C956DA9A}">
      <dsp:nvSpPr>
        <dsp:cNvPr id="0" name=""/>
        <dsp:cNvSpPr/>
      </dsp:nvSpPr>
      <dsp:spPr>
        <a:xfrm>
          <a:off x="6437913" y="3575134"/>
          <a:ext cx="1486085" cy="1188868"/>
        </a:xfrm>
        <a:prstGeom prst="roundRect">
          <a:avLst>
            <a:gd name="adj" fmla="val 10000"/>
          </a:avLst>
        </a:prstGeom>
        <a:solidFill>
          <a:schemeClr val="accent2">
            <a:shade val="80000"/>
            <a:hueOff val="528218"/>
            <a:satOff val="-11684"/>
            <a:lumOff val="2942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t>Using Implementation Science  - depth over breadth</a:t>
          </a:r>
        </a:p>
      </dsp:txBody>
      <dsp:txXfrm>
        <a:off x="6472734" y="3609955"/>
        <a:ext cx="1416443" cy="1119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A024-AF08-4EA8-ABB3-C9B43AB33756}"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898F4-CC24-4426-B7E3-4051AE4593C0}" type="slidenum">
              <a:rPr lang="en-US" smtClean="0"/>
              <a:t>‹#›</a:t>
            </a:fld>
            <a:endParaRPr lang="en-US"/>
          </a:p>
        </p:txBody>
      </p:sp>
    </p:spTree>
    <p:extLst>
      <p:ext uri="{BB962C8B-B14F-4D97-AF65-F5344CB8AC3E}">
        <p14:creationId xmlns:p14="http://schemas.microsoft.com/office/powerpoint/2010/main" val="378479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rldefense.proofpoint.com/v2/url?u=https-3A__connectedbeginnings.tfaforms.net_151&amp;d=DwMFAw&amp;c=lDF7oMaPKXpkYvev9V-fVahWL0QWnGCCAfCDz1Bns_w&amp;r=Ai4zby_7r49m65XUzfqdo22PrE6At7wZQiBF84S_vhc&amp;m=yO3X1WA9BxKqpTJkRwQ1pG-M0w8GLd1woHz9KPk1hUs&amp;s=XvzowL3nCP5LuX98DNh-Y0WrBy-azQeRgQrkQ2Xkco0&amp;e=" TargetMode="External"/><Relationship Id="rId7" Type="http://schemas.openxmlformats.org/officeDocument/2006/relationships/hyperlink" Target="https://urldefense.proofpoint.com/v2/url?u=https-3A__connectedbeginnings.tfaforms.net_152&amp;d=DwMFAw&amp;c=lDF7oMaPKXpkYvev9V-fVahWL0QWnGCCAfCDz1Bns_w&amp;r=Ai4zby_7r49m65XUzfqdo22PrE6At7wZQiBF84S_vhc&amp;m=yO3X1WA9BxKqpTJkRwQ1pG-M0w8GLd1woHz9KPk1hUs&amp;s=0Z4zycr-vqJz6F0_DQgXtp4fjOuB_Wt-E8-TlR0oimY&amp;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rldefense.proofpoint.com/v2/url?u=https-3A__connectedbeginnings.tfaforms.net_153&amp;d=DwMFAw&amp;c=lDF7oMaPKXpkYvev9V-fVahWL0QWnGCCAfCDz1Bns_w&amp;r=Ai4zby_7r49m65XUzfqdo22PrE6At7wZQiBF84S_vhc&amp;m=yO3X1WA9BxKqpTJkRwQ1pG-M0w8GLd1woHz9KPk1hUs&amp;s=g7Y0qeF1FgWTGzLhiheT-wiw3ipOdE60srJPgRGRaUk&amp;e=" TargetMode="External"/><Relationship Id="rId5" Type="http://schemas.openxmlformats.org/officeDocument/2006/relationships/hyperlink" Target="https://urldefense.proofpoint.com/v2/url?u=https-3A__connectedbeginnings.tfaforms.net_150&amp;d=DwMFAw&amp;c=lDF7oMaPKXpkYvev9V-fVahWL0QWnGCCAfCDz1Bns_w&amp;r=Ai4zby_7r49m65XUzfqdo22PrE6At7wZQiBF84S_vhc&amp;m=yO3X1WA9BxKqpTJkRwQ1pG-M0w8GLd1woHz9KPk1hUs&amp;s=KpnC8TEfcJ_1D893dwV3Nr3Zq_1kjQa3mdppCq_Pf-Y&amp;e=" TargetMode="External"/><Relationship Id="rId4" Type="http://schemas.openxmlformats.org/officeDocument/2006/relationships/hyperlink" Target="https://urldefense.proofpoint.com/v2/url?u=https-3A__connectedbeginnings.tfaforms.net_149&amp;d=DwMFAw&amp;c=lDF7oMaPKXpkYvev9V-fVahWL0QWnGCCAfCDz1Bns_w&amp;r=Ai4zby_7r49m65XUzfqdo22PrE6At7wZQiBF84S_vhc&amp;m=yO3X1WA9BxKqpTJkRwQ1pG-M0w8GLd1woHz9KPk1hUs&amp;s=ITZFLOUiahWxy-r86U1H69AZKPGL-TOtHJppMHjrsHs&amp;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898F4-CC24-4426-B7E3-4051AE4593C0}" type="slidenum">
              <a:rPr lang="en-US" smtClean="0"/>
              <a:t>1</a:t>
            </a:fld>
            <a:endParaRPr lang="en-US"/>
          </a:p>
        </p:txBody>
      </p:sp>
    </p:spTree>
    <p:extLst>
      <p:ext uri="{BB962C8B-B14F-4D97-AF65-F5344CB8AC3E}">
        <p14:creationId xmlns:p14="http://schemas.microsoft.com/office/powerpoint/2010/main" val="337827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Lowell</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9AF40F9-4CBF-4B01-8859-009C8456740A}"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93527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898F4-CC24-4426-B7E3-4051AE4593C0}" type="slidenum">
              <a:rPr lang="en-US" smtClean="0"/>
              <a:t>6</a:t>
            </a:fld>
            <a:endParaRPr lang="en-US"/>
          </a:p>
        </p:txBody>
      </p:sp>
    </p:spTree>
    <p:extLst>
      <p:ext uri="{BB962C8B-B14F-4D97-AF65-F5344CB8AC3E}">
        <p14:creationId xmlns:p14="http://schemas.microsoft.com/office/powerpoint/2010/main" val="146901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t>
            </a:r>
          </a:p>
          <a:p>
            <a:r>
              <a:rPr lang="en-US" sz="1200" kern="1200" dirty="0">
                <a:solidFill>
                  <a:schemeClr val="tx1"/>
                </a:solidFill>
                <a:effectLst/>
                <a:latin typeface="+mn-lt"/>
                <a:ea typeface="+mn-ea"/>
                <a:cs typeface="+mn-cs"/>
              </a:rPr>
              <a:t>Announcing Registration for:</a:t>
            </a:r>
          </a:p>
          <a:p>
            <a:r>
              <a:rPr lang="en-US" sz="1200" b="1" kern="1200" dirty="0">
                <a:solidFill>
                  <a:schemeClr val="tx1"/>
                </a:solidFill>
                <a:effectLst/>
                <a:latin typeface="+mn-lt"/>
                <a:ea typeface="+mn-ea"/>
                <a:cs typeface="+mn-cs"/>
              </a:rPr>
              <a:t>The Pyramid Model Learning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Focus on:</a:t>
            </a:r>
            <a:r>
              <a:rPr lang="en-US" sz="1200" u="sng" kern="1200" dirty="0">
                <a:solidFill>
                  <a:schemeClr val="tx1"/>
                </a:solidFill>
                <a:effectLst/>
                <a:latin typeface="+mn-lt"/>
                <a:ea typeface="+mn-ea"/>
                <a:cs typeface="+mn-cs"/>
              </a:rPr>
              <a:t> Using Routine-Based Opportunities to Practice New Skills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Routines that occur within natural environments for young children provide the most effective framework to support and sustain intervention activities.  When a child is familiar with routines, caregivers can focus on scaffolding new and more complex learning based on those experiences.  Please join us for a discussion on routine -based interventions.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Springfield EEC Office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1441 Main Street, Suite 230 </a:t>
            </a:r>
          </a:p>
          <a:p>
            <a:r>
              <a:rPr lang="en-US" sz="1200" kern="1200" dirty="0">
                <a:solidFill>
                  <a:schemeClr val="tx1"/>
                </a:solidFill>
                <a:effectLst/>
                <a:latin typeface="+mn-lt"/>
                <a:ea typeface="+mn-ea"/>
                <a:cs typeface="+mn-cs"/>
              </a:rPr>
              <a:t>Springfield, MA 01103</a:t>
            </a:r>
          </a:p>
          <a:p>
            <a:r>
              <a:rPr lang="en-US" sz="1200" kern="1200" dirty="0">
                <a:solidFill>
                  <a:schemeClr val="tx1"/>
                </a:solidFill>
                <a:effectLst/>
                <a:latin typeface="+mn-lt"/>
                <a:ea typeface="+mn-ea"/>
                <a:cs typeface="+mn-cs"/>
              </a:rPr>
              <a:t>Date: 5/9/17</a:t>
            </a:r>
          </a:p>
          <a:p>
            <a:r>
              <a:rPr lang="en-US" sz="1200" kern="1200" dirty="0">
                <a:solidFill>
                  <a:schemeClr val="tx1"/>
                </a:solidFill>
                <a:effectLst/>
                <a:latin typeface="+mn-lt"/>
                <a:ea typeface="+mn-ea"/>
                <a:cs typeface="+mn-cs"/>
              </a:rPr>
              <a:t>Time: 1:00-3:00pm</a:t>
            </a:r>
          </a:p>
          <a:p>
            <a:r>
              <a:rPr lang="en-US" sz="1200" b="1" kern="1200" dirty="0">
                <a:solidFill>
                  <a:schemeClr val="tx1"/>
                </a:solidFill>
                <a:effectLst/>
                <a:latin typeface="+mn-lt"/>
                <a:ea typeface="+mn-ea"/>
                <a:cs typeface="+mn-cs"/>
              </a:rPr>
              <a:t>Click </a:t>
            </a:r>
            <a:r>
              <a:rPr lang="en-US" sz="1200" b="1" u="sng" kern="1200" dirty="0">
                <a:solidFill>
                  <a:schemeClr val="tx1"/>
                </a:solidFill>
                <a:effectLst/>
                <a:latin typeface="+mn-lt"/>
                <a:ea typeface="+mn-ea"/>
                <a:cs typeface="+mn-cs"/>
                <a:hlinkClick r:id="rId3"/>
              </a:rPr>
              <a:t>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 register for Springfield.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Boston: Wheelock College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43 Hawes Street</a:t>
            </a:r>
          </a:p>
          <a:p>
            <a:r>
              <a:rPr lang="en-US" sz="1200" kern="1200" dirty="0">
                <a:solidFill>
                  <a:schemeClr val="tx1"/>
                </a:solidFill>
                <a:effectLst/>
                <a:latin typeface="+mn-lt"/>
                <a:ea typeface="+mn-ea"/>
                <a:cs typeface="+mn-cs"/>
              </a:rPr>
              <a:t>Brookline, MA, 02446</a:t>
            </a:r>
          </a:p>
          <a:p>
            <a:r>
              <a:rPr lang="en-US" sz="1200" b="1" kern="1200" dirty="0">
                <a:solidFill>
                  <a:schemeClr val="tx1"/>
                </a:solidFill>
                <a:effectLst/>
                <a:latin typeface="+mn-lt"/>
                <a:ea typeface="+mn-ea"/>
                <a:cs typeface="+mn-cs"/>
              </a:rPr>
              <a:t>Date: </a:t>
            </a:r>
            <a:r>
              <a:rPr lang="en-US" sz="1200" kern="1200" dirty="0">
                <a:solidFill>
                  <a:schemeClr val="tx1"/>
                </a:solidFill>
                <a:effectLst/>
                <a:latin typeface="+mn-lt"/>
                <a:ea typeface="+mn-ea"/>
                <a:cs typeface="+mn-cs"/>
              </a:rPr>
              <a:t>5/16/17</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1:00-3:00 pm</a:t>
            </a:r>
          </a:p>
          <a:p>
            <a:r>
              <a:rPr lang="en-US" sz="1200" b="1" kern="1200" dirty="0">
                <a:solidFill>
                  <a:schemeClr val="tx1"/>
                </a:solidFill>
                <a:effectLst/>
                <a:latin typeface="+mn-lt"/>
                <a:ea typeface="+mn-ea"/>
                <a:cs typeface="+mn-cs"/>
              </a:rPr>
              <a:t>Click </a:t>
            </a:r>
            <a:r>
              <a:rPr lang="en-US" sz="1200" b="1" u="sng" kern="1200" dirty="0">
                <a:solidFill>
                  <a:schemeClr val="tx1"/>
                </a:solidFill>
                <a:effectLst/>
                <a:latin typeface="+mn-lt"/>
                <a:ea typeface="+mn-ea"/>
                <a:cs typeface="+mn-cs"/>
                <a:hlinkClick r:id="rId4"/>
              </a:rPr>
              <a:t>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 register for Boston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Lawrence EEC Office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360 Merrimack Street, Building 9, </a:t>
            </a:r>
          </a:p>
          <a:p>
            <a:r>
              <a:rPr lang="en-US" sz="1200" kern="1200" dirty="0">
                <a:solidFill>
                  <a:schemeClr val="tx1"/>
                </a:solidFill>
                <a:effectLst/>
                <a:latin typeface="+mn-lt"/>
                <a:ea typeface="+mn-ea"/>
                <a:cs typeface="+mn-cs"/>
              </a:rPr>
              <a:t>Third Floor </a:t>
            </a:r>
          </a:p>
          <a:p>
            <a:r>
              <a:rPr lang="en-US" sz="1200" kern="1200" dirty="0">
                <a:solidFill>
                  <a:schemeClr val="tx1"/>
                </a:solidFill>
                <a:effectLst/>
                <a:latin typeface="+mn-lt"/>
                <a:ea typeface="+mn-ea"/>
                <a:cs typeface="+mn-cs"/>
              </a:rPr>
              <a:t>Lawrence, MA 01843</a:t>
            </a:r>
          </a:p>
          <a:p>
            <a:r>
              <a:rPr lang="en-US" sz="1200" b="1" kern="1200" dirty="0">
                <a:solidFill>
                  <a:schemeClr val="tx1"/>
                </a:solidFill>
                <a:effectLst/>
                <a:latin typeface="+mn-lt"/>
                <a:ea typeface="+mn-ea"/>
                <a:cs typeface="+mn-cs"/>
              </a:rPr>
              <a:t>Date:</a:t>
            </a:r>
            <a:r>
              <a:rPr lang="en-US" sz="1200" kern="1200" dirty="0">
                <a:solidFill>
                  <a:schemeClr val="tx1"/>
                </a:solidFill>
                <a:effectLst/>
                <a:latin typeface="+mn-lt"/>
                <a:ea typeface="+mn-ea"/>
                <a:cs typeface="+mn-cs"/>
              </a:rPr>
              <a:t> 5/15/17</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10:00-Noon</a:t>
            </a:r>
          </a:p>
          <a:p>
            <a:r>
              <a:rPr lang="en-US" sz="1200" b="1" kern="1200" dirty="0">
                <a:solidFill>
                  <a:schemeClr val="tx1"/>
                </a:solidFill>
                <a:effectLst/>
                <a:latin typeface="+mn-lt"/>
                <a:ea typeface="+mn-ea"/>
                <a:cs typeface="+mn-cs"/>
              </a:rPr>
              <a:t>Click </a:t>
            </a:r>
            <a:r>
              <a:rPr lang="en-US" sz="1200" b="1" u="sng" kern="1200" dirty="0">
                <a:solidFill>
                  <a:schemeClr val="tx1"/>
                </a:solidFill>
                <a:effectLst/>
                <a:latin typeface="+mn-lt"/>
                <a:ea typeface="+mn-ea"/>
                <a:cs typeface="+mn-cs"/>
                <a:hlinkClick r:id="rId5"/>
              </a:rPr>
              <a:t>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 register for Lawrence.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Worcester Public Library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Banx</a:t>
            </a:r>
            <a:r>
              <a:rPr lang="en-US" sz="1200" kern="1200" dirty="0">
                <a:solidFill>
                  <a:schemeClr val="tx1"/>
                </a:solidFill>
                <a:effectLst/>
                <a:latin typeface="+mn-lt"/>
                <a:ea typeface="+mn-ea"/>
                <a:cs typeface="+mn-cs"/>
              </a:rPr>
              <a:t> Room, Main Branch </a:t>
            </a:r>
          </a:p>
          <a:p>
            <a:r>
              <a:rPr lang="en-US" sz="1200" kern="1200" dirty="0">
                <a:solidFill>
                  <a:schemeClr val="tx1"/>
                </a:solidFill>
                <a:effectLst/>
                <a:latin typeface="+mn-lt"/>
                <a:ea typeface="+mn-ea"/>
                <a:cs typeface="+mn-cs"/>
              </a:rPr>
              <a:t>3 Salem Square </a:t>
            </a:r>
          </a:p>
          <a:p>
            <a:r>
              <a:rPr lang="en-US" sz="1200" kern="1200" dirty="0">
                <a:solidFill>
                  <a:schemeClr val="tx1"/>
                </a:solidFill>
                <a:effectLst/>
                <a:latin typeface="+mn-lt"/>
                <a:ea typeface="+mn-ea"/>
                <a:cs typeface="+mn-cs"/>
              </a:rPr>
              <a:t>Worcester, MA 01608</a:t>
            </a:r>
          </a:p>
          <a:p>
            <a:r>
              <a:rPr lang="en-US" sz="1200" b="1" kern="1200" dirty="0">
                <a:solidFill>
                  <a:schemeClr val="tx1"/>
                </a:solidFill>
                <a:effectLst/>
                <a:latin typeface="+mn-lt"/>
                <a:ea typeface="+mn-ea"/>
                <a:cs typeface="+mn-cs"/>
              </a:rPr>
              <a:t>Date:</a:t>
            </a:r>
            <a:r>
              <a:rPr lang="en-US" sz="1200" kern="1200" dirty="0">
                <a:solidFill>
                  <a:schemeClr val="tx1"/>
                </a:solidFill>
                <a:effectLst/>
                <a:latin typeface="+mn-lt"/>
                <a:ea typeface="+mn-ea"/>
                <a:cs typeface="+mn-cs"/>
              </a:rPr>
              <a:t> 5/23/17</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10:00-Noon </a:t>
            </a:r>
          </a:p>
          <a:p>
            <a:r>
              <a:rPr lang="en-US" sz="1200" b="1" kern="1200" dirty="0">
                <a:solidFill>
                  <a:schemeClr val="tx1"/>
                </a:solidFill>
                <a:effectLst/>
                <a:latin typeface="+mn-lt"/>
                <a:ea typeface="+mn-ea"/>
                <a:cs typeface="+mn-cs"/>
              </a:rPr>
              <a:t>Click </a:t>
            </a:r>
            <a:r>
              <a:rPr lang="en-US" sz="1200" b="1" u="sng" kern="1200" dirty="0">
                <a:solidFill>
                  <a:schemeClr val="tx1"/>
                </a:solidFill>
                <a:effectLst/>
                <a:latin typeface="+mn-lt"/>
                <a:ea typeface="+mn-ea"/>
                <a:cs typeface="+mn-cs"/>
                <a:hlinkClick r:id="rId6"/>
              </a:rPr>
              <a:t>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 register for Worcester.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Taunton EEC Office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Washington Street, Suite 20 </a:t>
            </a:r>
          </a:p>
          <a:p>
            <a:r>
              <a:rPr lang="en-US" sz="1200" kern="1200" dirty="0">
                <a:solidFill>
                  <a:schemeClr val="tx1"/>
                </a:solidFill>
                <a:effectLst/>
                <a:latin typeface="+mn-lt"/>
                <a:ea typeface="+mn-ea"/>
                <a:cs typeface="+mn-cs"/>
              </a:rPr>
              <a:t>Taunton, MA 02780</a:t>
            </a:r>
          </a:p>
          <a:p>
            <a:r>
              <a:rPr lang="en-US" sz="1200" b="1" kern="1200" dirty="0">
                <a:solidFill>
                  <a:schemeClr val="tx1"/>
                </a:solidFill>
                <a:effectLst/>
                <a:latin typeface="+mn-lt"/>
                <a:ea typeface="+mn-ea"/>
                <a:cs typeface="+mn-cs"/>
              </a:rPr>
              <a:t>Date:</a:t>
            </a:r>
            <a:r>
              <a:rPr lang="en-US" sz="1200" kern="1200" dirty="0">
                <a:solidFill>
                  <a:schemeClr val="tx1"/>
                </a:solidFill>
                <a:effectLst/>
                <a:latin typeface="+mn-lt"/>
                <a:ea typeface="+mn-ea"/>
                <a:cs typeface="+mn-cs"/>
              </a:rPr>
              <a:t> 5/17/17</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1:00-3:00 pm</a:t>
            </a:r>
          </a:p>
          <a:p>
            <a:r>
              <a:rPr lang="en-US" sz="1200" b="1" kern="1200" dirty="0">
                <a:solidFill>
                  <a:schemeClr val="tx1"/>
                </a:solidFill>
                <a:effectLst/>
                <a:latin typeface="+mn-lt"/>
                <a:ea typeface="+mn-ea"/>
                <a:cs typeface="+mn-cs"/>
              </a:rPr>
              <a:t>Click </a:t>
            </a:r>
            <a:r>
              <a:rPr lang="en-US" sz="1200" b="1" u="sng" kern="1200" dirty="0">
                <a:solidFill>
                  <a:schemeClr val="tx1"/>
                </a:solidFill>
                <a:effectLst/>
                <a:latin typeface="+mn-lt"/>
                <a:ea typeface="+mn-ea"/>
                <a:cs typeface="+mn-cs"/>
                <a:hlinkClick r:id="rId7"/>
              </a:rPr>
              <a:t>HERE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to register for Taunton.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A898F4-CC24-4426-B7E3-4051AE4593C0}" type="slidenum">
              <a:rPr lang="en-US" smtClean="0"/>
              <a:t>8</a:t>
            </a:fld>
            <a:endParaRPr lang="en-US"/>
          </a:p>
        </p:txBody>
      </p:sp>
    </p:spTree>
    <p:extLst>
      <p:ext uri="{BB962C8B-B14F-4D97-AF65-F5344CB8AC3E}">
        <p14:creationId xmlns:p14="http://schemas.microsoft.com/office/powerpoint/2010/main" val="393434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06BCB78-E198-401F-809A-9D1550104CA4}" type="datetimeFigureOut">
              <a:rPr lang="en-US" smtClean="0"/>
              <a:t>4/24/2017</a:t>
            </a:fld>
            <a:endParaRPr lang="en-US"/>
          </a:p>
        </p:txBody>
      </p:sp>
      <p:sp>
        <p:nvSpPr>
          <p:cNvPr id="16" name="Slide Number Placeholder 15"/>
          <p:cNvSpPr>
            <a:spLocks noGrp="1"/>
          </p:cNvSpPr>
          <p:nvPr>
            <p:ph type="sldNum" sz="quarter" idx="11"/>
          </p:nvPr>
        </p:nvSpPr>
        <p:spPr/>
        <p:txBody>
          <a:bodyPr/>
          <a:lstStyle/>
          <a:p>
            <a:fld id="{FBEDE7B6-2847-4C2B-9AE9-5F7962476C9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6BCB78-E198-401F-809A-9D1550104CA4}"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DE7B6-2847-4C2B-9AE9-5F7962476C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6BCB78-E198-401F-809A-9D1550104CA4}"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DE7B6-2847-4C2B-9AE9-5F7962476C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106BCB78-E198-401F-809A-9D1550104CA4}" type="datetimeFigureOut">
              <a:rPr lang="en-US" smtClean="0"/>
              <a:t>4/24/2017</a:t>
            </a:fld>
            <a:endParaRPr lang="en-US"/>
          </a:p>
        </p:txBody>
      </p:sp>
      <p:sp>
        <p:nvSpPr>
          <p:cNvPr id="15" name="Slide Number Placeholder 14"/>
          <p:cNvSpPr>
            <a:spLocks noGrp="1"/>
          </p:cNvSpPr>
          <p:nvPr>
            <p:ph type="sldNum" sz="quarter" idx="15"/>
          </p:nvPr>
        </p:nvSpPr>
        <p:spPr/>
        <p:txBody>
          <a:bodyPr/>
          <a:lstStyle>
            <a:lvl1pPr algn="ctr">
              <a:defRPr/>
            </a:lvl1pPr>
          </a:lstStyle>
          <a:p>
            <a:fld id="{FBEDE7B6-2847-4C2B-9AE9-5F7962476C9E}"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6BCB78-E198-401F-809A-9D1550104CA4}"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DE7B6-2847-4C2B-9AE9-5F7962476C9E}"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6BCB78-E198-401F-809A-9D1550104CA4}"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DE7B6-2847-4C2B-9AE9-5F7962476C9E}"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BEDE7B6-2847-4C2B-9AE9-5F7962476C9E}"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06BCB78-E198-401F-809A-9D1550104CA4}" type="datetimeFigureOut">
              <a:rPr lang="en-US" smtClean="0"/>
              <a:t>4/24/2017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6BCB78-E198-401F-809A-9D1550104CA4}"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DE7B6-2847-4C2B-9AE9-5F7962476C9E}"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BCB78-E198-401F-809A-9D1550104CA4}"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DE7B6-2847-4C2B-9AE9-5F7962476C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106BCB78-E198-401F-809A-9D1550104CA4}" type="datetimeFigureOut">
              <a:rPr lang="en-US" smtClean="0"/>
              <a:t>4/24/2017</a:t>
            </a:fld>
            <a:endParaRPr lang="en-US"/>
          </a:p>
        </p:txBody>
      </p:sp>
      <p:sp>
        <p:nvSpPr>
          <p:cNvPr id="9" name="Slide Number Placeholder 8"/>
          <p:cNvSpPr>
            <a:spLocks noGrp="1"/>
          </p:cNvSpPr>
          <p:nvPr>
            <p:ph type="sldNum" sz="quarter" idx="15"/>
          </p:nvPr>
        </p:nvSpPr>
        <p:spPr/>
        <p:txBody>
          <a:bodyPr/>
          <a:lstStyle/>
          <a:p>
            <a:fld id="{FBEDE7B6-2847-4C2B-9AE9-5F7962476C9E}"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106BCB78-E198-401F-809A-9D1550104CA4}" type="datetimeFigureOut">
              <a:rPr lang="en-US" smtClean="0"/>
              <a:t>4/24/2017</a:t>
            </a:fld>
            <a:endParaRPr lang="en-US"/>
          </a:p>
        </p:txBody>
      </p:sp>
      <p:sp>
        <p:nvSpPr>
          <p:cNvPr id="9" name="Slide Number Placeholder 8"/>
          <p:cNvSpPr>
            <a:spLocks noGrp="1"/>
          </p:cNvSpPr>
          <p:nvPr>
            <p:ph type="sldNum" sz="quarter" idx="11"/>
          </p:nvPr>
        </p:nvSpPr>
        <p:spPr/>
        <p:txBody>
          <a:bodyPr/>
          <a:lstStyle/>
          <a:p>
            <a:fld id="{FBEDE7B6-2847-4C2B-9AE9-5F7962476C9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06BCB78-E198-401F-809A-9D1550104CA4}" type="datetimeFigureOut">
              <a:rPr lang="en-US" smtClean="0"/>
              <a:t>4/24/2017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BEDE7B6-2847-4C2B-9AE9-5F7962476C9E}"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nnectedbeginnings.org/mapyramidmod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connectedbeginnings.org/mapyramidmodel/resource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143000"/>
            <a:ext cx="6781800" cy="1754326"/>
          </a:xfrm>
          <a:prstGeom prst="rect">
            <a:avLst/>
          </a:prstGeom>
          <a:noFill/>
        </p:spPr>
        <p:txBody>
          <a:bodyPr wrap="square" rtlCol="0">
            <a:spAutoFit/>
          </a:bodyPr>
          <a:lstStyle/>
          <a:p>
            <a:pPr algn="ctr"/>
            <a:r>
              <a:rPr lang="en-US" sz="3600" b="1" dirty="0"/>
              <a:t>Massachusetts Pyramid Model 5</a:t>
            </a:r>
            <a:r>
              <a:rPr lang="en-US" sz="3600" b="1" baseline="30000" dirty="0"/>
              <a:t>th</a:t>
            </a:r>
            <a:r>
              <a:rPr lang="en-US" sz="3600" b="1" dirty="0"/>
              <a:t> Annual Summit:</a:t>
            </a:r>
          </a:p>
          <a:p>
            <a:pPr algn="ctr"/>
            <a:r>
              <a:rPr lang="en-US" sz="3600" b="1" dirty="0"/>
              <a:t>State of the State 2017</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759527" y="3352800"/>
            <a:ext cx="5562600" cy="2590799"/>
          </a:xfrm>
          <a:prstGeom prst="rect">
            <a:avLst/>
          </a:prstGeom>
        </p:spPr>
      </p:pic>
    </p:spTree>
    <p:extLst>
      <p:ext uri="{BB962C8B-B14F-4D97-AF65-F5344CB8AC3E}">
        <p14:creationId xmlns:p14="http://schemas.microsoft.com/office/powerpoint/2010/main" val="419914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1200" y="1571625"/>
            <a:ext cx="77216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Shelter project paper</a:t>
            </a:r>
          </a:p>
        </p:txBody>
      </p:sp>
    </p:spTree>
    <p:extLst>
      <p:ext uri="{BB962C8B-B14F-4D97-AF65-F5344CB8AC3E}">
        <p14:creationId xmlns:p14="http://schemas.microsoft.com/office/powerpoint/2010/main" val="168303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Partnerships</a:t>
            </a:r>
          </a:p>
        </p:txBody>
      </p:sp>
      <p:pic>
        <p:nvPicPr>
          <p:cNvPr id="5122" name="Picture 2" descr="E:\Lacie-2013-01-20\CSEFEL 09thru12\part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41316"/>
            <a:ext cx="7876349" cy="468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9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a:t>ESE is working intensively with 19 public school districts representing almost 30% of the state public preschool population to support program wide implementation of the Pyramid Model.</a:t>
            </a:r>
          </a:p>
          <a:p>
            <a:pPr lvl="0"/>
            <a:r>
              <a:rPr lang="en-US" dirty="0"/>
              <a:t>Training for district leadership teams, coaches, and teachers supports depth and spread of implementation in these districts and their community partners.</a:t>
            </a:r>
          </a:p>
          <a:p>
            <a:pPr lvl="0"/>
            <a:r>
              <a:rPr lang="en-US" dirty="0"/>
              <a:t>ESE is also supporting the use of Positive Solutions in these districts and their community partners.</a:t>
            </a:r>
          </a:p>
          <a:p>
            <a:r>
              <a:rPr lang="en-US" dirty="0"/>
              <a:t>ESE is funding an Interagency Agreement with DPH to support the Summit, PMLCs, State Leadership Team, and the Inclusion Demo sites.</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Department of Elementary and Secondary Education (ESE)</a:t>
            </a:r>
          </a:p>
        </p:txBody>
      </p:sp>
    </p:spTree>
    <p:extLst>
      <p:ext uri="{BB962C8B-B14F-4D97-AF65-F5344CB8AC3E}">
        <p14:creationId xmlns:p14="http://schemas.microsoft.com/office/powerpoint/2010/main" val="348958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EEC and ESE are hosting a two-part series on “Positive Solutions for Families”.  It will highlight content from each of the 6 modules and resources to support educators working with families. Community teams will develop plans and learn strategies on how to engage families using these modules to support families, communities and school connections. </a:t>
            </a:r>
            <a:r>
              <a:rPr lang="en-US" dirty="0" err="1"/>
              <a:t>Tweety</a:t>
            </a:r>
            <a:r>
              <a:rPr lang="en-US" dirty="0"/>
              <a:t> Yates is the presenter.</a:t>
            </a:r>
          </a:p>
          <a:p>
            <a:pPr lvl="0"/>
            <a:r>
              <a:rPr lang="en-US" dirty="0"/>
              <a:t> EEC is conducting communities of practice meetings on the preschool modules for the mixed delivery system in MA. </a:t>
            </a:r>
          </a:p>
          <a:p>
            <a:pPr lvl="0"/>
            <a:r>
              <a:rPr lang="en-US" dirty="0"/>
              <a:t>EEC’s Educator and Provider Support  grantees (EPS) professional development opportunities include CEU-bearing Pyramid Model trainings for community and public early care and education programs. </a:t>
            </a:r>
          </a:p>
          <a:p>
            <a:endParaRPr lang="en-US" dirty="0"/>
          </a:p>
        </p:txBody>
      </p:sp>
      <p:sp>
        <p:nvSpPr>
          <p:cNvPr id="2" name="Title 1"/>
          <p:cNvSpPr>
            <a:spLocks noGrp="1"/>
          </p:cNvSpPr>
          <p:nvPr>
            <p:ph type="title"/>
          </p:nvPr>
        </p:nvSpPr>
        <p:spPr/>
        <p:txBody>
          <a:bodyPr>
            <a:normAutofit fontScale="90000"/>
          </a:bodyPr>
          <a:lstStyle/>
          <a:p>
            <a:r>
              <a:rPr lang="en-US" dirty="0"/>
              <a:t>Department of Early Education and Care (EEC)</a:t>
            </a:r>
          </a:p>
        </p:txBody>
      </p:sp>
    </p:spTree>
    <p:extLst>
      <p:ext uri="{BB962C8B-B14F-4D97-AF65-F5344CB8AC3E}">
        <p14:creationId xmlns:p14="http://schemas.microsoft.com/office/powerpoint/2010/main" val="398018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DPH manages the ESE Interagency Agreement activities</a:t>
            </a:r>
          </a:p>
          <a:p>
            <a:r>
              <a:rPr lang="en-US" dirty="0"/>
              <a:t>DPH’s Massachusetts Early Intervention (EI) system has a </a:t>
            </a:r>
            <a:r>
              <a:rPr lang="en-US" dirty="0" err="1"/>
              <a:t>a</a:t>
            </a:r>
            <a:r>
              <a:rPr lang="en-US" dirty="0"/>
              <a:t> state-wide initiative to embed principles from the Parents Interacting with Infants (PIWI) approach to working with families during home visits.</a:t>
            </a:r>
            <a:r>
              <a:rPr lang="en-US" b="1" dirty="0"/>
              <a:t>  </a:t>
            </a:r>
            <a:r>
              <a:rPr lang="en-US" dirty="0"/>
              <a:t>This is one strategy of the State Systemic Improvement Plan (SSIP) to address Social Emotional skills in children enrolled in EI. EI has a cadre of trainers, a Pyramid Foundations online module for all EI providers, and training for all EI providers statewide on the PIWI philosophy and following up coaching at all programs.</a:t>
            </a:r>
          </a:p>
          <a:p>
            <a:pPr lvl="0"/>
            <a:r>
              <a:rPr lang="en-US" dirty="0"/>
              <a:t>Project LAUNCH Expansion grant funds supported piloting of the Pyramid Model Learning Community in three regions of the state, and funded start-up of the MA Pyramid Model website</a:t>
            </a:r>
          </a:p>
          <a:p>
            <a:endParaRPr lang="en-US" dirty="0"/>
          </a:p>
        </p:txBody>
      </p:sp>
      <p:sp>
        <p:nvSpPr>
          <p:cNvPr id="2" name="Title 1"/>
          <p:cNvSpPr>
            <a:spLocks noGrp="1"/>
          </p:cNvSpPr>
          <p:nvPr>
            <p:ph type="title"/>
          </p:nvPr>
        </p:nvSpPr>
        <p:spPr/>
        <p:txBody>
          <a:bodyPr/>
          <a:lstStyle/>
          <a:p>
            <a:r>
              <a:rPr lang="en-US" dirty="0"/>
              <a:t>Department of Public Health (DPH)</a:t>
            </a:r>
          </a:p>
        </p:txBody>
      </p:sp>
    </p:spTree>
    <p:extLst>
      <p:ext uri="{BB962C8B-B14F-4D97-AF65-F5344CB8AC3E}">
        <p14:creationId xmlns:p14="http://schemas.microsoft.com/office/powerpoint/2010/main" val="282487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UMass Donahue Institute’s Regional Head Start TTA Network worked with 3 Head Start grantees in their implementation of the Pyramid Model approach in their infant-toddler programs.  They also sponsored two cohorts at </a:t>
            </a:r>
            <a:r>
              <a:rPr lang="en-US" i="1" dirty="0"/>
              <a:t>Institutes on Systems for Social Emotional Wellness</a:t>
            </a:r>
            <a:r>
              <a:rPr lang="en-US" dirty="0"/>
              <a:t>, which gave teams an opportunity to use the Pyramid Model as a framework for revising program systems, policies and practices to improve their support of social emotional wellness for children, families and staff.</a:t>
            </a:r>
          </a:p>
          <a:p>
            <a:pPr lvl="0"/>
            <a:r>
              <a:rPr lang="en-US" dirty="0"/>
              <a:t>Worcester Community Action Council (WCAC) participated in Program Wide Roll-out training and PIWI for their EHS groups and home visiting.</a:t>
            </a:r>
          </a:p>
          <a:p>
            <a:pPr lvl="0"/>
            <a:r>
              <a:rPr lang="en-US" dirty="0"/>
              <a:t>Haverhill Community Action, Inc. (CAI) is exploring the Pyramid adoption for HS &amp; EHS.</a:t>
            </a:r>
          </a:p>
          <a:p>
            <a:endParaRPr lang="en-US" dirty="0"/>
          </a:p>
        </p:txBody>
      </p:sp>
      <p:sp>
        <p:nvSpPr>
          <p:cNvPr id="2" name="Title 1"/>
          <p:cNvSpPr>
            <a:spLocks noGrp="1"/>
          </p:cNvSpPr>
          <p:nvPr>
            <p:ph type="title"/>
          </p:nvPr>
        </p:nvSpPr>
        <p:spPr/>
        <p:txBody>
          <a:bodyPr/>
          <a:lstStyle/>
          <a:p>
            <a:r>
              <a:rPr lang="en-US" dirty="0"/>
              <a:t>Head Start and Early Head Start</a:t>
            </a:r>
          </a:p>
        </p:txBody>
      </p:sp>
    </p:spTree>
    <p:extLst>
      <p:ext uri="{BB962C8B-B14F-4D97-AF65-F5344CB8AC3E}">
        <p14:creationId xmlns:p14="http://schemas.microsoft.com/office/powerpoint/2010/main" val="333456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dirty="0"/>
              <a:t>CBTI has trained thousands of early childhood professionals in a variety of roles on all levels of the Pyramid Model. Since April 2016, CBTI has trained over 500 early childhood professionals.</a:t>
            </a:r>
          </a:p>
          <a:p>
            <a:pPr lvl="0"/>
            <a:r>
              <a:rPr lang="en-US" dirty="0"/>
              <a:t>CBTI continues to offer training and TA to support the Pyramid Model efforts in Connecticut, primarily with the Solid Ground Project. </a:t>
            </a:r>
          </a:p>
          <a:p>
            <a:pPr lvl="0"/>
            <a:r>
              <a:rPr lang="en-US"/>
              <a:t>CBTI </a:t>
            </a:r>
            <a:r>
              <a:rPr lang="en-US" dirty="0"/>
              <a:t>has led the development, launch, and maintenance of the new Massachusetts Pyramid Model website. The website will provide the Commonwealth with a much-needed hub of information on all the exciting things going on with the Pyramid Model across the state.</a:t>
            </a:r>
          </a:p>
          <a:p>
            <a:pPr lvl="0"/>
            <a:r>
              <a:rPr lang="en-US" dirty="0"/>
              <a:t>CBTI also assisted in the creation and delivery of 11 Pyramid Model Community of Practice (PMLC) meetings in 5 different regions of Massachusetts. The PMLCs provide opportunities for communities to coordinate their efforts related to the Pyramid Model, build capacity, and learn about resources.</a:t>
            </a:r>
          </a:p>
          <a:p>
            <a:endParaRPr lang="en-US" dirty="0"/>
          </a:p>
        </p:txBody>
      </p:sp>
      <p:sp>
        <p:nvSpPr>
          <p:cNvPr id="2" name="Title 1"/>
          <p:cNvSpPr>
            <a:spLocks noGrp="1"/>
          </p:cNvSpPr>
          <p:nvPr>
            <p:ph type="title"/>
          </p:nvPr>
        </p:nvSpPr>
        <p:spPr/>
        <p:txBody>
          <a:bodyPr/>
          <a:lstStyle/>
          <a:p>
            <a:r>
              <a:rPr lang="en-US" dirty="0"/>
              <a:t>Connected Beginnings</a:t>
            </a:r>
          </a:p>
        </p:txBody>
      </p:sp>
    </p:spTree>
    <p:extLst>
      <p:ext uri="{BB962C8B-B14F-4D97-AF65-F5344CB8AC3E}">
        <p14:creationId xmlns:p14="http://schemas.microsoft.com/office/powerpoint/2010/main" val="290927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t>Thank You for Joining with Us!</a:t>
            </a:r>
          </a:p>
        </p:txBody>
      </p:sp>
      <p:pic>
        <p:nvPicPr>
          <p:cNvPr id="1026" name="Picture 2" descr="D:\Lacie-2013-01-20\CSEFEL 09thru12\8e849179b33947d7398090d752874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2580"/>
            <a:ext cx="5638800" cy="505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4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CSEFEL Pyramid State Roll out (2009-2013)</a:t>
            </a:r>
          </a:p>
          <a:p>
            <a:pPr lvl="1"/>
            <a:r>
              <a:rPr lang="en-US" dirty="0"/>
              <a:t>Trained trainer and coaches, 3 ECE demo sites, program wide training, data collection, family modules training</a:t>
            </a:r>
          </a:p>
          <a:p>
            <a:r>
              <a:rPr lang="en-US" dirty="0"/>
              <a:t>Making the Pyramid our Own</a:t>
            </a:r>
          </a:p>
          <a:p>
            <a:pPr lvl="1"/>
            <a:r>
              <a:rPr lang="en-US" dirty="0"/>
              <a:t>Blended B-5 approach, created Foundations of the Pyramid and Top of the Pyramid Skills, adapted coach training and train trainer, convened annual Summit</a:t>
            </a:r>
          </a:p>
          <a:p>
            <a:r>
              <a:rPr lang="en-US" dirty="0"/>
              <a:t>Spreading and Scaling</a:t>
            </a:r>
          </a:p>
          <a:p>
            <a:pPr lvl="1"/>
            <a:r>
              <a:rPr lang="en-US" dirty="0"/>
              <a:t>Master Cadre, ECE implementation sites, ECE program wide sites,  homeless shelter project, higher </a:t>
            </a:r>
            <a:r>
              <a:rPr lang="en-US" dirty="0" err="1"/>
              <a:t>ed</a:t>
            </a:r>
            <a:r>
              <a:rPr lang="en-US" dirty="0"/>
              <a:t> institutes</a:t>
            </a:r>
          </a:p>
          <a:p>
            <a:r>
              <a:rPr lang="en-US" dirty="0"/>
              <a:t>Bridging Across Systems</a:t>
            </a:r>
          </a:p>
          <a:p>
            <a:pPr lvl="1"/>
            <a:r>
              <a:rPr lang="en-US" dirty="0"/>
              <a:t>Dept. Elementary and Secondary Ed. (ESE) State Systemic Improvement Plan (SSIP), Early Intervention SSIP; </a:t>
            </a:r>
          </a:p>
          <a:p>
            <a:pPr marL="365760" lvl="1" indent="0">
              <a:buNone/>
            </a:pPr>
            <a:r>
              <a:rPr lang="en-US" b="1" dirty="0">
                <a:solidFill>
                  <a:srgbClr val="0070C0"/>
                </a:solidFill>
              </a:rPr>
              <a:t>    Pyramid Model Learning Communities; </a:t>
            </a:r>
          </a:p>
          <a:p>
            <a:pPr marL="365760" lvl="1" indent="0">
              <a:buNone/>
            </a:pPr>
            <a:r>
              <a:rPr lang="en-US" b="1" dirty="0">
                <a:solidFill>
                  <a:srgbClr val="0070C0"/>
                </a:solidFill>
              </a:rPr>
              <a:t>    Inclusive Pyramid Demonstration sites</a:t>
            </a:r>
          </a:p>
        </p:txBody>
      </p:sp>
      <p:sp>
        <p:nvSpPr>
          <p:cNvPr id="2" name="Title 1"/>
          <p:cNvSpPr>
            <a:spLocks noGrp="1"/>
          </p:cNvSpPr>
          <p:nvPr>
            <p:ph type="title"/>
          </p:nvPr>
        </p:nvSpPr>
        <p:spPr/>
        <p:txBody>
          <a:bodyPr/>
          <a:lstStyle/>
          <a:p>
            <a:r>
              <a:rPr lang="en-US" dirty="0"/>
              <a:t>Phases of Mass. Pyramid work</a:t>
            </a:r>
          </a:p>
        </p:txBody>
      </p:sp>
    </p:spTree>
    <p:extLst>
      <p:ext uri="{BB962C8B-B14F-4D97-AF65-F5344CB8AC3E}">
        <p14:creationId xmlns:p14="http://schemas.microsoft.com/office/powerpoint/2010/main" val="252203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 name="Picture 2"/>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149324" y="1894055"/>
            <a:ext cx="8915399" cy="4088713"/>
          </a:xfrm>
          <a:prstGeom prst="rect">
            <a:avLst/>
          </a:prstGeom>
          <a:ln>
            <a:noFill/>
          </a:ln>
          <a:effectLst>
            <a:outerShdw blurRad="292100" dist="139700" dir="2700000" algn="tl" rotWithShape="0">
              <a:srgbClr val="333333">
                <a:alpha val="65000"/>
              </a:srgbClr>
            </a:outerShdw>
          </a:effectLst>
        </p:spPr>
      </p:pic>
      <p:sp>
        <p:nvSpPr>
          <p:cNvPr id="7171" name="Title 1"/>
          <p:cNvSpPr>
            <a:spLocks noGrp="1"/>
          </p:cNvSpPr>
          <p:nvPr>
            <p:ph type="title"/>
          </p:nvPr>
        </p:nvSpPr>
        <p:spPr bwMode="auto">
          <a:xfrm>
            <a:off x="401638"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1" dirty="0"/>
              <a:t>Massachusetts Pyramid Model </a:t>
            </a:r>
            <a:br>
              <a:rPr lang="en-US" altLang="en-US" sz="3200" b="1" dirty="0"/>
            </a:br>
            <a:r>
              <a:rPr lang="en-US" altLang="en-US" sz="3200" b="1" dirty="0"/>
              <a:t>Training with Target Audiences</a:t>
            </a:r>
          </a:p>
        </p:txBody>
      </p:sp>
      <p:sp>
        <p:nvSpPr>
          <p:cNvPr id="111" name="Freeform 110"/>
          <p:cNvSpPr/>
          <p:nvPr/>
        </p:nvSpPr>
        <p:spPr>
          <a:xfrm>
            <a:off x="3902075" y="5011738"/>
            <a:ext cx="4343400" cy="287337"/>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660066">
              <a:alpha val="77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Pyramid Coach's Training</a:t>
            </a:r>
          </a:p>
        </p:txBody>
      </p:sp>
      <p:sp>
        <p:nvSpPr>
          <p:cNvPr id="112" name="Freeform 111"/>
          <p:cNvSpPr/>
          <p:nvPr/>
        </p:nvSpPr>
        <p:spPr>
          <a:xfrm>
            <a:off x="4267200" y="5545138"/>
            <a:ext cx="4343400" cy="287337"/>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3B9D">
              <a:alpha val="75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Pyramid Higher Ed Institute</a:t>
            </a:r>
          </a:p>
        </p:txBody>
      </p:sp>
      <p:sp>
        <p:nvSpPr>
          <p:cNvPr id="103" name="Freeform 102"/>
          <p:cNvSpPr/>
          <p:nvPr/>
        </p:nvSpPr>
        <p:spPr>
          <a:xfrm>
            <a:off x="571500" y="1751013"/>
            <a:ext cx="4343400" cy="287337"/>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0000">
              <a:alpha val="74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Infant/Toddler and Preschool Modules</a:t>
            </a:r>
          </a:p>
        </p:txBody>
      </p:sp>
      <p:sp>
        <p:nvSpPr>
          <p:cNvPr id="104" name="Freeform 103"/>
          <p:cNvSpPr/>
          <p:nvPr/>
        </p:nvSpPr>
        <p:spPr>
          <a:xfrm>
            <a:off x="914400" y="2163763"/>
            <a:ext cx="4343400" cy="288925"/>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6600">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i="1" dirty="0"/>
              <a:t>Foundations</a:t>
            </a:r>
            <a:r>
              <a:rPr lang="en-US" sz="1400" b="1" dirty="0"/>
              <a:t> of the Pyramid Model</a:t>
            </a:r>
          </a:p>
        </p:txBody>
      </p:sp>
      <p:sp>
        <p:nvSpPr>
          <p:cNvPr id="105" name="Freeform 104"/>
          <p:cNvSpPr/>
          <p:nvPr/>
        </p:nvSpPr>
        <p:spPr>
          <a:xfrm>
            <a:off x="1408113" y="2627313"/>
            <a:ext cx="4343400" cy="288925"/>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CC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Top of the Pyramid Skills (TOPS)</a:t>
            </a:r>
          </a:p>
        </p:txBody>
      </p:sp>
      <p:sp>
        <p:nvSpPr>
          <p:cNvPr id="106" name="Freeform 105"/>
          <p:cNvSpPr/>
          <p:nvPr/>
        </p:nvSpPr>
        <p:spPr>
          <a:xfrm>
            <a:off x="1905000" y="3092450"/>
            <a:ext cx="4343400" cy="288925"/>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CC00">
              <a:alpha val="81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Parents Interacting with Infants (PIWI)</a:t>
            </a:r>
          </a:p>
        </p:txBody>
      </p:sp>
      <p:sp>
        <p:nvSpPr>
          <p:cNvPr id="107" name="Freeform 106"/>
          <p:cNvSpPr/>
          <p:nvPr/>
        </p:nvSpPr>
        <p:spPr>
          <a:xfrm>
            <a:off x="2435225" y="3589338"/>
            <a:ext cx="4343400" cy="288925"/>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3300">
              <a:alpha val="73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Positive Solutions: Family Modules</a:t>
            </a:r>
          </a:p>
        </p:txBody>
      </p:sp>
      <p:sp>
        <p:nvSpPr>
          <p:cNvPr id="108" name="Freeform 107"/>
          <p:cNvSpPr/>
          <p:nvPr/>
        </p:nvSpPr>
        <p:spPr>
          <a:xfrm>
            <a:off x="2743200" y="4121150"/>
            <a:ext cx="4343400" cy="287338"/>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CCFF">
              <a:alpha val="75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Positive Solutions for Powerful Family Interactions</a:t>
            </a:r>
          </a:p>
        </p:txBody>
      </p:sp>
      <p:sp>
        <p:nvSpPr>
          <p:cNvPr id="109" name="Freeform 108"/>
          <p:cNvSpPr/>
          <p:nvPr/>
        </p:nvSpPr>
        <p:spPr>
          <a:xfrm>
            <a:off x="3398838" y="4570413"/>
            <a:ext cx="4343400" cy="287337"/>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00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t>Adopting the Pyramid Model Program-Wide</a:t>
            </a:r>
          </a:p>
        </p:txBody>
      </p:sp>
      <p:sp>
        <p:nvSpPr>
          <p:cNvPr id="115" name="Freeform 114"/>
          <p:cNvSpPr/>
          <p:nvPr/>
        </p:nvSpPr>
        <p:spPr>
          <a:xfrm>
            <a:off x="4914900" y="1462088"/>
            <a:ext cx="3360737" cy="701675"/>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0000">
              <a:alpha val="3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300" b="1" dirty="0">
                <a:solidFill>
                  <a:schemeClr val="tx1"/>
                </a:solidFill>
              </a:rPr>
              <a:t>	</a:t>
            </a:r>
            <a:r>
              <a:rPr lang="en-US" sz="1400" b="1" dirty="0">
                <a:solidFill>
                  <a:schemeClr val="tx1"/>
                </a:solidFill>
              </a:rPr>
              <a:t>Early Education &amp; Care,                   Public Preschool Special Education,               Early Intervention Practitioners</a:t>
            </a:r>
          </a:p>
        </p:txBody>
      </p:sp>
      <p:sp>
        <p:nvSpPr>
          <p:cNvPr id="117" name="Freeform 116"/>
          <p:cNvSpPr/>
          <p:nvPr/>
        </p:nvSpPr>
        <p:spPr>
          <a:xfrm>
            <a:off x="5815113" y="2337594"/>
            <a:ext cx="3057425" cy="496887"/>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CC00">
              <a:alpha val="31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solidFill>
                  <a:schemeClr val="tx1"/>
                </a:solidFill>
              </a:rPr>
              <a:t>Mental Health Consultant,                   Early Education  Administrator &amp; Teacher Teams</a:t>
            </a:r>
          </a:p>
        </p:txBody>
      </p:sp>
      <p:sp>
        <p:nvSpPr>
          <p:cNvPr id="118" name="Freeform 117"/>
          <p:cNvSpPr/>
          <p:nvPr/>
        </p:nvSpPr>
        <p:spPr>
          <a:xfrm>
            <a:off x="6248400" y="2960688"/>
            <a:ext cx="2625725" cy="928688"/>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CC00">
              <a:alpha val="3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solidFill>
                  <a:schemeClr val="tx1"/>
                </a:solidFill>
              </a:rPr>
              <a:t>Early Intervention, Mental Health Consultants, Family Support, Home Visiting, Primary Care Behavioral Health Integration Teams</a:t>
            </a:r>
          </a:p>
        </p:txBody>
      </p:sp>
      <p:sp>
        <p:nvSpPr>
          <p:cNvPr id="119" name="Freeform 118"/>
          <p:cNvSpPr/>
          <p:nvPr/>
        </p:nvSpPr>
        <p:spPr>
          <a:xfrm>
            <a:off x="127000" y="3951288"/>
            <a:ext cx="2743200" cy="468312"/>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CCFF">
              <a:alpha val="3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solidFill>
                  <a:schemeClr val="tx1"/>
                </a:solidFill>
              </a:rPr>
              <a:t>Shelter staff: Administrators, Floor Staff  &amp; Mental Health Clinicians </a:t>
            </a:r>
          </a:p>
        </p:txBody>
      </p:sp>
      <p:sp>
        <p:nvSpPr>
          <p:cNvPr id="120" name="Freeform 119"/>
          <p:cNvSpPr/>
          <p:nvPr/>
        </p:nvSpPr>
        <p:spPr>
          <a:xfrm>
            <a:off x="296862" y="4589461"/>
            <a:ext cx="3216276" cy="400052"/>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0000FF">
              <a:alpha val="3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solidFill>
                  <a:schemeClr val="tx1"/>
                </a:solidFill>
              </a:rPr>
              <a:t>ECE Program Teams implementing           to fidelity</a:t>
            </a:r>
          </a:p>
        </p:txBody>
      </p:sp>
      <p:sp>
        <p:nvSpPr>
          <p:cNvPr id="121" name="Freeform 120"/>
          <p:cNvSpPr/>
          <p:nvPr/>
        </p:nvSpPr>
        <p:spPr>
          <a:xfrm>
            <a:off x="631826" y="5000792"/>
            <a:ext cx="3270249" cy="306222"/>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660066">
              <a:alpha val="3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300" b="1" dirty="0">
                <a:solidFill>
                  <a:schemeClr val="tx1"/>
                </a:solidFill>
              </a:rPr>
              <a:t>Mental Health Clinicians &amp;  Administrators</a:t>
            </a:r>
          </a:p>
        </p:txBody>
      </p:sp>
      <p:sp>
        <p:nvSpPr>
          <p:cNvPr id="122" name="Freeform 121"/>
          <p:cNvSpPr/>
          <p:nvPr/>
        </p:nvSpPr>
        <p:spPr>
          <a:xfrm>
            <a:off x="1214437" y="5543469"/>
            <a:ext cx="3057525" cy="296862"/>
          </a:xfrm>
          <a:custGeom>
            <a:avLst/>
            <a:gdLst>
              <a:gd name="connsiteX0" fmla="*/ 0 w 4572000"/>
              <a:gd name="connsiteY0" fmla="*/ 47971 h 287819"/>
              <a:gd name="connsiteX1" fmla="*/ 47971 w 4572000"/>
              <a:gd name="connsiteY1" fmla="*/ 0 h 287819"/>
              <a:gd name="connsiteX2" fmla="*/ 4524029 w 4572000"/>
              <a:gd name="connsiteY2" fmla="*/ 0 h 287819"/>
              <a:gd name="connsiteX3" fmla="*/ 4572000 w 4572000"/>
              <a:gd name="connsiteY3" fmla="*/ 47971 h 287819"/>
              <a:gd name="connsiteX4" fmla="*/ 4572000 w 4572000"/>
              <a:gd name="connsiteY4" fmla="*/ 239848 h 287819"/>
              <a:gd name="connsiteX5" fmla="*/ 4524029 w 4572000"/>
              <a:gd name="connsiteY5" fmla="*/ 287819 h 287819"/>
              <a:gd name="connsiteX6" fmla="*/ 47971 w 4572000"/>
              <a:gd name="connsiteY6" fmla="*/ 287819 h 287819"/>
              <a:gd name="connsiteX7" fmla="*/ 0 w 4572000"/>
              <a:gd name="connsiteY7" fmla="*/ 239848 h 287819"/>
              <a:gd name="connsiteX8" fmla="*/ 0 w 4572000"/>
              <a:gd name="connsiteY8" fmla="*/ 47971 h 28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287819">
                <a:moveTo>
                  <a:pt x="0" y="47971"/>
                </a:moveTo>
                <a:cubicBezTo>
                  <a:pt x="0" y="21477"/>
                  <a:pt x="21477" y="0"/>
                  <a:pt x="47971" y="0"/>
                </a:cubicBezTo>
                <a:lnTo>
                  <a:pt x="4524029" y="0"/>
                </a:lnTo>
                <a:cubicBezTo>
                  <a:pt x="4550523" y="0"/>
                  <a:pt x="4572000" y="21477"/>
                  <a:pt x="4572000" y="47971"/>
                </a:cubicBezTo>
                <a:lnTo>
                  <a:pt x="4572000" y="239848"/>
                </a:lnTo>
                <a:cubicBezTo>
                  <a:pt x="4572000" y="266342"/>
                  <a:pt x="4550523" y="287819"/>
                  <a:pt x="4524029" y="287819"/>
                </a:cubicBezTo>
                <a:lnTo>
                  <a:pt x="47971" y="287819"/>
                </a:lnTo>
                <a:cubicBezTo>
                  <a:pt x="21477" y="287819"/>
                  <a:pt x="0" y="266342"/>
                  <a:pt x="0" y="239848"/>
                </a:cubicBezTo>
                <a:lnTo>
                  <a:pt x="0" y="47971"/>
                </a:lnTo>
                <a:close/>
              </a:path>
            </a:pathLst>
          </a:custGeom>
          <a:solidFill>
            <a:srgbClr val="FF3B9D">
              <a:alpha val="19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770" tIns="59770" rIns="59770" bIns="59770" spcCol="1270" anchor="ctr"/>
          <a:lstStyle/>
          <a:p>
            <a:pPr algn="ctr" defTabSz="533400" fontAlgn="auto">
              <a:lnSpc>
                <a:spcPct val="90000"/>
              </a:lnSpc>
              <a:spcAft>
                <a:spcPct val="35000"/>
              </a:spcAft>
              <a:defRPr/>
            </a:pPr>
            <a:r>
              <a:rPr lang="en-US" sz="1400" b="1" dirty="0">
                <a:solidFill>
                  <a:schemeClr val="tx1"/>
                </a:solidFill>
              </a:rPr>
              <a:t>Teaching staff at 2 &amp; 4 year institutions</a:t>
            </a:r>
          </a:p>
        </p:txBody>
      </p:sp>
    </p:spTree>
    <p:extLst>
      <p:ext uri="{BB962C8B-B14F-4D97-AF65-F5344CB8AC3E}">
        <p14:creationId xmlns:p14="http://schemas.microsoft.com/office/powerpoint/2010/main" val="584142388"/>
      </p:ext>
    </p:extLst>
  </p:cSld>
  <p:clrMapOvr>
    <a:masterClrMapping/>
  </p:clrMapOvr>
  <p:transition spd="slow"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46103003"/>
              </p:ext>
            </p:extLst>
          </p:nvPr>
        </p:nvGraphicFramePr>
        <p:xfrm>
          <a:off x="609600" y="1112837"/>
          <a:ext cx="79248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5"/>
          </p:nvPr>
        </p:nvSpPr>
        <p:spPr/>
        <p:txBody>
          <a:bodyPr/>
          <a:lstStyle/>
          <a:p>
            <a:fld id="{BD26C40E-487C-40A4-A841-8174FD7B7142}" type="slidenum">
              <a:rPr lang="en-US" smtClean="0"/>
              <a:pPr/>
              <a:t>4</a:t>
            </a:fld>
            <a:endParaRPr lang="en-US" dirty="0"/>
          </a:p>
        </p:txBody>
      </p:sp>
      <p:sp>
        <p:nvSpPr>
          <p:cNvPr id="4" name="Footer Placeholder 3"/>
          <p:cNvSpPr>
            <a:spLocks noGrp="1"/>
          </p:cNvSpPr>
          <p:nvPr>
            <p:ph type="ftr" sz="quarter" idx="16"/>
          </p:nvPr>
        </p:nvSpPr>
        <p:spPr>
          <a:xfrm>
            <a:off x="2438400" y="6203666"/>
            <a:ext cx="4114800" cy="501933"/>
          </a:xfrm>
        </p:spPr>
        <p:txBody>
          <a:bodyPr/>
          <a:lstStyle/>
          <a:p>
            <a:pPr algn="ctr"/>
            <a:r>
              <a:rPr lang="en-US" dirty="0"/>
              <a:t>Adapted from Massachusetts Department of Elementary and Secondary Education</a:t>
            </a:r>
          </a:p>
        </p:txBody>
      </p:sp>
      <p:sp>
        <p:nvSpPr>
          <p:cNvPr id="7" name="TextBox 6"/>
          <p:cNvSpPr txBox="1"/>
          <p:nvPr/>
        </p:nvSpPr>
        <p:spPr>
          <a:xfrm>
            <a:off x="304800" y="191869"/>
            <a:ext cx="8534400" cy="861774"/>
          </a:xfrm>
          <a:prstGeom prst="rect">
            <a:avLst/>
          </a:prstGeom>
          <a:noFill/>
        </p:spPr>
        <p:txBody>
          <a:bodyPr wrap="square" rtlCol="0">
            <a:spAutoFit/>
          </a:bodyPr>
          <a:lstStyle/>
          <a:p>
            <a:r>
              <a:rPr lang="en-US" sz="3200" dirty="0">
                <a:latin typeface="+mj-lt"/>
              </a:rPr>
              <a:t>Overview - Building State Infrastructure</a:t>
            </a:r>
          </a:p>
          <a:p>
            <a:endParaRPr lang="en-US" dirty="0"/>
          </a:p>
        </p:txBody>
      </p:sp>
    </p:spTree>
    <p:extLst>
      <p:ext uri="{BB962C8B-B14F-4D97-AF65-F5344CB8AC3E}">
        <p14:creationId xmlns:p14="http://schemas.microsoft.com/office/powerpoint/2010/main" val="285652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dirty="0"/>
          </a:p>
          <a:p>
            <a:pPr marL="365760" lvl="1" indent="0">
              <a:buNone/>
            </a:pPr>
            <a:endParaRPr lang="en-US" dirty="0"/>
          </a:p>
        </p:txBody>
      </p:sp>
      <p:sp>
        <p:nvSpPr>
          <p:cNvPr id="2" name="Title 1"/>
          <p:cNvSpPr>
            <a:spLocks noGrp="1"/>
          </p:cNvSpPr>
          <p:nvPr>
            <p:ph type="title"/>
          </p:nvPr>
        </p:nvSpPr>
        <p:spPr/>
        <p:txBody>
          <a:bodyPr/>
          <a:lstStyle/>
          <a:p>
            <a:r>
              <a:rPr lang="en-US" dirty="0"/>
              <a:t>Exciting New Developments </a:t>
            </a:r>
          </a:p>
        </p:txBody>
      </p:sp>
      <p:pic>
        <p:nvPicPr>
          <p:cNvPr id="1026" name="Picture 2" descr="Image result for cute kids exci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057400"/>
            <a:ext cx="44958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ute kids exci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667741"/>
            <a:ext cx="3144679"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9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Our New Mass Pyramid Website!!</a:t>
            </a:r>
            <a:br>
              <a:rPr lang="en-US" sz="3200" dirty="0"/>
            </a:br>
            <a:r>
              <a:rPr lang="en-US" sz="2800" u="sng" dirty="0">
                <a:effectLst/>
                <a:hlinkClick r:id="rId3"/>
              </a:rPr>
              <a:t>http://connectedbeginnings.org/mapyramidmodel/</a:t>
            </a:r>
            <a:endParaRPr lang="en-US" sz="2800" dirty="0"/>
          </a:p>
        </p:txBody>
      </p:sp>
      <p:sp>
        <p:nvSpPr>
          <p:cNvPr id="3" name="Content Placeholder 2"/>
          <p:cNvSpPr>
            <a:spLocks noGrp="1"/>
          </p:cNvSpPr>
          <p:nvPr>
            <p:ph idx="1"/>
          </p:nvPr>
        </p:nvSpPr>
        <p:spPr/>
        <p:txBody>
          <a:bodyPr/>
          <a:lstStyle/>
          <a:p>
            <a:endParaRPr lang="en-US"/>
          </a:p>
        </p:txBody>
      </p:sp>
      <p:pic>
        <p:nvPicPr>
          <p:cNvPr id="2050" name="img310188" descr="c5353be5-9536-4f13-8547-329da678eb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0"/>
            <a:ext cx="896112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6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0"/>
            <a:ext cx="4724400" cy="67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0800000" flipV="1">
            <a:off x="3048000" y="4398497"/>
            <a:ext cx="4343400" cy="646331"/>
          </a:xfrm>
          <a:prstGeom prst="rect">
            <a:avLst/>
          </a:prstGeom>
          <a:solidFill>
            <a:schemeClr val="tx1"/>
          </a:solidFill>
        </p:spPr>
        <p:txBody>
          <a:bodyPr wrap="square">
            <a:spAutoFit/>
          </a:bodyPr>
          <a:lstStyle/>
          <a:p>
            <a:r>
              <a:rPr lang="en-US" u="sng" dirty="0">
                <a:hlinkClick r:id="rId3"/>
              </a:rPr>
              <a:t>http://connectedbeginnings.org/mapyramidmodel/resources/</a:t>
            </a:r>
            <a:endParaRPr lang="en-US" dirty="0"/>
          </a:p>
        </p:txBody>
      </p:sp>
      <p:pic>
        <p:nvPicPr>
          <p:cNvPr id="2054" name="Picture 6" descr="Image result for image child confu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4381498" cy="24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9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Our 4</a:t>
            </a:r>
            <a:r>
              <a:rPr lang="en-US" baseline="30000" dirty="0"/>
              <a:t>th</a:t>
            </a:r>
            <a:r>
              <a:rPr lang="en-US" dirty="0"/>
              <a:t> round of  PMLCs will be in May in Springfield, Boston, Lawrence, Worcester and Taunton </a:t>
            </a:r>
          </a:p>
          <a:p>
            <a:r>
              <a:rPr lang="en-US" dirty="0"/>
              <a:t>Facilitated by a set of trained Pyramid external coaches</a:t>
            </a:r>
          </a:p>
          <a:p>
            <a:r>
              <a:rPr lang="en-US" dirty="0"/>
              <a:t>PMLCs helped identify training needs for 3 initial regions: Boston/Metro—Program Wide (completed last fall), Worcester—Positive Solutions and Springfield—Foundations, both planned for this summer</a:t>
            </a:r>
          </a:p>
          <a:p>
            <a:r>
              <a:rPr lang="en-US" dirty="0"/>
              <a:t>Needs identified: funding, training, getting everyone to the table/collective impact, staff retention &amp; skill level</a:t>
            </a:r>
          </a:p>
          <a:p>
            <a:r>
              <a:rPr lang="en-US" dirty="0"/>
              <a:t>Behaviors/trends observed: parental red flags/lack of engagement; child neglect/basic needs; child aggression, distractibility, low tolerance for frustration; child and parent trauma</a:t>
            </a:r>
          </a:p>
        </p:txBody>
      </p:sp>
      <p:sp>
        <p:nvSpPr>
          <p:cNvPr id="2" name="Title 1"/>
          <p:cNvSpPr>
            <a:spLocks noGrp="1"/>
          </p:cNvSpPr>
          <p:nvPr>
            <p:ph type="title"/>
          </p:nvPr>
        </p:nvSpPr>
        <p:spPr/>
        <p:txBody>
          <a:bodyPr>
            <a:normAutofit fontScale="90000"/>
          </a:bodyPr>
          <a:lstStyle/>
          <a:p>
            <a:r>
              <a:rPr lang="en-US" dirty="0"/>
              <a:t>Pyramid Model Learning Communities</a:t>
            </a:r>
          </a:p>
        </p:txBody>
      </p:sp>
    </p:spTree>
    <p:extLst>
      <p:ext uri="{BB962C8B-B14F-4D97-AF65-F5344CB8AC3E}">
        <p14:creationId xmlns:p14="http://schemas.microsoft.com/office/powerpoint/2010/main" val="59390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US" dirty="0"/>
              <a:t>3 sites will be selected to receive training and coaching on the Pyramid Model to support inclusion of children with disabilities.</a:t>
            </a:r>
          </a:p>
          <a:p>
            <a:r>
              <a:rPr lang="en-US" dirty="0"/>
              <a:t>8 sites were recommended by Pyramid coaches and trainers based on their commitment, leadership, and readiness to embark on this journey.    </a:t>
            </a:r>
          </a:p>
          <a:p>
            <a:r>
              <a:rPr lang="en-US" dirty="0"/>
              <a:t>Initial focus will be 1 classroom receiving coaching support.</a:t>
            </a:r>
          </a:p>
          <a:p>
            <a:r>
              <a:rPr lang="en-US" dirty="0"/>
              <a:t>On-site coaching will include:</a:t>
            </a:r>
          </a:p>
          <a:p>
            <a:pPr lvl="1"/>
            <a:r>
              <a:rPr lang="en-US" dirty="0"/>
              <a:t> observation of current practices, help to develop an action plan, training in the Pyramid, and coaching to support implementation of teaching practices with enough intensity and focus to make a change.</a:t>
            </a:r>
          </a:p>
          <a:p>
            <a:r>
              <a:rPr lang="en-US" dirty="0"/>
              <a:t>Site Leadership Team will examine policies and practices so that efforts are streamlined, supported, and sustained. </a:t>
            </a:r>
          </a:p>
          <a:p>
            <a:endParaRPr lang="en-US" dirty="0"/>
          </a:p>
          <a:p>
            <a:endParaRPr lang="en-US" dirty="0"/>
          </a:p>
        </p:txBody>
      </p:sp>
      <p:sp>
        <p:nvSpPr>
          <p:cNvPr id="2" name="Title 1"/>
          <p:cNvSpPr>
            <a:spLocks noGrp="1"/>
          </p:cNvSpPr>
          <p:nvPr>
            <p:ph type="title"/>
          </p:nvPr>
        </p:nvSpPr>
        <p:spPr/>
        <p:txBody>
          <a:bodyPr/>
          <a:lstStyle/>
          <a:p>
            <a:r>
              <a:rPr lang="en-US" dirty="0"/>
              <a:t>Inclusive Demonstration sites</a:t>
            </a:r>
          </a:p>
        </p:txBody>
      </p:sp>
      <p:pic>
        <p:nvPicPr>
          <p:cNvPr id="3075" name="Picture 3" descr="E:\Lacie-2013-01-20\CSEFEL 09thru12\4-2-coming-soon-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320" y="152400"/>
            <a:ext cx="2529680" cy="114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007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882</TotalTime>
  <Words>1106</Words>
  <Application>Microsoft Office PowerPoint</Application>
  <PresentationFormat>On-screen Show (4:3)</PresentationFormat>
  <Paragraphs>134</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Constantia</vt:lpstr>
      <vt:lpstr>Wingdings 2</vt:lpstr>
      <vt:lpstr>Paper</vt:lpstr>
      <vt:lpstr>PowerPoint Presentation</vt:lpstr>
      <vt:lpstr>Phases of Mass. Pyramid work</vt:lpstr>
      <vt:lpstr>Massachusetts Pyramid Model  Training with Target Audiences</vt:lpstr>
      <vt:lpstr>PowerPoint Presentation</vt:lpstr>
      <vt:lpstr>Exciting New Developments </vt:lpstr>
      <vt:lpstr>Our New Mass Pyramid Website!! http://connectedbeginnings.org/mapyramidmodel/</vt:lpstr>
      <vt:lpstr>PowerPoint Presentation</vt:lpstr>
      <vt:lpstr>Pyramid Model Learning Communities</vt:lpstr>
      <vt:lpstr>Inclusive Demonstration sites</vt:lpstr>
      <vt:lpstr>Shelter project paper</vt:lpstr>
      <vt:lpstr>Partnerships</vt:lpstr>
      <vt:lpstr>Department of Elementary and Secondary Education (ESE)</vt:lpstr>
      <vt:lpstr>Department of Early Education and Care (EEC)</vt:lpstr>
      <vt:lpstr>Department of Public Health (DPH)</vt:lpstr>
      <vt:lpstr>Head Start and Early Head Start</vt:lpstr>
      <vt:lpstr>Connected Beginnings</vt:lpstr>
      <vt:lpstr>Thank You for Joining with Us!</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Roper, Kate (DPH)</dc:creator>
  <cp:lastModifiedBy>deborah</cp:lastModifiedBy>
  <cp:revision>44</cp:revision>
  <dcterms:created xsi:type="dcterms:W3CDTF">2016-04-06T18:21:47Z</dcterms:created>
  <dcterms:modified xsi:type="dcterms:W3CDTF">2017-04-24T20:44:35Z</dcterms:modified>
</cp:coreProperties>
</file>