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19"/>
  </p:notesMasterIdLst>
  <p:sldIdLst>
    <p:sldId id="256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0" r:id="rId12"/>
    <p:sldId id="261" r:id="rId13"/>
    <p:sldId id="259" r:id="rId14"/>
    <p:sldId id="262" r:id="rId15"/>
    <p:sldId id="263" r:id="rId16"/>
    <p:sldId id="264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2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2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71CC2-47F6-4948-B455-646B6CE67E20}" type="datetimeFigureOut">
              <a:rPr lang="en-US" smtClean="0"/>
              <a:t>6/3/15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15540-B746-5B45-873E-DE4CF521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7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26" indent="-285741" defTabSz="9238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63" indent="-228593" defTabSz="9238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48" indent="-228593" defTabSz="9238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33" indent="-228593" defTabSz="9238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18" indent="-228593" defTabSz="9238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03" indent="-228593" defTabSz="9238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88" indent="-228593" defTabSz="9238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73" indent="-228593" defTabSz="9238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969DAC-CDCB-4995-9A89-E35E7262020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29308" indent="-3747213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3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6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9757731-4B3F-46CB-807C-EB544B59FBD0}" type="slidenum">
              <a:rPr lang="en-US" sz="1200">
                <a:latin typeface="Calibri" pitchFamily="34" charset="0"/>
              </a:rPr>
              <a:pPr eaLnBrk="1" hangingPunct="1"/>
              <a:t>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85800"/>
            <a:ext cx="4567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5" y="4343400"/>
            <a:ext cx="5032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53" tIns="44427" rIns="88853" bIns="4442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b="1" u="sng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2BF4-7404-44C5-B7B1-151298FA55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7E73A4-75F0-1D47-82F6-4D5351EBDD7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9188" y="653940"/>
            <a:ext cx="4622800" cy="348342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F7C0BA-CED2-D445-940B-B43221CFC1BA}" type="slidenum">
              <a:rPr lang="en-US" sz="1100">
                <a:ea typeface="MS PGothic" charset="0"/>
                <a:cs typeface="MS PGothic" charset="0"/>
              </a:rPr>
              <a:pPr eaLnBrk="1" hangingPunct="1"/>
              <a:t>4</a:t>
            </a:fld>
            <a:endParaRPr lang="en-US" sz="1100">
              <a:ea typeface="MS PGothic" charset="0"/>
              <a:cs typeface="MS PGothic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76"/>
            <a:ext cx="4573588" cy="3448339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9" y="4354286"/>
            <a:ext cx="5000625" cy="413577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198" tIns="45099" rIns="90198" bIns="45099"/>
          <a:lstStyle/>
          <a:p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6B370D-42B0-1544-ADDB-92B1087DB83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3B1F7E-AB29-BE46-AB87-9387C7FEB43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 of video… talk about challenges –road blocks – do you like to use video? Why or why not?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Does video help us meet learning objectives? What about pace?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BB8E07-08F2-8D42-AA66-34E179E36694}" type="slidenum">
              <a:rPr lang="en-US" sz="1100">
                <a:ea typeface="MS PGothic" charset="0"/>
                <a:cs typeface="MS PGothic" charset="0"/>
              </a:rPr>
              <a:pPr eaLnBrk="1" hangingPunct="1"/>
              <a:t>7</a:t>
            </a:fld>
            <a:endParaRPr lang="en-US" sz="11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815361-88C6-384A-891C-BB11F87F318B}" type="slidenum">
              <a:rPr lang="en-US" sz="1100">
                <a:ea typeface="MS PGothic" charset="0"/>
                <a:cs typeface="MS PGothic" charset="0"/>
              </a:rPr>
              <a:pPr eaLnBrk="1" hangingPunct="1"/>
              <a:t>8</a:t>
            </a:fld>
            <a:endParaRPr lang="en-US" sz="1100">
              <a:ea typeface="MS PGothic" charset="0"/>
              <a:cs typeface="MS PGothic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4D0668-E5C9-AA4A-9FFC-5A37C11D0FE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4" y="674676"/>
            <a:ext cx="4575175" cy="3448339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47906"/>
            <a:ext cx="5070475" cy="41214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26" indent="-2857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63" indent="-22859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48" indent="-22859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33" indent="-22859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1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0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8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7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00C264E-352F-4894-ACBA-25FD98B1646D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7772400" cy="1143000"/>
          </a:xfrm>
        </p:spPr>
        <p:txBody>
          <a:bodyPr anchor="t"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514600"/>
            <a:ext cx="7772400" cy="12954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0205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AD7AB-637F-994A-8D48-60F75E4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AD7AB-637F-994A-8D48-60F75E4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fld id="{967FF699-BEA7-A845-A667-269527769925}" type="datetimeFigureOut">
              <a:rPr lang="en-US" smtClean="0"/>
              <a:t>6/3/15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EAD7AB-637F-994A-8D48-60F75E4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4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5E558-40D6-644C-993D-6B63C2417B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9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58838-D99F-E543-9317-4C7FCC2B2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86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4B2EC-A89F-7241-9A53-F13B66E762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34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8C593-19C1-C945-AE0D-CEB693FA3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6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63D3A-9D1B-004B-A2B0-3799659AC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7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B45-D4AC-C94A-BA3F-BCBCA0852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4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5748C-5FC4-7040-AA38-1B62E8281E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0"/>
            <a:ext cx="6477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61722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48600" y="6172200"/>
            <a:ext cx="685800" cy="381000"/>
          </a:xfrm>
        </p:spPr>
        <p:txBody>
          <a:bodyPr/>
          <a:lstStyle>
            <a:lvl1pPr>
              <a:defRPr/>
            </a:lvl1pPr>
          </a:lstStyle>
          <a:p>
            <a:fld id="{DCEAD7AB-637F-994A-8D48-60F75E4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2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69399-C2F9-8B40-BFAC-405C93003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988B7-3A92-DD4E-8EAC-8D16013489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8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D7F63-663D-2940-B2C8-BF7107126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48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A93D2-82E5-C54A-9EC0-EC9ABFA97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6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16F3B-A026-D34A-8220-5A38B034A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2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19600"/>
            <a:ext cx="6858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1200"/>
            <a:ext cx="6858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53400" y="60960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fld id="{DCEAD7AB-637F-994A-8D48-60F75E4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8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905000"/>
            <a:ext cx="3352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05000"/>
            <a:ext cx="3352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AD7AB-637F-994A-8D48-60F75E4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7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AD7AB-637F-994A-8D48-60F75E4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8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AD7AB-637F-994A-8D48-60F75E4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3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AD7AB-637F-994A-8D48-60F75E4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2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AD7AB-637F-994A-8D48-60F75E4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3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181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0574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48600" y="60960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fld id="{DCEAD7AB-637F-994A-8D48-60F75E4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9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981200"/>
            <a:ext cx="6477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172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28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17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CEAD7AB-637F-994A-8D48-60F75E41E5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Times" charset="0"/>
        <a:buChar char="•"/>
        <a:defRPr sz="24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Symbol" charset="0"/>
        <a:buChar char=""/>
        <a:defRPr sz="2000"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charset="0"/>
        <a:buChar char="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charset="0"/>
        <a:buChar char=""/>
        <a:defRPr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"/>
        <a:defRPr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"/>
        <a:defRPr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"/>
        <a:defRPr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"/>
        <a:defRPr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F56FDD-1A69-004B-9C9F-9DF89D80B7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sefel.vanderbilt.edu/" TargetMode="External"/><Relationship Id="rId3" Type="http://schemas.openxmlformats.org/officeDocument/2006/relationships/hyperlink" Target="http://challengingbehavior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avery@wheelock.edu" TargetMode="External"/><Relationship Id="rId3" Type="http://schemas.openxmlformats.org/officeDocument/2006/relationships/hyperlink" Target="http://www.connectedbeginnings.o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5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at Each Level </a:t>
            </a:r>
            <a:br>
              <a:rPr lang="en-US" dirty="0" smtClean="0"/>
            </a:br>
            <a:r>
              <a:rPr lang="en-US" dirty="0" smtClean="0"/>
              <a:t>of the Pyramid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Mary </a:t>
            </a:r>
            <a:r>
              <a:rPr lang="en-US" dirty="0"/>
              <a:t>W</a:t>
            </a:r>
            <a:r>
              <a:rPr lang="en-US" dirty="0" smtClean="0"/>
              <a:t>atson Avery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6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/>
              <a:t>Pyramid Model Definition of </a:t>
            </a:r>
            <a:br>
              <a:rPr lang="en-US" sz="3200" b="1" dirty="0" smtClean="0"/>
            </a:br>
            <a:r>
              <a:rPr lang="en-US" sz="3200" b="1" dirty="0" smtClean="0"/>
              <a:t>Challenging Behavior</a:t>
            </a:r>
          </a:p>
        </p:txBody>
      </p:sp>
      <p:sp>
        <p:nvSpPr>
          <p:cNvPr id="40962" name="Rectangle 4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6477000" cy="39624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FontTx/>
              <a:buNone/>
            </a:pPr>
            <a:endParaRPr lang="en-US" sz="2800" i="1" dirty="0" smtClean="0"/>
          </a:p>
          <a:p>
            <a:pPr marL="609600" indent="-609600" eaLnBrk="1" hangingPunct="1">
              <a:buFont typeface="Times" pitchFamily="1" charset="0"/>
              <a:buChar char="•"/>
            </a:pPr>
            <a:r>
              <a:rPr lang="en-US" dirty="0" smtClean="0"/>
              <a:t>Any repeated pattern of behavior that interferes with learning or engagement in pro-social interactions with peers and adults</a:t>
            </a:r>
          </a:p>
          <a:p>
            <a:pPr marL="609600" indent="-609600" eaLnBrk="1" hangingPunct="1">
              <a:buFont typeface="Times" pitchFamily="1" charset="0"/>
              <a:buChar char="•"/>
            </a:pPr>
            <a:endParaRPr lang="en-US" dirty="0" smtClean="0"/>
          </a:p>
          <a:p>
            <a:pPr marL="609600" indent="-609600" eaLnBrk="1" hangingPunct="1">
              <a:buFont typeface="Times" pitchFamily="1" charset="0"/>
              <a:buChar char="•"/>
            </a:pPr>
            <a:r>
              <a:rPr lang="en-US" dirty="0" smtClean="0"/>
              <a:t>Behaviors that are not responsive to the use of developmentally appropriate guidance </a:t>
            </a:r>
            <a:br>
              <a:rPr lang="en-US" dirty="0" smtClean="0"/>
            </a:br>
            <a:r>
              <a:rPr lang="en-US" dirty="0" smtClean="0"/>
              <a:t>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0F9E4-2641-466E-B410-56F3CF2C58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9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1884362"/>
            <a:ext cx="8012113" cy="935038"/>
          </a:xfrm>
          <a:prstGeom prst="rect">
            <a:avLst/>
          </a:prstGeom>
          <a:solidFill>
            <a:srgbClr val="EAB33E">
              <a:alpha val="50195"/>
            </a:srgbClr>
          </a:solidFill>
          <a:ln w="9525">
            <a:solidFill>
              <a:srgbClr val="EAB33E">
                <a:alpha val="50195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260475" indent="-12604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Arial" pitchFamily="34" charset="0"/>
                <a:ea typeface="ＭＳ Ｐゴシック" pitchFamily="34" charset="-128"/>
              </a:rPr>
              <a:t>Process of Positive Behavior Support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marL="1539875" indent="-1539875" eaLnBrk="1" hangingPunct="1">
              <a:lnSpc>
                <a:spcPct val="90000"/>
              </a:lnSpc>
              <a:buFont typeface="Arial" pitchFamily="34" charset="0"/>
              <a:buNone/>
              <a:tabLst>
                <a:tab pos="1539875" algn="l"/>
              </a:tabLst>
            </a:pPr>
            <a:r>
              <a:rPr lang="en-US" sz="3000" dirty="0" smtClean="0">
                <a:latin typeface="Arial" pitchFamily="34" charset="0"/>
                <a:ea typeface="ＭＳ Ｐゴシック" pitchFamily="34" charset="-128"/>
              </a:rPr>
              <a:t>Step 1:	Establishing a collaborative team and identifying goals</a:t>
            </a:r>
          </a:p>
          <a:p>
            <a:pPr marL="1539875" indent="-1539875" eaLnBrk="1" hangingPunct="1">
              <a:lnSpc>
                <a:spcPct val="90000"/>
              </a:lnSpc>
              <a:buFont typeface="Arial" pitchFamily="34" charset="0"/>
              <a:buNone/>
              <a:tabLst>
                <a:tab pos="1539875" algn="l"/>
              </a:tabLst>
            </a:pPr>
            <a:r>
              <a:rPr lang="en-US" sz="3000" dirty="0" smtClean="0">
                <a:latin typeface="Arial" pitchFamily="34" charset="0"/>
                <a:ea typeface="ＭＳ Ｐゴシック" pitchFamily="34" charset="-128"/>
              </a:rPr>
              <a:t>Step 2: 	Gathering information (functional assessment)</a:t>
            </a:r>
          </a:p>
          <a:p>
            <a:pPr marL="1539875" indent="-1539875" eaLnBrk="1" hangingPunct="1">
              <a:lnSpc>
                <a:spcPct val="90000"/>
              </a:lnSpc>
              <a:buFont typeface="Arial" pitchFamily="34" charset="0"/>
              <a:buNone/>
              <a:tabLst>
                <a:tab pos="1539875" algn="l"/>
              </a:tabLst>
            </a:pPr>
            <a:r>
              <a:rPr lang="en-US" sz="3000" dirty="0" smtClean="0">
                <a:latin typeface="Arial" pitchFamily="34" charset="0"/>
                <a:ea typeface="ＭＳ Ｐゴシック" pitchFamily="34" charset="-128"/>
              </a:rPr>
              <a:t>Step 3: 	Developing hypotheses (best guess)</a:t>
            </a:r>
          </a:p>
          <a:p>
            <a:pPr marL="1539875" indent="-1539875" eaLnBrk="1" hangingPunct="1">
              <a:lnSpc>
                <a:spcPct val="90000"/>
              </a:lnSpc>
              <a:buFont typeface="Arial" pitchFamily="34" charset="0"/>
              <a:buNone/>
              <a:tabLst>
                <a:tab pos="1539875" algn="l"/>
              </a:tabLst>
            </a:pPr>
            <a:r>
              <a:rPr lang="en-US" sz="3000" dirty="0" smtClean="0">
                <a:latin typeface="Arial" pitchFamily="34" charset="0"/>
                <a:ea typeface="ＭＳ Ｐゴシック" pitchFamily="34" charset="-128"/>
              </a:rPr>
              <a:t>Step 4: 	Designing behavior support plans</a:t>
            </a:r>
          </a:p>
          <a:p>
            <a:pPr marL="1539875" indent="-1539875" eaLnBrk="1" hangingPunct="1">
              <a:lnSpc>
                <a:spcPct val="90000"/>
              </a:lnSpc>
              <a:buFont typeface="Arial" pitchFamily="34" charset="0"/>
              <a:buNone/>
              <a:tabLst>
                <a:tab pos="1539875" algn="l"/>
              </a:tabLst>
            </a:pPr>
            <a:r>
              <a:rPr lang="en-US" sz="3000" dirty="0" smtClean="0">
                <a:latin typeface="Arial" pitchFamily="34" charset="0"/>
                <a:ea typeface="ＭＳ Ｐゴシック" pitchFamily="34" charset="-128"/>
              </a:rPr>
              <a:t>Step 5: 	Implementing, monitoring, evaluating outcomes, and refining plan in natural environments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0F9E4-2641-466E-B410-56F3CF2C58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8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Support Planning Chart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074866"/>
              </p:ext>
            </p:extLst>
          </p:nvPr>
        </p:nvGraphicFramePr>
        <p:xfrm>
          <a:off x="228600" y="1752600"/>
          <a:ext cx="8686800" cy="414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0"/>
                <a:gridCol w="2895600"/>
                <a:gridCol w="2895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Triggers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Challenging Behavior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Maintaining</a:t>
                      </a:r>
                      <a:r>
                        <a:rPr lang="en-US" b="1" baseline="0" dirty="0" smtClean="0"/>
                        <a:t> Consequences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Prevention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Positive Behavior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New Responses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skills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Challenging</a:t>
                      </a:r>
                      <a:r>
                        <a:rPr lang="en-US" baseline="0" dirty="0" smtClean="0"/>
                        <a:t> Behavior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New Behavior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0F9E4-2641-466E-B410-56F3CF2C583F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3124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1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Engaging Families in the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391400" cy="4191000"/>
          </a:xfrm>
        </p:spPr>
        <p:txBody>
          <a:bodyPr>
            <a:normAutofit fontScale="92500"/>
          </a:bodyPr>
          <a:lstStyle/>
          <a:p>
            <a:r>
              <a:rPr lang="en-US" dirty="0"/>
              <a:t>Step 1: Getting Ready – </a:t>
            </a:r>
            <a:r>
              <a:rPr lang="en-US" b="1" dirty="0"/>
              <a:t>Families as Partners</a:t>
            </a:r>
          </a:p>
          <a:p>
            <a:r>
              <a:rPr lang="en-US" dirty="0"/>
              <a:t>Step 2: Goal Setting and Data Collection – </a:t>
            </a:r>
            <a:r>
              <a:rPr lang="en-US" b="1" dirty="0"/>
              <a:t>Families as Consultants</a:t>
            </a:r>
          </a:p>
          <a:p>
            <a:r>
              <a:rPr lang="en-US" dirty="0"/>
              <a:t>Step 3: </a:t>
            </a:r>
            <a:r>
              <a:rPr lang="en-US" dirty="0" smtClean="0"/>
              <a:t>Data </a:t>
            </a:r>
            <a:r>
              <a:rPr lang="en-US" dirty="0"/>
              <a:t>Assessment – </a:t>
            </a:r>
            <a:r>
              <a:rPr lang="en-US" b="1" dirty="0"/>
              <a:t>Families as Informants</a:t>
            </a:r>
          </a:p>
          <a:p>
            <a:r>
              <a:rPr lang="en-US" dirty="0"/>
              <a:t>Step 4: Intervention – </a:t>
            </a:r>
            <a:r>
              <a:rPr lang="en-US" b="1" dirty="0"/>
              <a:t>Families as Teachers</a:t>
            </a:r>
          </a:p>
          <a:p>
            <a:r>
              <a:rPr lang="en-US" dirty="0"/>
              <a:t>Step 5: Using Data and Next Steps – </a:t>
            </a:r>
            <a:r>
              <a:rPr lang="en-US" b="1" dirty="0"/>
              <a:t>Families as Collaborators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Dunlap</a:t>
            </a:r>
            <a:r>
              <a:rPr lang="en-US" dirty="0"/>
              <a:t>, Wilson, Kelly, Strain &amp; Lee (2013)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3B46FB-F116-4315-B1FE-1A25E3C50F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References &amp; Resources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01000" cy="4191000"/>
          </a:xfrm>
        </p:spPr>
        <p:txBody>
          <a:bodyPr/>
          <a:lstStyle/>
          <a:p>
            <a:r>
              <a:rPr lang="en-US" sz="2000" dirty="0" smtClean="0"/>
              <a:t>Center on Social Emotional Foundations of Early Learning (CSEFEL) Website</a:t>
            </a:r>
            <a:r>
              <a:rPr lang="hu-HU" sz="2000" dirty="0" smtClean="0">
                <a:hlinkClick r:id="rId2"/>
              </a:rPr>
              <a:t>http</a:t>
            </a:r>
            <a:r>
              <a:rPr lang="hu-HU" sz="2000" dirty="0">
                <a:hlinkClick r:id="rId2"/>
              </a:rPr>
              <a:t>://csefel.vanderbilt.edu</a:t>
            </a:r>
            <a:r>
              <a:rPr lang="hu-HU" sz="2000" dirty="0" smtClean="0">
                <a:hlinkClick r:id="rId2"/>
              </a:rPr>
              <a:t>/</a:t>
            </a:r>
            <a:endParaRPr lang="hu-HU" sz="2000" dirty="0" smtClean="0"/>
          </a:p>
          <a:p>
            <a:r>
              <a:rPr lang="hu-HU" sz="2000" dirty="0" smtClean="0"/>
              <a:t>Dunlap, G., Wilson, K., Strain, P.S., &amp; Lee, J.K. (2013). Prevent-Teach-Reinforce for Young Children: The Early Childhood Model of Individualized Positive Behavior Support. Baltimore, MD: Paul H. Brookes Publishing.</a:t>
            </a:r>
          </a:p>
          <a:p>
            <a:r>
              <a:rPr lang="en-US" sz="2000" dirty="0" smtClean="0"/>
              <a:t>Hanson, M.J., &amp; Lynch, E. W. (2013). Understanding Families: Supportive Approaches to Diversity, Disability, and Risk. Baltimore, MD: Paul H. Brookes Publishing.</a:t>
            </a:r>
            <a:endParaRPr lang="hu-HU" sz="2000" dirty="0" smtClean="0"/>
          </a:p>
          <a:p>
            <a:r>
              <a:rPr lang="hu-HU" sz="2000" dirty="0" smtClean="0"/>
              <a:t>Technical </a:t>
            </a:r>
            <a:r>
              <a:rPr lang="hu-HU" sz="2000" dirty="0"/>
              <a:t>Assistance Center on Social Emotional Intervention (TACSEI) Website</a:t>
            </a:r>
            <a:r>
              <a:rPr lang="en-US" sz="2000" dirty="0">
                <a:hlinkClick r:id="rId3"/>
              </a:rPr>
              <a:t>http://challengingbehavior.org/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3B46FB-F116-4315-B1FE-1A25E3C50F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Contact </a:t>
            </a:r>
            <a:r>
              <a:rPr lang="en-US" dirty="0" smtClean="0"/>
              <a:t>information:</a:t>
            </a:r>
          </a:p>
          <a:p>
            <a:pPr marL="0" indent="0">
              <a:buNone/>
            </a:pPr>
            <a:r>
              <a:rPr lang="en-US" dirty="0" smtClean="0"/>
              <a:t>Mary Watson Avery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mavery@wheelock.edu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www.connectedbeginnings.org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3B46FB-F116-4315-B1FE-1A25E3C50F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6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4882"/>
            <a:ext cx="84582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Pyramid Model: Promoting Social Emotional Competence in Infants and Young Children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447800" y="327025"/>
          <a:ext cx="7086600" cy="653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4" imgW="14771429" imgH="13619048" progId="MSPhotoEd.3">
                  <p:embed/>
                </p:oleObj>
              </mc:Choice>
              <mc:Fallback>
                <p:oleObj name="Photo Editor Photo" r:id="rId4" imgW="14771429" imgH="136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025"/>
                        <a:ext cx="7086600" cy="653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AutoShape 8"/>
          <p:cNvSpPr>
            <a:spLocks/>
          </p:cNvSpPr>
          <p:nvPr/>
        </p:nvSpPr>
        <p:spPr bwMode="auto">
          <a:xfrm>
            <a:off x="6781800" y="1828800"/>
            <a:ext cx="1905000" cy="762000"/>
          </a:xfrm>
          <a:prstGeom prst="accentCallout2">
            <a:avLst>
              <a:gd name="adj1" fmla="val 15000"/>
              <a:gd name="adj2" fmla="val -4000"/>
              <a:gd name="adj3" fmla="val 15000"/>
              <a:gd name="adj4" fmla="val -27750"/>
              <a:gd name="adj5" fmla="val 88750"/>
              <a:gd name="adj6" fmla="val -3925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1200" dirty="0" smtClean="0">
                <a:latin typeface="Comic Sans MS" pitchFamily="66" charset="0"/>
              </a:rPr>
              <a:t>Assessment-based </a:t>
            </a:r>
            <a:r>
              <a:rPr lang="en-US" sz="1200" dirty="0">
                <a:latin typeface="Comic Sans MS" pitchFamily="66" charset="0"/>
              </a:rPr>
              <a:t>interventions result in individualized behavior support plans</a:t>
            </a:r>
            <a:r>
              <a:rPr lang="en-US" sz="1200" dirty="0" smtClean="0">
                <a:latin typeface="Comic Sans MS" pitchFamily="66" charset="0"/>
              </a:rPr>
              <a:t>.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 rot="-3141639">
            <a:off x="2655888" y="32591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669900"/>
                </a:solidFill>
                <a:latin typeface="Comic Sans MS" pitchFamily="66" charset="0"/>
              </a:rPr>
              <a:t>Prevention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 rot="-3220496">
            <a:off x="1168400" y="4695825"/>
            <a:ext cx="1974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80"/>
                </a:solidFill>
                <a:latin typeface="Comic Sans MS" pitchFamily="66" charset="0"/>
              </a:rPr>
              <a:t>Universal Promotion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 rot="-3141639">
            <a:off x="3527425" y="1900238"/>
            <a:ext cx="1292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CC6600"/>
                </a:solidFill>
                <a:latin typeface="Comic Sans MS" pitchFamily="66" charset="0"/>
              </a:rPr>
              <a:t>Treatment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33400" y="41148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All Children</a:t>
            </a:r>
          </a:p>
        </p:txBody>
      </p:sp>
      <p:sp>
        <p:nvSpPr>
          <p:cNvPr id="46088" name="Text Box 6"/>
          <p:cNvSpPr txBox="1">
            <a:spLocks noChangeArrowheads="1"/>
          </p:cNvSpPr>
          <p:nvPr/>
        </p:nvSpPr>
        <p:spPr bwMode="auto">
          <a:xfrm>
            <a:off x="1371600" y="28194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Children At-Risk</a:t>
            </a:r>
          </a:p>
        </p:txBody>
      </p:sp>
      <p:cxnSp>
        <p:nvCxnSpPr>
          <p:cNvPr id="46089" name="Straight Arrow Connector 11"/>
          <p:cNvCxnSpPr>
            <a:cxnSpLocks noChangeShapeType="1"/>
          </p:cNvCxnSpPr>
          <p:nvPr/>
        </p:nvCxnSpPr>
        <p:spPr bwMode="auto">
          <a:xfrm>
            <a:off x="914400" y="4953000"/>
            <a:ext cx="533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Straight Arrow Connector 13"/>
          <p:cNvCxnSpPr>
            <a:cxnSpLocks noChangeShapeType="1"/>
          </p:cNvCxnSpPr>
          <p:nvPr/>
        </p:nvCxnSpPr>
        <p:spPr bwMode="auto">
          <a:xfrm>
            <a:off x="1828800" y="3581400"/>
            <a:ext cx="533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1" name="Text Box 5"/>
          <p:cNvSpPr txBox="1">
            <a:spLocks noChangeArrowheads="1"/>
          </p:cNvSpPr>
          <p:nvPr/>
        </p:nvSpPr>
        <p:spPr bwMode="auto">
          <a:xfrm>
            <a:off x="2514600" y="1600200"/>
            <a:ext cx="1173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Few Children</a:t>
            </a:r>
          </a:p>
        </p:txBody>
      </p:sp>
      <p:cxnSp>
        <p:nvCxnSpPr>
          <p:cNvPr id="46092" name="Straight Arrow Connector 15"/>
          <p:cNvCxnSpPr>
            <a:cxnSpLocks noChangeShapeType="1"/>
          </p:cNvCxnSpPr>
          <p:nvPr/>
        </p:nvCxnSpPr>
        <p:spPr bwMode="auto">
          <a:xfrm>
            <a:off x="2895600" y="2362200"/>
            <a:ext cx="533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0F9E4-2641-466E-B410-56F3CF2C58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299" grpId="0"/>
      <p:bldP spid="123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609600" y="2057400"/>
            <a:ext cx="50292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Most social/emotional development and behavior is </a:t>
            </a:r>
            <a:r>
              <a:rPr lang="en-US" sz="2800" u="sng"/>
              <a:t>promoted </a:t>
            </a:r>
            <a:r>
              <a:rPr lang="en-US" sz="2800"/>
              <a:t>through </a:t>
            </a:r>
            <a:r>
              <a:rPr lang="en-US" sz="2800" u="sng"/>
              <a:t>positive preventive measures</a:t>
            </a:r>
          </a:p>
          <a:p>
            <a:endParaRPr lang="en-US" sz="2800" u="sng"/>
          </a:p>
          <a:p>
            <a:pPr>
              <a:buFontTx/>
              <a:buChar char="•"/>
            </a:pPr>
            <a:r>
              <a:rPr lang="en-US" sz="2800"/>
              <a:t>Most children</a:t>
            </a:r>
            <a:r>
              <a:rPr lang="ja-JP" altLang="en-US" sz="2800"/>
              <a:t>’</a:t>
            </a:r>
            <a:r>
              <a:rPr lang="en-US" altLang="ja-JP" sz="2800"/>
              <a:t>s behavior and development does </a:t>
            </a:r>
            <a:r>
              <a:rPr lang="en-US" altLang="ja-JP" sz="2800" u="sng"/>
              <a:t>not</a:t>
            </a:r>
            <a:r>
              <a:rPr lang="en-US" altLang="ja-JP" sz="2800"/>
              <a:t> require </a:t>
            </a:r>
            <a:r>
              <a:rPr lang="en-US" altLang="ja-JP" sz="2800" u="sng"/>
              <a:t>intensive intervention</a:t>
            </a:r>
          </a:p>
          <a:p>
            <a:pPr>
              <a:buFontTx/>
              <a:buChar char="•"/>
            </a:pPr>
            <a:endParaRPr lang="en-US" sz="2800" u="sng"/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/>
              <a:t>Key Points about the CSEFEL Pyramid Model</a:t>
            </a:r>
          </a:p>
        </p:txBody>
      </p:sp>
      <p:pic>
        <p:nvPicPr>
          <p:cNvPr id="35843" name="Picture 2" descr="C:\Users\kristin\Documents\My Documents\My Pictures\Pictures for Presentations\Possible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286000"/>
            <a:ext cx="314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4724400" y="4953000"/>
            <a:ext cx="5410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100"/>
              <a:t>Shared by Miriam Santiago</a:t>
            </a:r>
          </a:p>
        </p:txBody>
      </p:sp>
    </p:spTree>
    <p:extLst>
      <p:ext uri="{BB962C8B-B14F-4D97-AF65-F5344CB8AC3E}">
        <p14:creationId xmlns:p14="http://schemas.microsoft.com/office/powerpoint/2010/main" val="178277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r>
              <a:rPr lang="en-US" sz="4000" b="1">
                <a:latin typeface="Arial" charset="0"/>
                <a:ea typeface="MS PGothic" charset="0"/>
                <a:cs typeface="MS PGothic" charset="0"/>
              </a:rPr>
              <a:t>The Goal of the Pyramid is to Promote Children’</a:t>
            </a:r>
            <a:r>
              <a:rPr lang="en-US" altLang="ja-JP" sz="4000" b="1">
                <a:latin typeface="Arial" charset="0"/>
                <a:ea typeface="MS PGothic" charset="0"/>
                <a:cs typeface="MS PGothic" charset="0"/>
              </a:rPr>
              <a:t>s Success By:</a:t>
            </a:r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>
                <a:latin typeface="Arial" charset="0"/>
                <a:ea typeface="MS PGothic" charset="0"/>
                <a:cs typeface="MS PGothic" charset="0"/>
              </a:rPr>
              <a:t>Creating an environment where EVERY child feels good about coming to school.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>
                <a:latin typeface="Arial" charset="0"/>
                <a:ea typeface="MS PGothic" charset="0"/>
                <a:cs typeface="MS PGothic" charset="0"/>
              </a:rPr>
              <a:t>Designing an environment that promotes child engagement.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>
                <a:latin typeface="Arial" charset="0"/>
                <a:ea typeface="MS PGothic" charset="0"/>
                <a:cs typeface="MS PGothic" charset="0"/>
              </a:rPr>
              <a:t>Focusing on teaching children what TO DO! 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buFontTx/>
              <a:buChar char="•"/>
            </a:pPr>
            <a:r>
              <a:rPr lang="en-US">
                <a:latin typeface="Arial" charset="0"/>
                <a:ea typeface="MS PGothic" charset="0"/>
                <a:cs typeface="MS PGothic" charset="0"/>
              </a:rPr>
              <a:t>Teach expectations and routines.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buFontTx/>
              <a:buChar char="•"/>
            </a:pPr>
            <a:r>
              <a:rPr lang="en-US">
                <a:latin typeface="Arial" charset="0"/>
                <a:ea typeface="MS PGothic" charset="0"/>
                <a:cs typeface="MS PGothic" charset="0"/>
              </a:rPr>
              <a:t>Teach skills that children can use in place of challenging behaviors.</a:t>
            </a: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5867400" y="6096000"/>
            <a:ext cx="2819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PS Module 1.5</a:t>
            </a:r>
          </a:p>
        </p:txBody>
      </p:sp>
    </p:spTree>
    <p:extLst>
      <p:ext uri="{BB962C8B-B14F-4D97-AF65-F5344CB8AC3E}">
        <p14:creationId xmlns:p14="http://schemas.microsoft.com/office/powerpoint/2010/main" val="166991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63EECB-A29B-784B-BAD5-1DD79140016F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6144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600200"/>
            <a:ext cx="3276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Capacity to: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Form relationships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Express emotions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Self-regulate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Explore with security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Develop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Arial" charset="0"/>
              </a:rPr>
              <a:t>emergent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Arial" charset="0"/>
              </a:rPr>
              <a:t> emotional literacy</a:t>
            </a:r>
            <a:endParaRPr lang="en-US" sz="2400">
              <a:latin typeface="Arial" charset="0"/>
            </a:endParaRP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86400" y="1371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Capacity to: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Feel confidence/ competence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Develop relationships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Make friends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Persist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Follow directions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Be emotionally literate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Manage emotions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Be empathetic</a:t>
            </a:r>
          </a:p>
        </p:txBody>
      </p:sp>
      <p:grpSp>
        <p:nvGrpSpPr>
          <p:cNvPr id="61444" name="Group 11"/>
          <p:cNvGrpSpPr>
            <a:grpSpLocks/>
          </p:cNvGrpSpPr>
          <p:nvPr/>
        </p:nvGrpSpPr>
        <p:grpSpPr bwMode="auto">
          <a:xfrm>
            <a:off x="3429000" y="1828800"/>
            <a:ext cx="1676400" cy="3048000"/>
            <a:chOff x="2016" y="1152"/>
            <a:chExt cx="960" cy="1920"/>
          </a:xfrm>
        </p:grpSpPr>
        <p:sp>
          <p:nvSpPr>
            <p:cNvPr id="61450" name="AutoShape 8"/>
            <p:cNvSpPr>
              <a:spLocks/>
            </p:cNvSpPr>
            <p:nvPr/>
          </p:nvSpPr>
          <p:spPr bwMode="auto">
            <a:xfrm>
              <a:off x="2016" y="1152"/>
              <a:ext cx="768" cy="1920"/>
            </a:xfrm>
            <a:prstGeom prst="rightBrace">
              <a:avLst>
                <a:gd name="adj1" fmla="val 43623"/>
                <a:gd name="adj2" fmla="val 50000"/>
              </a:avLst>
            </a:prstGeom>
            <a:noFill/>
            <a:ln w="762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1" name="Line 10"/>
            <p:cNvSpPr>
              <a:spLocks noChangeShapeType="1"/>
            </p:cNvSpPr>
            <p:nvPr/>
          </p:nvSpPr>
          <p:spPr bwMode="auto">
            <a:xfrm>
              <a:off x="2688" y="2112"/>
              <a:ext cx="288" cy="0"/>
            </a:xfrm>
            <a:prstGeom prst="line">
              <a:avLst/>
            </a:prstGeom>
            <a:noFill/>
            <a:ln w="76200">
              <a:solidFill>
                <a:srgbClr val="0066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45" name="Group 14"/>
          <p:cNvGrpSpPr>
            <a:grpSpLocks/>
          </p:cNvGrpSpPr>
          <p:nvPr/>
        </p:nvGrpSpPr>
        <p:grpSpPr bwMode="auto">
          <a:xfrm>
            <a:off x="609600" y="5486400"/>
            <a:ext cx="7924800" cy="762000"/>
            <a:chOff x="384" y="3600"/>
            <a:chExt cx="4992" cy="480"/>
          </a:xfrm>
        </p:grpSpPr>
        <p:sp>
          <p:nvSpPr>
            <p:cNvPr id="61447" name="AutoShape 5"/>
            <p:cNvSpPr>
              <a:spLocks noChangeArrowheads="1"/>
            </p:cNvSpPr>
            <p:nvPr/>
          </p:nvSpPr>
          <p:spPr bwMode="auto">
            <a:xfrm>
              <a:off x="384" y="3600"/>
              <a:ext cx="4992" cy="480"/>
            </a:xfrm>
            <a:prstGeom prst="rightArrow">
              <a:avLst>
                <a:gd name="adj1" fmla="val 45833"/>
                <a:gd name="adj2" fmla="val 111463"/>
              </a:avLst>
            </a:prstGeom>
            <a:gradFill rotWithShape="1">
              <a:gsLst>
                <a:gs pos="0">
                  <a:srgbClr val="006666"/>
                </a:gs>
                <a:gs pos="100000">
                  <a:srgbClr val="99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8" name="Text Box 12"/>
            <p:cNvSpPr txBox="1">
              <a:spLocks noChangeArrowheads="1"/>
            </p:cNvSpPr>
            <p:nvPr/>
          </p:nvSpPr>
          <p:spPr bwMode="auto">
            <a:xfrm>
              <a:off x="384" y="3696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FFCC"/>
                  </a:solidFill>
                  <a:latin typeface="Arial Rounded MT Bold" charset="0"/>
                </a:rPr>
                <a:t>Birth</a:t>
              </a:r>
            </a:p>
          </p:txBody>
        </p:sp>
        <p:sp>
          <p:nvSpPr>
            <p:cNvPr id="61449" name="Text Box 13"/>
            <p:cNvSpPr txBox="1">
              <a:spLocks noChangeArrowheads="1"/>
            </p:cNvSpPr>
            <p:nvPr/>
          </p:nvSpPr>
          <p:spPr bwMode="auto">
            <a:xfrm>
              <a:off x="4416" y="3696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FFCC"/>
                  </a:solidFill>
                  <a:latin typeface="Arial Rounded MT Bold" charset="0"/>
                </a:rPr>
                <a:t>Five</a:t>
              </a:r>
            </a:p>
          </p:txBody>
        </p:sp>
      </p:grpSp>
      <p:sp>
        <p:nvSpPr>
          <p:cNvPr id="61446" name="Title 1"/>
          <p:cNvSpPr txBox="1">
            <a:spLocks/>
          </p:cNvSpPr>
          <p:nvPr/>
        </p:nvSpPr>
        <p:spPr bwMode="auto">
          <a:xfrm>
            <a:off x="8382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b="1">
                <a:solidFill>
                  <a:schemeClr val="tx2"/>
                </a:solidFill>
              </a:rPr>
              <a:t>How Can We Get There?</a:t>
            </a:r>
          </a:p>
        </p:txBody>
      </p:sp>
    </p:spTree>
    <p:extLst>
      <p:ext uri="{BB962C8B-B14F-4D97-AF65-F5344CB8AC3E}">
        <p14:creationId xmlns:p14="http://schemas.microsoft.com/office/powerpoint/2010/main" val="284509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charset="0"/>
                <a:ea typeface="+mj-ea"/>
                <a:cs typeface="+mj-cs"/>
              </a:rPr>
              <a:t>Video 1.3 What Is The Biting </a:t>
            </a:r>
            <a:br>
              <a:rPr lang="en-US" sz="3600" b="1" dirty="0" smtClean="0">
                <a:latin typeface="Arial" charset="0"/>
                <a:ea typeface="+mj-ea"/>
                <a:cs typeface="+mj-cs"/>
              </a:rPr>
            </a:br>
            <a:r>
              <a:rPr lang="en-US" sz="3600" b="1" dirty="0" smtClean="0">
                <a:latin typeface="Arial" charset="0"/>
                <a:ea typeface="+mj-ea"/>
                <a:cs typeface="+mj-cs"/>
              </a:rPr>
              <a:t>Trying to Tell Us?</a:t>
            </a:r>
            <a:r>
              <a:rPr lang="en-US" sz="3600" dirty="0" smtClean="0">
                <a:latin typeface="Arial" charset="0"/>
                <a:ea typeface="+mj-ea"/>
                <a:cs typeface="+mj-cs"/>
              </a:rPr>
              <a:t/>
            </a:r>
            <a:br>
              <a:rPr lang="en-US" sz="3600" dirty="0" smtClean="0">
                <a:latin typeface="Arial" charset="0"/>
                <a:ea typeface="+mj-ea"/>
                <a:cs typeface="+mj-cs"/>
              </a:rPr>
            </a:br>
            <a:endParaRPr lang="en-US" sz="3600" dirty="0" smtClean="0">
              <a:latin typeface="Arial" charset="0"/>
              <a:ea typeface="+mj-ea"/>
              <a:cs typeface="+mj-cs"/>
            </a:endParaRPr>
          </a:p>
        </p:txBody>
      </p:sp>
      <p:sp>
        <p:nvSpPr>
          <p:cNvPr id="98306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DDB8DD-F5D3-934E-B4C0-141500F77733}" type="slidenum">
              <a:rPr lang="en-US" sz="1400"/>
              <a:pPr/>
              <a:t>6</a:t>
            </a:fld>
            <a:endParaRPr lang="en-US" sz="1400"/>
          </a:p>
        </p:txBody>
      </p:sp>
      <p:pic>
        <p:nvPicPr>
          <p:cNvPr id="98307" name="1.3-Tweety's MPEGs.mpg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DSC00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15721"/>
            <a:ext cx="7924800" cy="4769556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8722" name="Title 2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020762"/>
          </a:xfrm>
        </p:spPr>
        <p:txBody>
          <a:bodyPr/>
          <a:lstStyle/>
          <a:p>
            <a:r>
              <a:rPr lang="en-US" sz="4000" b="1">
                <a:latin typeface="Arial" charset="0"/>
                <a:ea typeface="MS PGothic" charset="0"/>
                <a:cs typeface="MS PGothic" charset="0"/>
              </a:rPr>
              <a:t>What is This Environment Telling Children to Do?</a:t>
            </a:r>
          </a:p>
        </p:txBody>
      </p:sp>
    </p:spTree>
    <p:extLst>
      <p:ext uri="{BB962C8B-B14F-4D97-AF65-F5344CB8AC3E}">
        <p14:creationId xmlns:p14="http://schemas.microsoft.com/office/powerpoint/2010/main" val="101394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ChangeArrowheads="1"/>
          </p:cNvSpPr>
          <p:nvPr/>
        </p:nvSpPr>
        <p:spPr bwMode="auto">
          <a:xfrm>
            <a:off x="533400" y="381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</a:rPr>
              <a:t>What is This Environment Telling Children to Do?</a:t>
            </a:r>
          </a:p>
        </p:txBody>
      </p:sp>
      <p:pic>
        <p:nvPicPr>
          <p:cNvPr id="60421" name="Picture 3" descr="DSC00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077200" cy="4857750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34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838200"/>
          </a:xfrm>
        </p:spPr>
        <p:txBody>
          <a:bodyPr lIns="0" tIns="0" rIns="0" bIns="0"/>
          <a:lstStyle/>
          <a:p>
            <a:r>
              <a:rPr lang="en-US" sz="4100" b="1">
                <a:latin typeface="Calibri" charset="0"/>
              </a:rPr>
              <a:t>Stages of Learning</a:t>
            </a:r>
          </a:p>
        </p:txBody>
      </p:sp>
      <p:sp>
        <p:nvSpPr>
          <p:cNvPr id="19763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b="1">
                <a:latin typeface="Calibri" charset="0"/>
              </a:rPr>
              <a:t>Show and Tell</a:t>
            </a:r>
          </a:p>
          <a:p>
            <a:pPr lvl="1" eaLnBrk="1" hangingPunct="1">
              <a:lnSpc>
                <a:spcPct val="85000"/>
              </a:lnSpc>
            </a:pPr>
            <a:r>
              <a:rPr lang="en-US" b="1">
                <a:latin typeface="Calibri" charset="0"/>
              </a:rPr>
              <a:t>Acquisition:</a:t>
            </a:r>
            <a:r>
              <a:rPr lang="en-US">
                <a:latin typeface="Calibri" charset="0"/>
              </a:rPr>
              <a:t> new skill or concept</a:t>
            </a:r>
          </a:p>
          <a:p>
            <a:pPr eaLnBrk="1" hangingPunct="1">
              <a:lnSpc>
                <a:spcPct val="85000"/>
              </a:lnSpc>
              <a:spcBef>
                <a:spcPts val="1800"/>
              </a:spcBef>
            </a:pPr>
            <a:r>
              <a:rPr lang="en-US" b="1">
                <a:latin typeface="Calibri" charset="0"/>
              </a:rPr>
              <a:t>Practice Makes Perfect</a:t>
            </a:r>
          </a:p>
          <a:p>
            <a:pPr lvl="1" eaLnBrk="1" hangingPunct="1">
              <a:lnSpc>
                <a:spcPct val="85000"/>
              </a:lnSpc>
            </a:pPr>
            <a:r>
              <a:rPr lang="en-US" b="1">
                <a:latin typeface="Calibri" charset="0"/>
              </a:rPr>
              <a:t>Fluency: </a:t>
            </a:r>
            <a:r>
              <a:rPr lang="en-US">
                <a:latin typeface="Calibri" charset="0"/>
              </a:rPr>
              <a:t>the ability to immediately use the skill or concept without a prompt</a:t>
            </a:r>
          </a:p>
          <a:p>
            <a:pPr eaLnBrk="1" hangingPunct="1">
              <a:lnSpc>
                <a:spcPct val="85000"/>
              </a:lnSpc>
              <a:spcBef>
                <a:spcPts val="1800"/>
              </a:spcBef>
            </a:pPr>
            <a:r>
              <a:rPr lang="en-US" sz="2900" b="1">
                <a:latin typeface="Calibri" charset="0"/>
              </a:rPr>
              <a:t> </a:t>
            </a:r>
            <a:r>
              <a:rPr lang="en-US" b="1">
                <a:latin typeface="Calibri" charset="0"/>
              </a:rPr>
              <a:t>You Got It!</a:t>
            </a:r>
            <a:endParaRPr lang="en-US" sz="2900" b="1">
              <a:latin typeface="Calibri" charset="0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b="1">
                <a:latin typeface="Calibri" charset="0"/>
              </a:rPr>
              <a:t>Maintenance: </a:t>
            </a:r>
            <a:r>
              <a:rPr lang="en-US">
                <a:latin typeface="Calibri" charset="0"/>
              </a:rPr>
              <a:t>continuing to use the skill or concept over time</a:t>
            </a:r>
          </a:p>
          <a:p>
            <a:pPr lvl="1" eaLnBrk="1" hangingPunct="1">
              <a:lnSpc>
                <a:spcPct val="85000"/>
              </a:lnSpc>
            </a:pPr>
            <a:r>
              <a:rPr lang="en-US" b="1">
                <a:latin typeface="Calibri" charset="0"/>
              </a:rPr>
              <a:t>Generalization: </a:t>
            </a:r>
            <a:r>
              <a:rPr lang="en-US">
                <a:latin typeface="Calibri" charset="0"/>
              </a:rPr>
              <a:t>applying the skill or concept to new situations, people, activities, ideas, and settings</a:t>
            </a:r>
          </a:p>
          <a:p>
            <a:pPr eaLnBrk="1" hangingPunct="1">
              <a:lnSpc>
                <a:spcPct val="85000"/>
              </a:lnSpc>
            </a:pPr>
            <a:endParaRPr lang="en-US" sz="26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3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eelock">
  <a:themeElements>
    <a:clrScheme name="Wheelock College 1">
      <a:dk1>
        <a:srgbClr val="2651A3"/>
      </a:dk1>
      <a:lt1>
        <a:srgbClr val="FFFFFF"/>
      </a:lt1>
      <a:dk2>
        <a:srgbClr val="7F8F38"/>
      </a:dk2>
      <a:lt2>
        <a:srgbClr val="EEAB1F"/>
      </a:lt2>
      <a:accent1>
        <a:srgbClr val="83DBFF"/>
      </a:accent1>
      <a:accent2>
        <a:srgbClr val="802064"/>
      </a:accent2>
      <a:accent3>
        <a:srgbClr val="FFFFFF"/>
      </a:accent3>
      <a:accent4>
        <a:srgbClr val="1F448B"/>
      </a:accent4>
      <a:accent5>
        <a:srgbClr val="C1EAFF"/>
      </a:accent5>
      <a:accent6>
        <a:srgbClr val="731C5A"/>
      </a:accent6>
      <a:hlink>
        <a:srgbClr val="EB8123"/>
      </a:hlink>
      <a:folHlink>
        <a:srgbClr val="CED3C0"/>
      </a:folHlink>
    </a:clrScheme>
    <a:fontScheme name="Wheelock Colleg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Wheelock College 1">
        <a:dk1>
          <a:srgbClr val="2651A3"/>
        </a:dk1>
        <a:lt1>
          <a:srgbClr val="FFFFFF"/>
        </a:lt1>
        <a:dk2>
          <a:srgbClr val="7F8F38"/>
        </a:dk2>
        <a:lt2>
          <a:srgbClr val="EEAB1F"/>
        </a:lt2>
        <a:accent1>
          <a:srgbClr val="83DBFF"/>
        </a:accent1>
        <a:accent2>
          <a:srgbClr val="802064"/>
        </a:accent2>
        <a:accent3>
          <a:srgbClr val="FFFFFF"/>
        </a:accent3>
        <a:accent4>
          <a:srgbClr val="1F448B"/>
        </a:accent4>
        <a:accent5>
          <a:srgbClr val="C1EAFF"/>
        </a:accent5>
        <a:accent6>
          <a:srgbClr val="731C5A"/>
        </a:accent6>
        <a:hlink>
          <a:srgbClr val="EB8123"/>
        </a:hlink>
        <a:folHlink>
          <a:srgbClr val="CED3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Wheelock.thmx</Template>
  <TotalTime>14</TotalTime>
  <Words>609</Words>
  <Application>Microsoft Macintosh PowerPoint</Application>
  <PresentationFormat>On-screen Show (4:3)</PresentationFormat>
  <Paragraphs>119</Paragraphs>
  <Slides>16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Wheelock</vt:lpstr>
      <vt:lpstr>Custom Design</vt:lpstr>
      <vt:lpstr>Photo Editor Photo</vt:lpstr>
      <vt:lpstr>Content at Each Level  of the Pyramid</vt:lpstr>
      <vt:lpstr>The Pyramid Model: Promoting Social Emotional Competence in Infants and Young Children</vt:lpstr>
      <vt:lpstr>PowerPoint Presentation</vt:lpstr>
      <vt:lpstr>The Goal of the Pyramid is to Promote Children’s Success By:</vt:lpstr>
      <vt:lpstr>PowerPoint Presentation</vt:lpstr>
      <vt:lpstr>Video 1.3 What Is The Biting  Trying to Tell Us? </vt:lpstr>
      <vt:lpstr>What is This Environment Telling Children to Do?</vt:lpstr>
      <vt:lpstr>PowerPoint Presentation</vt:lpstr>
      <vt:lpstr>Stages of Learning</vt:lpstr>
      <vt:lpstr>Pyramid Model Definition of  Challenging Behavior</vt:lpstr>
      <vt:lpstr>Process of Positive Behavior Support</vt:lpstr>
      <vt:lpstr>Support Planning Chart</vt:lpstr>
      <vt:lpstr>Engaging Families in the Process</vt:lpstr>
      <vt:lpstr>References &amp; Resources</vt:lpstr>
      <vt:lpstr>Thank You!</vt:lpstr>
      <vt:lpstr>PowerPoint Presentation</vt:lpstr>
    </vt:vector>
  </TitlesOfParts>
  <Company>Connected Beginnings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at Each Level  of the Pyramid</dc:title>
  <dc:creator>Mary Avery</dc:creator>
  <cp:lastModifiedBy>Mary Avery</cp:lastModifiedBy>
  <cp:revision>2</cp:revision>
  <dcterms:created xsi:type="dcterms:W3CDTF">2015-06-03T19:28:13Z</dcterms:created>
  <dcterms:modified xsi:type="dcterms:W3CDTF">2015-06-03T19:42:30Z</dcterms:modified>
</cp:coreProperties>
</file>