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87" r:id="rId4"/>
    <p:sldId id="263" r:id="rId5"/>
    <p:sldId id="259" r:id="rId6"/>
    <p:sldId id="261" r:id="rId7"/>
    <p:sldId id="264" r:id="rId8"/>
    <p:sldId id="257" r:id="rId9"/>
    <p:sldId id="265" r:id="rId10"/>
    <p:sldId id="266" r:id="rId11"/>
    <p:sldId id="269" r:id="rId12"/>
    <p:sldId id="267" r:id="rId13"/>
    <p:sldId id="270" r:id="rId14"/>
    <p:sldId id="271" r:id="rId15"/>
    <p:sldId id="272" r:id="rId16"/>
    <p:sldId id="268" r:id="rId17"/>
    <p:sldId id="273" r:id="rId18"/>
    <p:sldId id="274" r:id="rId19"/>
    <p:sldId id="275" r:id="rId20"/>
    <p:sldId id="276" r:id="rId21"/>
    <p:sldId id="277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9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3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5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3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4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3F28-E156-7E4E-A724-328DA46B824B}" type="datetimeFigureOut">
              <a:rPr lang="en-US" smtClean="0"/>
              <a:t>6/2/15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ED33-DB81-E445-9557-2E120F25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microsoft.com/office/2007/relationships/media" Target="file:///C:\Documents%20and%20Settings\gcheatha\Desktop\May%20Modules\mod%201\mod%201%20ppts%20&amp;%20files\V1_1.MPG" TargetMode="External"/><Relationship Id="rId2" Type="http://schemas.openxmlformats.org/officeDocument/2006/relationships/video" Target="file:///C:\Documents%20and%20Settings\gcheatha\Desktop\May%20Modules\mod%201\mod%201%20ppts%20&amp;%20files\V1_1.M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tel:(617)%C2%A0287-6394" TargetMode="External"/><Relationship Id="rId3" Type="http://schemas.openxmlformats.org/officeDocument/2006/relationships/hyperlink" Target="mailto:angel.fettig@umb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206"/>
            <a:ext cx="7772400" cy="25120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Preparing Pre-service Teachers to Support Children’s Social Emotional Development and Address Challenging Behaviors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68348"/>
            <a:ext cx="8128000" cy="146343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70490" y="5293034"/>
            <a:ext cx="768771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Angel Fettig, Ph.D.</a:t>
            </a:r>
          </a:p>
          <a:p>
            <a:r>
              <a:rPr lang="en-US" sz="2800" i="1" dirty="0" smtClean="0"/>
              <a:t>CSEFEL </a:t>
            </a:r>
            <a:r>
              <a:rPr lang="en-US" sz="2800" i="1" dirty="0"/>
              <a:t>Pyramid Model Higher Education Institute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255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Building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Children, Families, Coworkers</a:t>
            </a:r>
          </a:p>
          <a:p>
            <a:r>
              <a:rPr lang="en-US" dirty="0" smtClean="0"/>
              <a:t>Why, When, How</a:t>
            </a:r>
          </a:p>
          <a:p>
            <a:r>
              <a:rPr lang="en-US" dirty="0" smtClean="0"/>
              <a:t>Behavior &amp; Culture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1168" y="3948616"/>
            <a:ext cx="4008873" cy="2740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What other courses can you embed these topics?</a:t>
            </a:r>
          </a:p>
          <a:p>
            <a:endParaRPr lang="en-US" dirty="0"/>
          </a:p>
        </p:txBody>
      </p:sp>
      <p:pic>
        <p:nvPicPr>
          <p:cNvPr id="5" name="Picture 4" descr="Screen Shot 2015-06-02 at 10.1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6" y="3556068"/>
            <a:ext cx="3969369" cy="25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Sample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look like – TPOT video observation</a:t>
            </a:r>
          </a:p>
          <a:p>
            <a:endParaRPr lang="en-US" dirty="0"/>
          </a:p>
        </p:txBody>
      </p:sp>
      <p:pic>
        <p:nvPicPr>
          <p:cNvPr id="4" name="V1_1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2" y="2862118"/>
            <a:ext cx="4790355" cy="359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4-09-17 at 10.28.1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21" y="2580855"/>
            <a:ext cx="3046989" cy="38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9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</a:p>
          <a:p>
            <a:r>
              <a:rPr lang="en-US" dirty="0" smtClean="0"/>
              <a:t>Universal Design for Learning</a:t>
            </a:r>
          </a:p>
          <a:p>
            <a:r>
              <a:rPr lang="en-US" dirty="0" smtClean="0"/>
              <a:t>Engagement</a:t>
            </a:r>
          </a:p>
          <a:p>
            <a:r>
              <a:rPr lang="en-US" dirty="0" smtClean="0"/>
              <a:t>Setting up Learning Centers</a:t>
            </a:r>
          </a:p>
          <a:p>
            <a:r>
              <a:rPr lang="en-US" dirty="0" smtClean="0"/>
              <a:t>Schedules &amp; Routines</a:t>
            </a:r>
          </a:p>
          <a:p>
            <a:r>
              <a:rPr lang="en-US" dirty="0" smtClean="0"/>
              <a:t>Transitions</a:t>
            </a:r>
          </a:p>
          <a:p>
            <a:r>
              <a:rPr lang="en-US" dirty="0" smtClean="0"/>
              <a:t>Rules &amp; Expectations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Creating Supportive Environment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8368" y="4008142"/>
            <a:ext cx="3606248" cy="2740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What other courses can you embed these topics?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Critiquing Classroom Setup/</a:t>
            </a:r>
            <a:r>
              <a:rPr lang="en-US" dirty="0"/>
              <a:t>E</a:t>
            </a:r>
            <a:r>
              <a:rPr lang="en-US" dirty="0" smtClean="0"/>
              <a:t>nvironment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03" y="2303266"/>
            <a:ext cx="6480764" cy="405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Sample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0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Design a Learning Center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45636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Sample Activity</a:t>
            </a:r>
            <a:endParaRPr lang="en-US" dirty="0"/>
          </a:p>
        </p:txBody>
      </p:sp>
      <p:pic>
        <p:nvPicPr>
          <p:cNvPr id="6" name="Content Placeholder 5" descr="Screen shot 2013-09-17 at 3.10.58 PM.png"/>
          <p:cNvPicPr>
            <a:picLocks noChangeAspect="1"/>
          </p:cNvPicPr>
          <p:nvPr/>
        </p:nvPicPr>
        <p:blipFill>
          <a:blip r:embed="rId2"/>
          <a:srcRect l="-9627" r="-9627"/>
          <a:stretch>
            <a:fillRect/>
          </a:stretch>
        </p:blipFill>
        <p:spPr>
          <a:xfrm>
            <a:off x="1249772" y="2131027"/>
            <a:ext cx="6873420" cy="44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1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Sample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Your school district has done poorly on standardized tests.  They are now considering cutting outdoor time to allow more time for academics.  Write a short letter to your school 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district,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providing explanations on why outdoor time should not be cut. </a:t>
            </a:r>
          </a:p>
          <a:p>
            <a:pPr marL="514350" indent="-514350">
              <a:buFont typeface="Wingdings 3" charset="0"/>
              <a:buNone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Teaching Social &amp; Emotional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786" cy="4525963"/>
          </a:xfrm>
        </p:spPr>
        <p:txBody>
          <a:bodyPr/>
          <a:lstStyle/>
          <a:p>
            <a:r>
              <a:rPr lang="en-US" dirty="0" smtClean="0"/>
              <a:t>Friendship Skills</a:t>
            </a:r>
          </a:p>
          <a:p>
            <a:r>
              <a:rPr lang="en-US" dirty="0" smtClean="0"/>
              <a:t>Emotional Literacy</a:t>
            </a:r>
          </a:p>
          <a:p>
            <a:r>
              <a:rPr lang="en-US" dirty="0" smtClean="0"/>
              <a:t>Empathy &amp; Emotion Management</a:t>
            </a:r>
          </a:p>
          <a:p>
            <a:r>
              <a:rPr lang="en-US" dirty="0" smtClean="0"/>
              <a:t>Using Children’s Books to Teach Social Emotional Skills</a:t>
            </a:r>
            <a:endParaRPr lang="en-US" dirty="0"/>
          </a:p>
        </p:txBody>
      </p:sp>
      <p:pic>
        <p:nvPicPr>
          <p:cNvPr id="5" name="Picture 4" descr="2410943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68" y="1607421"/>
            <a:ext cx="2719200" cy="32702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01168" y="4373802"/>
            <a:ext cx="4008873" cy="2315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What other courses can you embed these topics?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8594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Activity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8652" y="16921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Use sticky notes and write down questions/comments to support</a:t>
            </a:r>
          </a:p>
          <a:p>
            <a:pPr lvl="1">
              <a:defRPr/>
            </a:pPr>
            <a:r>
              <a:rPr lang="en-US" dirty="0" smtClean="0"/>
              <a:t>Emotional Vocabulary</a:t>
            </a:r>
          </a:p>
          <a:p>
            <a:pPr lvl="1">
              <a:defRPr/>
            </a:pPr>
            <a:r>
              <a:rPr lang="en-US" dirty="0" smtClean="0"/>
              <a:t>Friendship skills</a:t>
            </a:r>
          </a:p>
          <a:p>
            <a:pPr lvl="1">
              <a:defRPr/>
            </a:pPr>
            <a:r>
              <a:rPr lang="en-US" dirty="0" smtClean="0"/>
              <a:t>Problems solving skills</a:t>
            </a:r>
          </a:p>
          <a:p>
            <a:pPr lvl="1">
              <a:defRPr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dirty="0" smtClean="0"/>
              <a:t>Create an extension activity</a:t>
            </a:r>
          </a:p>
          <a:p>
            <a:pPr marL="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that supports children’s </a:t>
            </a:r>
          </a:p>
          <a:p>
            <a:pPr marL="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social emotional development</a:t>
            </a:r>
          </a:p>
          <a:p>
            <a:pPr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19" y="2485663"/>
            <a:ext cx="3302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Functional Assessment &amp; Behavior Support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/>
          <a:lstStyle/>
          <a:p>
            <a:r>
              <a:rPr lang="en-US" dirty="0" smtClean="0"/>
              <a:t>4 Processes of Positive Behavior Support</a:t>
            </a:r>
          </a:p>
          <a:p>
            <a:r>
              <a:rPr lang="en-US" dirty="0" smtClean="0"/>
              <a:t>Antecedent-Behavior-Consequence</a:t>
            </a:r>
          </a:p>
          <a:p>
            <a:r>
              <a:rPr lang="en-US" dirty="0" smtClean="0"/>
              <a:t>Identifying Function/Purpose of Behavior</a:t>
            </a:r>
          </a:p>
          <a:p>
            <a:r>
              <a:rPr lang="en-US" dirty="0" smtClean="0"/>
              <a:t>Components of Behavior Support Plan</a:t>
            </a:r>
          </a:p>
        </p:txBody>
      </p:sp>
      <p:pic>
        <p:nvPicPr>
          <p:cNvPr id="6" name="Picture 5" descr="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53056"/>
            <a:ext cx="78279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1454" y="4373802"/>
            <a:ext cx="3708587" cy="23155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What other courses can you embed these topics?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3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8594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 Activity</a:t>
            </a:r>
            <a:endParaRPr lang="en-US" dirty="0"/>
          </a:p>
        </p:txBody>
      </p:sp>
      <p:pic>
        <p:nvPicPr>
          <p:cNvPr id="6" name="Picture 5" descr="Screen Shot 2015-06-02 at 9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592324"/>
            <a:ext cx="8902700" cy="6019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05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Why teach social emotional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575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US" dirty="0" smtClean="0"/>
              <a:t>Teachers reported </a:t>
            </a:r>
            <a:r>
              <a:rPr lang="en-US" dirty="0" smtClean="0"/>
              <a:t>not using effective </a:t>
            </a:r>
            <a:r>
              <a:rPr lang="en-US" dirty="0" smtClean="0"/>
              <a:t>strategies or </a:t>
            </a:r>
            <a:r>
              <a:rPr lang="en-US" smtClean="0"/>
              <a:t>receive </a:t>
            </a:r>
            <a:r>
              <a:rPr lang="en-US" smtClean="0"/>
              <a:t>limited </a:t>
            </a:r>
            <a:r>
              <a:rPr lang="en-US" dirty="0" smtClean="0"/>
              <a:t>support to address challenging behaviors. </a:t>
            </a:r>
          </a:p>
          <a:p>
            <a:pPr>
              <a:buFontTx/>
              <a:buChar char="•"/>
            </a:pPr>
            <a:r>
              <a:rPr lang="en-US" dirty="0" smtClean="0"/>
              <a:t>Teachers viewed challenging behavior as having an adverse effect on them and their students.</a:t>
            </a:r>
          </a:p>
          <a:p>
            <a:pPr>
              <a:buFontTx/>
              <a:buChar char="•"/>
            </a:pPr>
            <a:r>
              <a:rPr lang="en-US" dirty="0" smtClean="0"/>
              <a:t>Teachers want more training to address challenging behaviors.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200" dirty="0" smtClean="0"/>
              <a:t>(</a:t>
            </a:r>
            <a:r>
              <a:rPr lang="en-US" sz="2200" dirty="0" err="1" smtClean="0"/>
              <a:t>Westling</a:t>
            </a:r>
            <a:r>
              <a:rPr lang="en-US" sz="2200" dirty="0" smtClean="0"/>
              <a:t>, 2010; Health Care Exchange, undated)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Assignments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Observation Reflection</a:t>
            </a:r>
          </a:p>
          <a:p>
            <a:r>
              <a:rPr lang="en-US" dirty="0" smtClean="0"/>
              <a:t>Classroom Behavior Management</a:t>
            </a:r>
          </a:p>
          <a:p>
            <a:r>
              <a:rPr lang="en-US" dirty="0" smtClean="0"/>
              <a:t>Social Emotional Lesson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Sample Assignment </a:t>
            </a:r>
            <a:endParaRPr lang="en-US" dirty="0"/>
          </a:p>
        </p:txBody>
      </p:sp>
      <p:pic>
        <p:nvPicPr>
          <p:cNvPr id="4" name="Picture 3" descr="behaviorstop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46" y="1417638"/>
            <a:ext cx="6180356" cy="4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2 at 9.5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2" y="141090"/>
            <a:ext cx="6860081" cy="6004709"/>
          </a:xfrm>
          <a:prstGeom prst="rect">
            <a:avLst/>
          </a:prstGeom>
        </p:spPr>
      </p:pic>
      <p:pic>
        <p:nvPicPr>
          <p:cNvPr id="5" name="Picture 4" descr="Screen Shot 2015-06-02 at 9.5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22" y="141090"/>
            <a:ext cx="7507321" cy="5764550"/>
          </a:xfrm>
          <a:prstGeom prst="rect">
            <a:avLst/>
          </a:prstGeom>
        </p:spPr>
      </p:pic>
      <p:pic>
        <p:nvPicPr>
          <p:cNvPr id="6" name="Picture 5" descr="Screen Shot 2015-06-02 at 9.51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5" y="584516"/>
            <a:ext cx="8083205" cy="61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6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6-02 at 9.5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3" y="0"/>
            <a:ext cx="7787070" cy="6858000"/>
          </a:xfrm>
          <a:prstGeom prst="rect">
            <a:avLst/>
          </a:prstGeom>
        </p:spPr>
      </p:pic>
      <p:pic>
        <p:nvPicPr>
          <p:cNvPr id="5" name="Picture 4" descr="Screen Shot 2015-06-02 at 9.53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4" y="0"/>
            <a:ext cx="7527964" cy="6858000"/>
          </a:xfrm>
          <a:prstGeom prst="rect">
            <a:avLst/>
          </a:prstGeom>
        </p:spPr>
      </p:pic>
      <p:pic>
        <p:nvPicPr>
          <p:cNvPr id="6" name="Picture 5" descr="Screen Shot 2015-06-02 at 9.53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6" y="0"/>
            <a:ext cx="7455430" cy="6858000"/>
          </a:xfrm>
          <a:prstGeom prst="rect">
            <a:avLst/>
          </a:prstGeom>
        </p:spPr>
      </p:pic>
      <p:pic>
        <p:nvPicPr>
          <p:cNvPr id="7" name="Picture 6" descr="Screen Shot 2015-06-02 at 9.53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" y="0"/>
            <a:ext cx="7606145" cy="6858000"/>
          </a:xfrm>
          <a:prstGeom prst="rect">
            <a:avLst/>
          </a:prstGeom>
        </p:spPr>
      </p:pic>
      <p:pic>
        <p:nvPicPr>
          <p:cNvPr id="8" name="Picture 7" descr="Screen Shot 2015-06-02 at 9.53.5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7" y="0"/>
            <a:ext cx="7591476" cy="6858000"/>
          </a:xfrm>
          <a:prstGeom prst="rect">
            <a:avLst/>
          </a:prstGeom>
        </p:spPr>
      </p:pic>
      <p:pic>
        <p:nvPicPr>
          <p:cNvPr id="9" name="Picture 8" descr="Screen Shot 2015-06-02 at 9.54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13" y="0"/>
            <a:ext cx="7102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</a:p>
          <a:p>
            <a:r>
              <a:rPr lang="en-US" dirty="0" smtClean="0"/>
              <a:t>Believes around discipline</a:t>
            </a:r>
          </a:p>
          <a:p>
            <a:r>
              <a:rPr lang="en-US" dirty="0" smtClean="0"/>
              <a:t>Course sequencing</a:t>
            </a:r>
          </a:p>
          <a:p>
            <a:r>
              <a:rPr lang="en-US" dirty="0" smtClean="0"/>
              <a:t>Assessing practice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2" descr="C:\Users\gillaspy\AppData\Local\Microsoft\Windows\Temporary Internet Files\Content.IE5\HNTRDLE0\MC9004414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758" y="2176823"/>
            <a:ext cx="1978457" cy="19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368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Angel Fettig, PhD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Early </a:t>
            </a:r>
            <a:r>
              <a:rPr lang="en-US" dirty="0"/>
              <a:t>Childhood Education</a:t>
            </a:r>
          </a:p>
          <a:p>
            <a:pPr marL="0" indent="0">
              <a:buNone/>
            </a:pPr>
            <a:r>
              <a:rPr lang="en-US" dirty="0"/>
              <a:t>University of Massachusetts Boston</a:t>
            </a:r>
          </a:p>
          <a:p>
            <a:pPr marL="0" indent="0">
              <a:buNone/>
            </a:pPr>
            <a:r>
              <a:rPr lang="en-US" dirty="0"/>
              <a:t>College of Education and Human Development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(617) 287-6394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angel.fettig@umb.edu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Timeliness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 out of Social Emotional Learning Standards</a:t>
            </a:r>
          </a:p>
          <a:p>
            <a:r>
              <a:rPr lang="en-US" dirty="0" smtClean="0"/>
              <a:t>Pyramid Model State</a:t>
            </a:r>
            <a:endParaRPr lang="en-US" dirty="0"/>
          </a:p>
        </p:txBody>
      </p:sp>
      <p:pic>
        <p:nvPicPr>
          <p:cNvPr id="4" name="Picture 3" descr="Screen Shot 2015-06-02 at 10.0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31" y="3589467"/>
            <a:ext cx="6845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4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802"/>
            <a:ext cx="8229600" cy="1888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Do teachers know how to address challenging behaviors?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58" y="3147770"/>
            <a:ext cx="5081454" cy="33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Text Books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576388"/>
            <a:ext cx="33020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602" y="5852209"/>
            <a:ext cx="789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Bullard, J. (2014). Creating Environments for Learning: Birth to Age Eight. Second</a:t>
            </a:r>
          </a:p>
          <a:p>
            <a:r>
              <a:rPr lang="en-US" b="1" dirty="0"/>
              <a:t>Edition. Columbus, OH: Merrill. (ISBN: 0-13-286754-0)</a:t>
            </a:r>
          </a:p>
        </p:txBody>
      </p:sp>
    </p:spTree>
    <p:extLst>
      <p:ext uri="{BB962C8B-B14F-4D97-AF65-F5344CB8AC3E}">
        <p14:creationId xmlns:p14="http://schemas.microsoft.com/office/powerpoint/2010/main" val="353874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Text Books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02" y="5852209"/>
            <a:ext cx="7642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Kaiser, B., &amp; </a:t>
            </a:r>
            <a:r>
              <a:rPr lang="en-US" b="1" dirty="0" err="1"/>
              <a:t>Rasminsky</a:t>
            </a:r>
            <a:r>
              <a:rPr lang="en-US" b="1" dirty="0"/>
              <a:t>, J. (2011). Challenging Behavior in Young Children:</a:t>
            </a:r>
          </a:p>
          <a:p>
            <a:r>
              <a:rPr lang="en-US" b="1" dirty="0"/>
              <a:t>Understanding, Preventing, and Responding Effectively. Third Edition. Boston:</a:t>
            </a:r>
          </a:p>
          <a:p>
            <a:r>
              <a:rPr lang="en-US" b="1" dirty="0" err="1"/>
              <a:t>Allyn</a:t>
            </a:r>
            <a:r>
              <a:rPr lang="en-US" b="1" dirty="0"/>
              <a:t> &amp; Bacon. (ISBN 0-13-215912-0)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648" y="1492250"/>
            <a:ext cx="3540252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ECHD 221 - </a:t>
            </a:r>
            <a:r>
              <a:rPr lang="en-US" dirty="0"/>
              <a:t>Supporting Young Children’s Social Interactions &amp; Emotional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Sophomores &amp; Juniors</a:t>
            </a:r>
          </a:p>
          <a:p>
            <a:r>
              <a:rPr lang="en-US" dirty="0" smtClean="0"/>
              <a:t>3 credits</a:t>
            </a:r>
          </a:p>
          <a:p>
            <a:r>
              <a:rPr lang="en-US" dirty="0" smtClean="0"/>
              <a:t>1hr 15 minutes 2x/week or 2hr 45 minutes 1x/week</a:t>
            </a:r>
            <a:endParaRPr lang="en-US" dirty="0"/>
          </a:p>
        </p:txBody>
      </p:sp>
      <p:pic>
        <p:nvPicPr>
          <p:cNvPr id="4" name="Picture 3" descr="Screen Shot 2015-06-02 at 9.05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0595"/>
            <a:ext cx="9144000" cy="17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2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Social Emotional Development</a:t>
            </a:r>
          </a:p>
          <a:p>
            <a:r>
              <a:rPr lang="en-US" dirty="0" smtClean="0"/>
              <a:t>Developmentally Appropriate Practice &amp; Standards</a:t>
            </a:r>
          </a:p>
          <a:p>
            <a:r>
              <a:rPr lang="en-US" dirty="0" smtClean="0"/>
              <a:t>Building Relationships</a:t>
            </a:r>
          </a:p>
          <a:p>
            <a:r>
              <a:rPr lang="en-US" dirty="0" smtClean="0"/>
              <a:t>Creating Supporting Environment</a:t>
            </a:r>
          </a:p>
          <a:p>
            <a:r>
              <a:rPr lang="en-US" dirty="0" smtClean="0"/>
              <a:t>Teaching Social and Emotional Strategies</a:t>
            </a:r>
          </a:p>
          <a:p>
            <a:r>
              <a:rPr lang="en-US" dirty="0" smtClean="0"/>
              <a:t>Functional Behavior Assessment &amp; Behavior Support Plan</a:t>
            </a:r>
          </a:p>
          <a:p>
            <a:r>
              <a:rPr lang="en-US" dirty="0" smtClean="0"/>
              <a:t>Classroom Behavior Management Strategies</a:t>
            </a:r>
          </a:p>
          <a:p>
            <a:r>
              <a:rPr lang="en-US" dirty="0" smtClean="0"/>
              <a:t>Family and Community Involvement</a:t>
            </a:r>
          </a:p>
          <a:p>
            <a:r>
              <a:rPr lang="en-US" dirty="0" smtClean="0"/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342830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7-15 at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12" y="274638"/>
            <a:ext cx="7020488" cy="60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eft Bracket 4"/>
          <p:cNvSpPr/>
          <p:nvPr/>
        </p:nvSpPr>
        <p:spPr>
          <a:xfrm>
            <a:off x="2163205" y="4305782"/>
            <a:ext cx="635069" cy="75400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2196531" y="3466064"/>
            <a:ext cx="635069" cy="75400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 flipV="1">
            <a:off x="2196531" y="2083444"/>
            <a:ext cx="635069" cy="130325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 flipV="1">
            <a:off x="2196531" y="588932"/>
            <a:ext cx="635069" cy="130325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8009" y="4398910"/>
            <a:ext cx="136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weeks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58009" y="3533011"/>
            <a:ext cx="136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 weeks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8009" y="2534557"/>
            <a:ext cx="136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 weeks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8009" y="947171"/>
            <a:ext cx="1365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weeks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67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534</Words>
  <Application>Microsoft Macintosh PowerPoint</Application>
  <PresentationFormat>On-screen Show (4:3)</PresentationFormat>
  <Paragraphs>106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Preparing Pre-service Teachers to Support Children’s Social Emotional Development and Address Challenging Behaviors</vt:lpstr>
      <vt:lpstr>Why teach social emotional development?</vt:lpstr>
      <vt:lpstr>Timeliness</vt:lpstr>
      <vt:lpstr>Do teachers know how to address challenging behaviors?</vt:lpstr>
      <vt:lpstr>Text Books</vt:lpstr>
      <vt:lpstr>Text Books</vt:lpstr>
      <vt:lpstr>Course</vt:lpstr>
      <vt:lpstr>Topics</vt:lpstr>
      <vt:lpstr>PowerPoint Presentation</vt:lpstr>
      <vt:lpstr>Building Relationships</vt:lpstr>
      <vt:lpstr>Sample Activity</vt:lpstr>
      <vt:lpstr>PowerPoint Presentation</vt:lpstr>
      <vt:lpstr>Sample Activity</vt:lpstr>
      <vt:lpstr>PowerPoint Presentation</vt:lpstr>
      <vt:lpstr>Sample Activity</vt:lpstr>
      <vt:lpstr>Teaching Social &amp; Emotional Skills</vt:lpstr>
      <vt:lpstr>PowerPoint Presentation</vt:lpstr>
      <vt:lpstr>Functional Assessment &amp; Behavior Support Plan</vt:lpstr>
      <vt:lpstr>PowerPoint Presentation</vt:lpstr>
      <vt:lpstr>Assignments </vt:lpstr>
      <vt:lpstr>Sample Assignment </vt:lpstr>
      <vt:lpstr>PowerPoint Presentation</vt:lpstr>
      <vt:lpstr>PowerPoint Presentation</vt:lpstr>
      <vt:lpstr>Challenges</vt:lpstr>
      <vt:lpstr>Questions</vt:lpstr>
      <vt:lpstr>Contact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 Model Higher Education Summit</dc:title>
  <dc:creator>Angel Fettig</dc:creator>
  <cp:lastModifiedBy>Angel Fettig</cp:lastModifiedBy>
  <cp:revision>17</cp:revision>
  <dcterms:created xsi:type="dcterms:W3CDTF">2015-06-03T00:05:38Z</dcterms:created>
  <dcterms:modified xsi:type="dcterms:W3CDTF">2015-06-03T02:13:44Z</dcterms:modified>
</cp:coreProperties>
</file>